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6.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7.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8.xml" ContentType="application/vnd.openxmlformats-officedocument.drawingml.chartshape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58"/>
  </p:notesMasterIdLst>
  <p:handoutMasterIdLst>
    <p:handoutMasterId r:id="rId59"/>
  </p:handoutMasterIdLst>
  <p:sldIdLst>
    <p:sldId id="276" r:id="rId2"/>
    <p:sldId id="292" r:id="rId3"/>
    <p:sldId id="277" r:id="rId4"/>
    <p:sldId id="295" r:id="rId5"/>
    <p:sldId id="296" r:id="rId6"/>
    <p:sldId id="297" r:id="rId7"/>
    <p:sldId id="358" r:id="rId8"/>
    <p:sldId id="359" r:id="rId9"/>
    <p:sldId id="298" r:id="rId10"/>
    <p:sldId id="299" r:id="rId11"/>
    <p:sldId id="300" r:id="rId12"/>
    <p:sldId id="301" r:id="rId13"/>
    <p:sldId id="302" r:id="rId14"/>
    <p:sldId id="303" r:id="rId15"/>
    <p:sldId id="304" r:id="rId16"/>
    <p:sldId id="306" r:id="rId17"/>
    <p:sldId id="307" r:id="rId18"/>
    <p:sldId id="308" r:id="rId19"/>
    <p:sldId id="309" r:id="rId20"/>
    <p:sldId id="310" r:id="rId21"/>
    <p:sldId id="311" r:id="rId22"/>
    <p:sldId id="360" r:id="rId23"/>
    <p:sldId id="362" r:id="rId24"/>
    <p:sldId id="351" r:id="rId25"/>
    <p:sldId id="361" r:id="rId26"/>
    <p:sldId id="312" r:id="rId27"/>
    <p:sldId id="322" r:id="rId28"/>
    <p:sldId id="324" r:id="rId29"/>
    <p:sldId id="325" r:id="rId30"/>
    <p:sldId id="326" r:id="rId31"/>
    <p:sldId id="327" r:id="rId32"/>
    <p:sldId id="328"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 id="377" r:id="rId48"/>
    <p:sldId id="378" r:id="rId49"/>
    <p:sldId id="379" r:id="rId50"/>
    <p:sldId id="380" r:id="rId51"/>
    <p:sldId id="349" r:id="rId52"/>
    <p:sldId id="289" r:id="rId53"/>
    <p:sldId id="283" r:id="rId54"/>
    <p:sldId id="290" r:id="rId55"/>
    <p:sldId id="291" r:id="rId56"/>
    <p:sldId id="282" r:id="rId57"/>
  </p:sldIdLst>
  <p:sldSz cx="9144000" cy="5143500" type="screen16x9"/>
  <p:notesSz cx="6858000" cy="9144000"/>
  <p:defaultTextStyle>
    <a:defPPr>
      <a:defRPr lang="en-US"/>
    </a:defPPr>
    <a:lvl1pPr algn="l" rtl="0" fontAlgn="base">
      <a:spcBef>
        <a:spcPct val="0"/>
      </a:spcBef>
      <a:spcAft>
        <a:spcPct val="0"/>
      </a:spcAft>
      <a:defRPr sz="2000" kern="1200">
        <a:solidFill>
          <a:srgbClr val="191919"/>
        </a:solidFill>
        <a:latin typeface="HelvNeue Light for IBM"/>
        <a:ea typeface="+mn-ea"/>
        <a:cs typeface="Arial" panose="020B0604020202020204" pitchFamily="34" charset="0"/>
      </a:defRPr>
    </a:lvl1pPr>
    <a:lvl2pPr marL="457200" algn="l" rtl="0" fontAlgn="base">
      <a:spcBef>
        <a:spcPct val="0"/>
      </a:spcBef>
      <a:spcAft>
        <a:spcPct val="0"/>
      </a:spcAft>
      <a:defRPr sz="2000" kern="1200">
        <a:solidFill>
          <a:srgbClr val="191919"/>
        </a:solidFill>
        <a:latin typeface="HelvNeue Light for IBM"/>
        <a:ea typeface="+mn-ea"/>
        <a:cs typeface="Arial" panose="020B0604020202020204" pitchFamily="34" charset="0"/>
      </a:defRPr>
    </a:lvl2pPr>
    <a:lvl3pPr marL="914400" algn="l" rtl="0" fontAlgn="base">
      <a:spcBef>
        <a:spcPct val="0"/>
      </a:spcBef>
      <a:spcAft>
        <a:spcPct val="0"/>
      </a:spcAft>
      <a:defRPr sz="2000" kern="1200">
        <a:solidFill>
          <a:srgbClr val="191919"/>
        </a:solidFill>
        <a:latin typeface="HelvNeue Light for IBM"/>
        <a:ea typeface="+mn-ea"/>
        <a:cs typeface="Arial" panose="020B0604020202020204" pitchFamily="34" charset="0"/>
      </a:defRPr>
    </a:lvl3pPr>
    <a:lvl4pPr marL="1371600" algn="l" rtl="0" fontAlgn="base">
      <a:spcBef>
        <a:spcPct val="0"/>
      </a:spcBef>
      <a:spcAft>
        <a:spcPct val="0"/>
      </a:spcAft>
      <a:defRPr sz="2000" kern="1200">
        <a:solidFill>
          <a:srgbClr val="191919"/>
        </a:solidFill>
        <a:latin typeface="HelvNeue Light for IBM"/>
        <a:ea typeface="+mn-ea"/>
        <a:cs typeface="Arial" panose="020B0604020202020204" pitchFamily="34" charset="0"/>
      </a:defRPr>
    </a:lvl4pPr>
    <a:lvl5pPr marL="1828800" algn="l" rtl="0" fontAlgn="base">
      <a:spcBef>
        <a:spcPct val="0"/>
      </a:spcBef>
      <a:spcAft>
        <a:spcPct val="0"/>
      </a:spcAft>
      <a:defRPr sz="2000" kern="1200">
        <a:solidFill>
          <a:srgbClr val="191919"/>
        </a:solidFill>
        <a:latin typeface="HelvNeue Light for IBM"/>
        <a:ea typeface="+mn-ea"/>
        <a:cs typeface="Arial" panose="020B0604020202020204" pitchFamily="34" charset="0"/>
      </a:defRPr>
    </a:lvl5pPr>
    <a:lvl6pPr marL="2286000" algn="l" defTabSz="914400" rtl="0" eaLnBrk="1" latinLnBrk="0" hangingPunct="1">
      <a:defRPr sz="2000" kern="1200">
        <a:solidFill>
          <a:srgbClr val="191919"/>
        </a:solidFill>
        <a:latin typeface="HelvNeue Light for IBM"/>
        <a:ea typeface="+mn-ea"/>
        <a:cs typeface="Arial" panose="020B0604020202020204" pitchFamily="34" charset="0"/>
      </a:defRPr>
    </a:lvl6pPr>
    <a:lvl7pPr marL="2743200" algn="l" defTabSz="914400" rtl="0" eaLnBrk="1" latinLnBrk="0" hangingPunct="1">
      <a:defRPr sz="2000" kern="1200">
        <a:solidFill>
          <a:srgbClr val="191919"/>
        </a:solidFill>
        <a:latin typeface="HelvNeue Light for IBM"/>
        <a:ea typeface="+mn-ea"/>
        <a:cs typeface="Arial" panose="020B0604020202020204" pitchFamily="34" charset="0"/>
      </a:defRPr>
    </a:lvl7pPr>
    <a:lvl8pPr marL="3200400" algn="l" defTabSz="914400" rtl="0" eaLnBrk="1" latinLnBrk="0" hangingPunct="1">
      <a:defRPr sz="2000" kern="1200">
        <a:solidFill>
          <a:srgbClr val="191919"/>
        </a:solidFill>
        <a:latin typeface="HelvNeue Light for IBM"/>
        <a:ea typeface="+mn-ea"/>
        <a:cs typeface="Arial" panose="020B0604020202020204" pitchFamily="34" charset="0"/>
      </a:defRPr>
    </a:lvl8pPr>
    <a:lvl9pPr marL="3657600" algn="l" defTabSz="914400" rtl="0" eaLnBrk="1" latinLnBrk="0" hangingPunct="1">
      <a:defRPr sz="2000" kern="1200">
        <a:solidFill>
          <a:srgbClr val="191919"/>
        </a:solidFill>
        <a:latin typeface="HelvNeue Light for IBM"/>
        <a:ea typeface="+mn-ea"/>
        <a:cs typeface="Arial" panose="020B0604020202020204" pitchFamily="34" charset="0"/>
      </a:defRPr>
    </a:lvl9pPr>
  </p:defaultTextStyle>
  <p:extLst>
    <p:ext uri="{EFAFB233-063F-42B5-8137-9DF3F51BA10A}">
      <p15:sldGuideLst xmlns:p15="http://schemas.microsoft.com/office/powerpoint/2012/main">
        <p15:guide id="1" orient="horz" pos="755">
          <p15:clr>
            <a:srgbClr val="A4A3A4"/>
          </p15:clr>
        </p15:guide>
        <p15:guide id="2" pos="2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DA"/>
    <a:srgbClr val="F19027"/>
    <a:srgbClr val="FDB813"/>
    <a:srgbClr val="FFFFFF"/>
    <a:srgbClr val="010000"/>
    <a:srgbClr val="6D6E70"/>
    <a:srgbClr val="AB1A86"/>
    <a:srgbClr val="8C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4319" autoAdjust="0"/>
    <p:restoredTop sz="95918" autoAdjust="0"/>
  </p:normalViewPr>
  <p:slideViewPr>
    <p:cSldViewPr snapToGrid="0" snapToObjects="1">
      <p:cViewPr varScale="1">
        <p:scale>
          <a:sx n="149" d="100"/>
          <a:sy n="149" d="100"/>
        </p:scale>
        <p:origin x="126" y="228"/>
      </p:cViewPr>
      <p:guideLst>
        <p:guide orient="horz" pos="755"/>
        <p:guide pos="2830"/>
      </p:guideLst>
    </p:cSldViewPr>
  </p:slideViewPr>
  <p:outlineViewPr>
    <p:cViewPr>
      <p:scale>
        <a:sx n="33" d="100"/>
        <a:sy n="33" d="100"/>
      </p:scale>
      <p:origin x="0" y="680"/>
    </p:cViewPr>
  </p:outlineViewPr>
  <p:notesTextViewPr>
    <p:cViewPr>
      <p:scale>
        <a:sx n="100" d="100"/>
        <a:sy n="100" d="100"/>
      </p:scale>
      <p:origin x="0" y="0"/>
    </p:cViewPr>
  </p:notesTextViewPr>
  <p:sorterViewPr>
    <p:cViewPr>
      <p:scale>
        <a:sx n="66" d="100"/>
        <a:sy n="66" d="100"/>
      </p:scale>
      <p:origin x="0" y="-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r>
              <a:rPr lang="en-US" altLang="zh-CN" sz="2400" b="1" dirty="0" smtClean="0">
                <a:solidFill>
                  <a:schemeClr val="tx1"/>
                </a:solidFill>
                <a:latin typeface="Calibri" charset="0"/>
                <a:ea typeface="Calibri" charset="0"/>
                <a:cs typeface="Calibri" charset="0"/>
              </a:rPr>
              <a:t>Markdown</a:t>
            </a:r>
            <a:r>
              <a:rPr lang="en-US" altLang="zh-CN" sz="2400" b="1" baseline="0" dirty="0" smtClean="0">
                <a:solidFill>
                  <a:schemeClr val="tx1"/>
                </a:solidFill>
                <a:latin typeface="Calibri" charset="0"/>
                <a:ea typeface="Calibri" charset="0"/>
                <a:cs typeface="Calibri" charset="0"/>
              </a:rPr>
              <a:t> &amp; Promotion </a:t>
            </a:r>
            <a:r>
              <a:rPr lang="en-US" altLang="zh-CN" sz="2400" b="1" dirty="0" smtClean="0">
                <a:solidFill>
                  <a:schemeClr val="tx1"/>
                </a:solidFill>
                <a:latin typeface="Calibri" charset="0"/>
                <a:ea typeface="Calibri" charset="0"/>
                <a:cs typeface="Calibri" charset="0"/>
              </a:rPr>
              <a:t>strategy</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for</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a “slow-moving”</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product</a:t>
            </a:r>
            <a:endParaRPr lang="zh-CN" altLang="en-US" sz="2400" b="1" baseline="0" dirty="0" smtClean="0">
              <a:solidFill>
                <a:schemeClr val="tx1"/>
              </a:solidFill>
              <a:latin typeface="Calibri" charset="0"/>
              <a:ea typeface="Calibri" charset="0"/>
              <a:cs typeface="Calibri"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endParaRPr lang="en-US"/>
        </a:p>
      </c:txPr>
    </c:title>
    <c:autoTitleDeleted val="0"/>
    <c:plotArea>
      <c:layout/>
      <c:lineChart>
        <c:grouping val="standard"/>
        <c:varyColors val="0"/>
        <c:ser>
          <c:idx val="1"/>
          <c:order val="0"/>
          <c:tx>
            <c:strRef>
              <c:f>工作表1!$B$1</c:f>
              <c:strCache>
                <c:ptCount val="1"/>
                <c:pt idx="0">
                  <c:v>Sales each week</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dPt>
            <c:idx val="1"/>
            <c:marker>
              <c:symbol val="circle"/>
              <c:size val="5"/>
              <c:spPr>
                <a:solidFill>
                  <a:schemeClr val="accent2"/>
                </a:solidFill>
                <a:ln w="9525">
                  <a:solidFill>
                    <a:schemeClr val="accent2"/>
                  </a:solidFill>
                </a:ln>
                <a:effectLst/>
              </c:spPr>
            </c:marker>
            <c:bubble3D val="0"/>
            <c:spPr>
              <a:ln w="25400" cap="rnd">
                <a:solidFill>
                  <a:schemeClr val="tx1"/>
                </a:solidFill>
                <a:round/>
              </a:ln>
              <a:effectLst/>
            </c:spPr>
          </c:dPt>
          <c:dPt>
            <c:idx val="2"/>
            <c:marker>
              <c:symbol val="circle"/>
              <c:size val="5"/>
              <c:spPr>
                <a:solidFill>
                  <a:schemeClr val="accent2"/>
                </a:solidFill>
                <a:ln w="9525">
                  <a:solidFill>
                    <a:schemeClr val="accent2"/>
                  </a:solidFill>
                </a:ln>
                <a:effectLst/>
              </c:spPr>
            </c:marker>
            <c:bubble3D val="0"/>
            <c:spPr>
              <a:ln w="25400" cap="rnd">
                <a:solidFill>
                  <a:schemeClr val="tx1"/>
                </a:solidFill>
                <a:round/>
              </a:ln>
              <a:effectLst/>
            </c:spPr>
          </c:dPt>
          <c:dPt>
            <c:idx val="3"/>
            <c:marker>
              <c:symbol val="circle"/>
              <c:size val="5"/>
              <c:spPr>
                <a:solidFill>
                  <a:schemeClr val="accent2"/>
                </a:solidFill>
                <a:ln w="9525">
                  <a:solidFill>
                    <a:schemeClr val="accent2"/>
                  </a:solidFill>
                </a:ln>
                <a:effectLst/>
              </c:spPr>
            </c:marker>
            <c:bubble3D val="0"/>
            <c:spPr>
              <a:ln w="25400" cap="rnd">
                <a:solidFill>
                  <a:schemeClr val="tx1"/>
                </a:solidFill>
                <a:round/>
              </a:ln>
              <a:effectLst/>
            </c:spPr>
          </c:dPt>
          <c:dPt>
            <c:idx val="4"/>
            <c:marker>
              <c:symbol val="circle"/>
              <c:size val="5"/>
              <c:spPr>
                <a:solidFill>
                  <a:schemeClr val="accent2"/>
                </a:solidFill>
                <a:ln w="9525">
                  <a:solidFill>
                    <a:schemeClr val="accent2"/>
                  </a:solidFill>
                </a:ln>
                <a:effectLst/>
              </c:spPr>
            </c:marker>
            <c:bubble3D val="0"/>
            <c:spPr>
              <a:ln w="25400" cap="rnd">
                <a:solidFill>
                  <a:srgbClr val="FF0000"/>
                </a:solidFill>
                <a:round/>
              </a:ln>
              <a:effectLst/>
            </c:spPr>
          </c:dPt>
          <c:dPt>
            <c:idx val="5"/>
            <c:marker>
              <c:symbol val="circle"/>
              <c:size val="5"/>
              <c:spPr>
                <a:solidFill>
                  <a:schemeClr val="accent2"/>
                </a:solidFill>
                <a:ln w="9525">
                  <a:solidFill>
                    <a:schemeClr val="accent2"/>
                  </a:solidFill>
                </a:ln>
                <a:effectLst/>
              </c:spPr>
            </c:marker>
            <c:bubble3D val="0"/>
            <c:spPr>
              <a:ln w="25400" cap="rnd">
                <a:solidFill>
                  <a:srgbClr val="FFFF00"/>
                </a:solidFill>
                <a:round/>
              </a:ln>
              <a:effectLst/>
            </c:spPr>
          </c:dPt>
          <c:dPt>
            <c:idx val="6"/>
            <c:marker>
              <c:symbol val="circle"/>
              <c:size val="5"/>
              <c:spPr>
                <a:solidFill>
                  <a:schemeClr val="accent2"/>
                </a:solidFill>
                <a:ln w="9525">
                  <a:solidFill>
                    <a:schemeClr val="accent2"/>
                  </a:solidFill>
                </a:ln>
                <a:effectLst/>
              </c:spPr>
            </c:marker>
            <c:bubble3D val="0"/>
            <c:spPr>
              <a:ln w="25400" cap="rnd">
                <a:solidFill>
                  <a:srgbClr val="FFFF00"/>
                </a:solidFill>
                <a:round/>
              </a:ln>
              <a:effectLst/>
            </c:spPr>
          </c:dPt>
          <c:dPt>
            <c:idx val="7"/>
            <c:marker>
              <c:symbol val="circle"/>
              <c:size val="5"/>
              <c:spPr>
                <a:solidFill>
                  <a:schemeClr val="accent2"/>
                </a:solidFill>
                <a:ln w="9525">
                  <a:solidFill>
                    <a:schemeClr val="accent2"/>
                  </a:solidFill>
                </a:ln>
                <a:effectLst/>
              </c:spPr>
            </c:marker>
            <c:bubble3D val="0"/>
            <c:spPr>
              <a:ln w="25400" cap="rnd">
                <a:solidFill>
                  <a:srgbClr val="FFFF00"/>
                </a:solidFill>
                <a:round/>
              </a:ln>
              <a:effectLst/>
            </c:spPr>
          </c:dPt>
          <c:dPt>
            <c:idx val="8"/>
            <c:marker>
              <c:symbol val="circle"/>
              <c:size val="5"/>
              <c:spPr>
                <a:solidFill>
                  <a:schemeClr val="accent2"/>
                </a:solidFill>
                <a:ln w="9525">
                  <a:solidFill>
                    <a:schemeClr val="accent2"/>
                  </a:solidFill>
                </a:ln>
                <a:effectLst/>
              </c:spPr>
            </c:marker>
            <c:bubble3D val="0"/>
            <c:spPr>
              <a:ln w="25400" cap="rnd">
                <a:solidFill>
                  <a:srgbClr val="FFFF00"/>
                </a:solidFill>
                <a:round/>
              </a:ln>
              <a:effectLst/>
            </c:spPr>
          </c:dPt>
          <c:dPt>
            <c:idx val="9"/>
            <c:marker>
              <c:symbol val="circle"/>
              <c:size val="5"/>
              <c:spPr>
                <a:solidFill>
                  <a:schemeClr val="accent2"/>
                </a:solidFill>
                <a:ln w="9525">
                  <a:solidFill>
                    <a:schemeClr val="accent2"/>
                  </a:solidFill>
                </a:ln>
                <a:effectLst/>
              </c:spPr>
            </c:marker>
            <c:bubble3D val="0"/>
            <c:spPr>
              <a:ln w="25400" cap="rnd">
                <a:solidFill>
                  <a:srgbClr val="00B050"/>
                </a:solidFill>
                <a:round/>
              </a:ln>
              <a:effectLst/>
            </c:spPr>
          </c:dPt>
          <c:dPt>
            <c:idx val="10"/>
            <c:marker>
              <c:symbol val="circle"/>
              <c:size val="5"/>
              <c:spPr>
                <a:solidFill>
                  <a:schemeClr val="accent2"/>
                </a:solidFill>
                <a:ln w="9525">
                  <a:solidFill>
                    <a:schemeClr val="accent2"/>
                  </a:solidFill>
                </a:ln>
                <a:effectLst/>
              </c:spPr>
            </c:marker>
            <c:bubble3D val="0"/>
            <c:spPr>
              <a:ln w="25400" cap="rnd">
                <a:solidFill>
                  <a:srgbClr val="00B050"/>
                </a:solidFill>
                <a:round/>
              </a:ln>
              <a:effectLst/>
            </c:spPr>
          </c:dPt>
          <c:dPt>
            <c:idx val="11"/>
            <c:marker>
              <c:symbol val="circle"/>
              <c:size val="5"/>
              <c:spPr>
                <a:solidFill>
                  <a:schemeClr val="accent2"/>
                </a:solidFill>
                <a:ln w="9525">
                  <a:solidFill>
                    <a:schemeClr val="accent2"/>
                  </a:solidFill>
                </a:ln>
                <a:effectLst/>
              </c:spPr>
            </c:marker>
            <c:bubble3D val="0"/>
            <c:spPr>
              <a:ln w="25400" cap="rnd">
                <a:solidFill>
                  <a:srgbClr val="00B050"/>
                </a:solidFill>
                <a:round/>
              </a:ln>
              <a:effectLst/>
            </c:spPr>
          </c:dPt>
          <c:dPt>
            <c:idx val="12"/>
            <c:marker>
              <c:symbol val="circle"/>
              <c:size val="5"/>
              <c:spPr>
                <a:solidFill>
                  <a:schemeClr val="accent2"/>
                </a:solidFill>
                <a:ln w="9525">
                  <a:solidFill>
                    <a:schemeClr val="accent2"/>
                  </a:solidFill>
                </a:ln>
                <a:effectLst/>
              </c:spPr>
            </c:marker>
            <c:bubble3D val="0"/>
            <c:spPr>
              <a:ln w="25400" cap="rnd">
                <a:solidFill>
                  <a:srgbClr val="00B050"/>
                </a:solidFill>
                <a:round/>
              </a:ln>
              <a:effectLst/>
            </c:spPr>
          </c:dPt>
          <c:dPt>
            <c:idx val="13"/>
            <c:marker>
              <c:symbol val="circle"/>
              <c:size val="5"/>
              <c:spPr>
                <a:solidFill>
                  <a:schemeClr val="accent2"/>
                </a:solidFill>
                <a:ln w="9525">
                  <a:solidFill>
                    <a:schemeClr val="accent2"/>
                  </a:solidFill>
                </a:ln>
                <a:effectLst/>
              </c:spPr>
            </c:marker>
            <c:bubble3D val="0"/>
            <c:spPr>
              <a:ln w="25400" cap="rnd">
                <a:solidFill>
                  <a:srgbClr val="00B050"/>
                </a:solidFill>
                <a:round/>
              </a:ln>
              <a:effectLst/>
            </c:spPr>
          </c:dPt>
          <c:dPt>
            <c:idx val="14"/>
            <c:marker>
              <c:symbol val="circle"/>
              <c:size val="5"/>
              <c:spPr>
                <a:solidFill>
                  <a:schemeClr val="accent2"/>
                </a:solidFill>
                <a:ln w="9525">
                  <a:solidFill>
                    <a:schemeClr val="accent2"/>
                  </a:solidFill>
                </a:ln>
                <a:effectLst/>
              </c:spPr>
            </c:marker>
            <c:bubble3D val="0"/>
            <c:spPr>
              <a:ln w="25400" cap="rnd">
                <a:solidFill>
                  <a:srgbClr val="00B050"/>
                </a:solidFill>
                <a:round/>
              </a:ln>
              <a:effectLst/>
            </c:spPr>
          </c:dPt>
          <c:dPt>
            <c:idx val="15"/>
            <c:marker>
              <c:symbol val="circle"/>
              <c:size val="5"/>
              <c:spPr>
                <a:solidFill>
                  <a:schemeClr val="accent2"/>
                </a:solidFill>
                <a:ln w="9525">
                  <a:solidFill>
                    <a:schemeClr val="accent2"/>
                  </a:solidFill>
                </a:ln>
                <a:effectLst/>
              </c:spPr>
            </c:marker>
            <c:bubble3D val="0"/>
            <c:spPr>
              <a:ln w="25400" cap="rnd">
                <a:solidFill>
                  <a:srgbClr val="00B050"/>
                </a:solidFill>
                <a:round/>
              </a:ln>
              <a:effectLst/>
            </c:spPr>
          </c:dPt>
          <c:dPt>
            <c:idx val="16"/>
            <c:marker>
              <c:symbol val="circle"/>
              <c:size val="5"/>
              <c:spPr>
                <a:solidFill>
                  <a:schemeClr val="accent2"/>
                </a:solidFill>
                <a:ln w="9525">
                  <a:solidFill>
                    <a:schemeClr val="accent2"/>
                  </a:solidFill>
                </a:ln>
                <a:effectLst/>
              </c:spPr>
            </c:marker>
            <c:bubble3D val="0"/>
            <c:spPr>
              <a:ln w="25400" cap="rnd">
                <a:solidFill>
                  <a:srgbClr val="FFC000"/>
                </a:solidFill>
                <a:round/>
              </a:ln>
              <a:effectLst/>
            </c:spPr>
          </c:dPt>
          <c:dPt>
            <c:idx val="17"/>
            <c:marker>
              <c:symbol val="circle"/>
              <c:size val="5"/>
              <c:spPr>
                <a:solidFill>
                  <a:schemeClr val="accent2"/>
                </a:solidFill>
                <a:ln w="9525">
                  <a:solidFill>
                    <a:schemeClr val="accent2"/>
                  </a:solidFill>
                </a:ln>
                <a:effectLst/>
              </c:spPr>
            </c:marker>
            <c:bubble3D val="0"/>
            <c:spPr>
              <a:ln w="25400" cap="rnd">
                <a:solidFill>
                  <a:srgbClr val="FFC000"/>
                </a:solidFill>
                <a:round/>
              </a:ln>
              <a:effectLst/>
            </c:spPr>
          </c:dPt>
          <c:dPt>
            <c:idx val="18"/>
            <c:marker>
              <c:symbol val="circle"/>
              <c:size val="5"/>
              <c:spPr>
                <a:solidFill>
                  <a:schemeClr val="accent2"/>
                </a:solidFill>
                <a:ln w="9525">
                  <a:solidFill>
                    <a:schemeClr val="accent2"/>
                  </a:solidFill>
                </a:ln>
                <a:effectLst/>
              </c:spPr>
            </c:marker>
            <c:bubble3D val="0"/>
            <c:spPr>
              <a:ln w="25400" cap="rnd">
                <a:solidFill>
                  <a:srgbClr val="FFC000"/>
                </a:solidFill>
                <a:round/>
              </a:ln>
              <a:effectLst/>
            </c:spPr>
          </c:dPt>
          <c:dPt>
            <c:idx val="19"/>
            <c:marker>
              <c:symbol val="circle"/>
              <c:size val="5"/>
              <c:spPr>
                <a:solidFill>
                  <a:schemeClr val="accent2"/>
                </a:solidFill>
                <a:ln w="9525">
                  <a:solidFill>
                    <a:schemeClr val="accent2"/>
                  </a:solidFill>
                </a:ln>
                <a:effectLst/>
              </c:spPr>
            </c:marker>
            <c:bubble3D val="0"/>
            <c:spPr>
              <a:ln w="25400" cap="rnd">
                <a:solidFill>
                  <a:srgbClr val="7030A0"/>
                </a:solidFill>
                <a:round/>
              </a:ln>
              <a:effectLst/>
            </c:spPr>
          </c:dPt>
          <c:dPt>
            <c:idx val="20"/>
            <c:marker>
              <c:symbol val="circle"/>
              <c:size val="5"/>
              <c:spPr>
                <a:solidFill>
                  <a:schemeClr val="accent2"/>
                </a:solidFill>
                <a:ln w="9525">
                  <a:solidFill>
                    <a:schemeClr val="accent2"/>
                  </a:solidFill>
                </a:ln>
                <a:effectLst/>
              </c:spPr>
            </c:marker>
            <c:bubble3D val="0"/>
            <c:spPr>
              <a:ln w="25400" cap="rnd">
                <a:solidFill>
                  <a:srgbClr val="7030A0"/>
                </a:solidFill>
                <a:round/>
              </a:ln>
              <a:effectLst/>
            </c:spPr>
          </c:dPt>
          <c:dPt>
            <c:idx val="21"/>
            <c:marker>
              <c:symbol val="circle"/>
              <c:size val="5"/>
              <c:spPr>
                <a:solidFill>
                  <a:schemeClr val="accent2"/>
                </a:solidFill>
                <a:ln w="9525">
                  <a:solidFill>
                    <a:schemeClr val="accent2"/>
                  </a:solidFill>
                </a:ln>
                <a:effectLst/>
              </c:spPr>
            </c:marker>
            <c:bubble3D val="0"/>
            <c:spPr>
              <a:ln w="25400" cap="rnd">
                <a:solidFill>
                  <a:srgbClr val="7030A0"/>
                </a:solidFill>
                <a:round/>
              </a:ln>
              <a:effectLst/>
            </c:spPr>
          </c:dPt>
          <c:dPt>
            <c:idx val="22"/>
            <c:marker>
              <c:symbol val="circle"/>
              <c:size val="5"/>
              <c:spPr>
                <a:solidFill>
                  <a:schemeClr val="accent2"/>
                </a:solidFill>
                <a:ln w="9525">
                  <a:solidFill>
                    <a:schemeClr val="accent2"/>
                  </a:solidFill>
                </a:ln>
                <a:effectLst/>
              </c:spPr>
            </c:marker>
            <c:bubble3D val="0"/>
            <c:spPr>
              <a:ln w="25400" cap="rnd">
                <a:solidFill>
                  <a:srgbClr val="7030A0"/>
                </a:solidFill>
                <a:round/>
              </a:ln>
              <a:effectLst/>
            </c:spPr>
          </c:dPt>
          <c:dPt>
            <c:idx val="23"/>
            <c:marker>
              <c:symbol val="circle"/>
              <c:size val="5"/>
              <c:spPr>
                <a:solidFill>
                  <a:schemeClr val="accent2"/>
                </a:solidFill>
                <a:ln w="9525">
                  <a:solidFill>
                    <a:schemeClr val="accent2"/>
                  </a:solidFill>
                </a:ln>
                <a:effectLst/>
              </c:spPr>
            </c:marker>
            <c:bubble3D val="0"/>
            <c:spPr>
              <a:ln w="25400" cap="rnd">
                <a:solidFill>
                  <a:srgbClr val="7030A0"/>
                </a:solidFill>
                <a:round/>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5.6551912975773999E-2"/>
                  <c:y val="-4.964346158342469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CN" sz="1600" b="1" dirty="0" smtClean="0"/>
                      <a:t>50% off</a:t>
                    </a:r>
                    <a:endParaRPr lang="en-US" altLang="zh-CN" sz="1600" b="1"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0287894419804899"/>
                      <c:h val="4.4362917940490701E-2"/>
                    </c:manualLayout>
                  </c15:layout>
                </c:ext>
              </c:extLst>
            </c:dLbl>
            <c:dLbl>
              <c:idx val="5"/>
              <c:delete val="1"/>
              <c:extLst>
                <c:ext xmlns:c15="http://schemas.microsoft.com/office/drawing/2012/chart" uri="{CE6537A1-D6FC-4f65-9D91-7224C49458BB}"/>
              </c:extLst>
            </c:dLbl>
            <c:dLbl>
              <c:idx val="6"/>
              <c:layout/>
              <c:tx>
                <c:rich>
                  <a:bodyPr/>
                  <a:lstStyle/>
                  <a:p>
                    <a:r>
                      <a:rPr lang="en-US" altLang="zh-CN" sz="1600" b="1" dirty="0" smtClean="0"/>
                      <a:t>20% off</a:t>
                    </a:r>
                    <a:endParaRPr lang="en-US" altLang="zh-CN" sz="1600" b="1" dirty="0"/>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layout>
                <c:manualLayout>
                  <c:x val="-3.7045852536262698E-2"/>
                  <c:y val="-6.9338966442497402E-2"/>
                </c:manualLayout>
              </c:layout>
              <c:tx>
                <c:rich>
                  <a:bodyPr/>
                  <a:lstStyle/>
                  <a:p>
                    <a:r>
                      <a:rPr lang="en-US" altLang="zh-CN" sz="1600" b="1" dirty="0" smtClean="0"/>
                      <a:t>30% off</a:t>
                    </a:r>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dLbl>
              <c:idx val="16"/>
              <c:layout>
                <c:manualLayout>
                  <c:x val="-1.9103764560454799E-2"/>
                  <c:y val="-6.3480698386151099E-2"/>
                </c:manualLayout>
              </c:layout>
              <c:tx>
                <c:rich>
                  <a:bodyPr/>
                  <a:lstStyle/>
                  <a:p>
                    <a:r>
                      <a:rPr lang="en-US" altLang="zh-CN" sz="1600" b="1" dirty="0" smtClean="0"/>
                      <a:t>40% off</a:t>
                    </a:r>
                    <a:endParaRPr lang="en-US" altLang="zh-CN" sz="1600" b="1"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7"/>
              <c:delete val="1"/>
              <c:extLst>
                <c:ext xmlns:c15="http://schemas.microsoft.com/office/drawing/2012/chart" uri="{CE6537A1-D6FC-4f65-9D91-7224C49458BB}"/>
              </c:extLst>
            </c:dLbl>
            <c:dLbl>
              <c:idx val="18"/>
              <c:delete val="1"/>
              <c:extLst>
                <c:ext xmlns:c15="http://schemas.microsoft.com/office/drawing/2012/chart" uri="{CE6537A1-D6FC-4f65-9D91-7224C49458BB}"/>
              </c:extLst>
            </c:dLbl>
            <c:dLbl>
              <c:idx val="19"/>
              <c:delete val="1"/>
              <c:extLst>
                <c:ext xmlns:c15="http://schemas.microsoft.com/office/drawing/2012/chart" uri="{CE6537A1-D6FC-4f65-9D91-7224C49458BB}"/>
              </c:extLst>
            </c:dLbl>
            <c:dLbl>
              <c:idx val="20"/>
              <c:delete val="1"/>
              <c:extLst>
                <c:ext xmlns:c15="http://schemas.microsoft.com/office/drawing/2012/chart" uri="{CE6537A1-D6FC-4f65-9D91-7224C49458BB}"/>
              </c:extLst>
            </c:dLbl>
            <c:dLbl>
              <c:idx val="21"/>
              <c:delete val="1"/>
              <c:extLst>
                <c:ext xmlns:c15="http://schemas.microsoft.com/office/drawing/2012/chart" uri="{CE6537A1-D6FC-4f65-9D91-7224C49458BB}"/>
              </c:extLst>
            </c:dLbl>
            <c:dLbl>
              <c:idx val="22"/>
              <c:layout>
                <c:manualLayout>
                  <c:x val="-6.3338578698150003E-2"/>
                  <c:y val="-8.1864999492885199E-2"/>
                </c:manualLayout>
              </c:layout>
              <c:tx>
                <c:rich>
                  <a:bodyPr/>
                  <a:lstStyle/>
                  <a:p>
                    <a:r>
                      <a:rPr lang="en-US" altLang="zh-CN" sz="1600" b="1" dirty="0" smtClean="0"/>
                      <a:t>50% off</a:t>
                    </a:r>
                    <a:endParaRPr lang="en-US" altLang="zh-CN" sz="1600" b="1"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2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工作表1!$B$2:$B$25</c:f>
              <c:numCache>
                <c:formatCode>"$"#,##0</c:formatCode>
                <c:ptCount val="24"/>
                <c:pt idx="0">
                  <c:v>5000</c:v>
                </c:pt>
                <c:pt idx="1">
                  <c:v>5000</c:v>
                </c:pt>
                <c:pt idx="2">
                  <c:v>5000</c:v>
                </c:pt>
                <c:pt idx="3">
                  <c:v>5000</c:v>
                </c:pt>
                <c:pt idx="4">
                  <c:v>10613.06500068165</c:v>
                </c:pt>
                <c:pt idx="5">
                  <c:v>7936.0446720927803</c:v>
                </c:pt>
                <c:pt idx="6">
                  <c:v>7936.0446720927803</c:v>
                </c:pt>
                <c:pt idx="7">
                  <c:v>7936.0446720927803</c:v>
                </c:pt>
                <c:pt idx="8">
                  <c:v>7126.2441953485941</c:v>
                </c:pt>
                <c:pt idx="9">
                  <c:v>7871.2606339532504</c:v>
                </c:pt>
                <c:pt idx="10">
                  <c:v>7871.2606339532504</c:v>
                </c:pt>
                <c:pt idx="11">
                  <c:v>7871.2606339532504</c:v>
                </c:pt>
                <c:pt idx="12">
                  <c:v>8020.835960193237</c:v>
                </c:pt>
                <c:pt idx="13">
                  <c:v>7871.2606339532504</c:v>
                </c:pt>
                <c:pt idx="14">
                  <c:v>7871.2606339532504</c:v>
                </c:pt>
                <c:pt idx="15">
                  <c:v>7871.2606339532504</c:v>
                </c:pt>
                <c:pt idx="16">
                  <c:v>7149.7284091741976</c:v>
                </c:pt>
                <c:pt idx="17">
                  <c:v>7149.7284091741976</c:v>
                </c:pt>
                <c:pt idx="18">
                  <c:v>7149.7284091741976</c:v>
                </c:pt>
                <c:pt idx="19">
                  <c:v>7320.2723895765203</c:v>
                </c:pt>
                <c:pt idx="20">
                  <c:v>7320.2723895765203</c:v>
                </c:pt>
                <c:pt idx="21">
                  <c:v>7320.2723895765203</c:v>
                </c:pt>
                <c:pt idx="22">
                  <c:v>7320.2723895765203</c:v>
                </c:pt>
                <c:pt idx="23">
                  <c:v>7320.2723895765203</c:v>
                </c:pt>
              </c:numCache>
            </c:numRef>
          </c:val>
          <c:smooth val="0"/>
        </c:ser>
        <c:dLbls>
          <c:dLblPos val="t"/>
          <c:showLegendKey val="0"/>
          <c:showVal val="1"/>
          <c:showCatName val="0"/>
          <c:showSerName val="0"/>
          <c:showPercent val="0"/>
          <c:showBubbleSize val="0"/>
        </c:dLbls>
        <c:marker val="1"/>
        <c:smooth val="0"/>
        <c:axId val="464047712"/>
        <c:axId val="464048104"/>
      </c:lineChart>
      <c:catAx>
        <c:axId val="464047712"/>
        <c:scaling>
          <c:orientation val="minMax"/>
        </c:scaling>
        <c:delete val="0"/>
        <c:axPos val="b"/>
        <c:minorGridlines>
          <c:spPr>
            <a:ln w="6350" cap="flat" cmpd="sng" algn="ctr">
              <a:solidFill>
                <a:srgbClr val="FFD05C"/>
              </a:solidFill>
              <a:round/>
            </a:ln>
            <a:effectLst/>
          </c:spPr>
        </c:minorGridlines>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altLang="zh-CN" sz="2000" b="1" smtClean="0">
                    <a:solidFill>
                      <a:schemeClr val="tx1"/>
                    </a:solidFill>
                  </a:rPr>
                  <a:t>Weeks</a:t>
                </a:r>
                <a:endParaRPr lang="zh-CN" altLang="en-US" sz="2000" b="1" dirty="0">
                  <a:solidFill>
                    <a:schemeClr val="tx1"/>
                  </a:solidFill>
                </a:endParaRPr>
              </a:p>
            </c:rich>
          </c:tx>
          <c:layout>
            <c:manualLayout>
              <c:xMode val="edge"/>
              <c:yMode val="edge"/>
              <c:x val="0.469964704538546"/>
              <c:y val="0.89384968230252204"/>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64048104"/>
        <c:crosses val="autoZero"/>
        <c:auto val="1"/>
        <c:lblAlgn val="ctr"/>
        <c:lblOffset val="100"/>
        <c:noMultiLvlLbl val="0"/>
      </c:catAx>
      <c:valAx>
        <c:axId val="464048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altLang="zh-CN" sz="2000" b="1" dirty="0" smtClean="0">
                    <a:solidFill>
                      <a:schemeClr val="tx1"/>
                    </a:solidFill>
                  </a:rPr>
                  <a:t>Revenues</a:t>
                </a:r>
              </a:p>
              <a:p>
                <a:pPr>
                  <a:defRPr sz="2000" b="1">
                    <a:solidFill>
                      <a:schemeClr val="tx1"/>
                    </a:solidFill>
                  </a:defRPr>
                </a:pPr>
                <a:endParaRPr lang="zh-CN" altLang="en-US" sz="20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64047712"/>
        <c:crosses val="autoZero"/>
        <c:crossBetween val="between"/>
      </c:valAx>
      <c:spPr>
        <a:noFill/>
        <a:ln>
          <a:noFill/>
        </a:ln>
        <a:effectLst/>
      </c:spPr>
    </c:plotArea>
    <c:plotVisOnly val="1"/>
    <c:dispBlanksAs val="gap"/>
    <c:showDLblsOverMax val="0"/>
  </c:chart>
  <c:spPr>
    <a:solidFill>
      <a:schemeClr val="accent5">
        <a:lumMod val="60000"/>
        <a:lumOff val="40000"/>
      </a:schemeClr>
    </a:solidFill>
    <a:ln>
      <a:solidFill>
        <a:srgbClr val="ADAFAA"/>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r>
              <a:rPr lang="en-US" altLang="zh-CN" sz="2400" b="1" dirty="0" smtClean="0">
                <a:solidFill>
                  <a:schemeClr val="tx1"/>
                </a:solidFill>
                <a:latin typeface="Calibri" charset="0"/>
                <a:ea typeface="Calibri" charset="0"/>
                <a:cs typeface="Calibri" charset="0"/>
              </a:rPr>
              <a:t>Effect</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of</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Markdowns</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&amp;</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Promotions</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on</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Revenue</a:t>
            </a:r>
            <a:endParaRPr lang="zh-CN" altLang="en-US" sz="2400" b="1" dirty="0">
              <a:solidFill>
                <a:schemeClr val="tx1"/>
              </a:solidFill>
              <a:latin typeface="Calibri" charset="0"/>
              <a:ea typeface="Calibri" charset="0"/>
              <a:cs typeface="Calibri"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endParaRPr lang="en-US"/>
        </a:p>
      </c:txPr>
    </c:title>
    <c:autoTitleDeleted val="0"/>
    <c:plotArea>
      <c:layout/>
      <c:barChart>
        <c:barDir val="col"/>
        <c:grouping val="clustered"/>
        <c:varyColors val="0"/>
        <c:ser>
          <c:idx val="1"/>
          <c:order val="0"/>
          <c:tx>
            <c:strRef>
              <c:f>工作表1!$C$1</c:f>
              <c:strCache>
                <c:ptCount val="1"/>
                <c:pt idx="0">
                  <c:v>Revenue without Markdown &amp; Promotion</c:v>
                </c:pt>
              </c:strCache>
            </c:strRef>
          </c:tx>
          <c:spPr>
            <a:solidFill>
              <a:schemeClr val="accent2"/>
            </a:solidFill>
            <a:ln>
              <a:noFill/>
            </a:ln>
            <a:effectLst/>
          </c:spPr>
          <c:invertIfNegative val="0"/>
          <c:dLbls>
            <c:dLbl>
              <c:idx val="0"/>
              <c:layout>
                <c:manualLayout>
                  <c:x val="1.9277600020764401E-3"/>
                  <c:y val="-1.04002083265425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916400031147702E-3"/>
                  <c:y val="-7.7558295433257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8555200041530298E-3"/>
                  <c:y val="-5.6236704228252105E-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工作表1!$A$2:$A$4</c:f>
              <c:numCache>
                <c:formatCode>0%</c:formatCode>
                <c:ptCount val="3"/>
                <c:pt idx="0">
                  <c:v>0.01</c:v>
                </c:pt>
                <c:pt idx="1">
                  <c:v>0.02</c:v>
                </c:pt>
                <c:pt idx="2">
                  <c:v>0.03</c:v>
                </c:pt>
              </c:numCache>
            </c:numRef>
          </c:cat>
          <c:val>
            <c:numRef>
              <c:f>工作表1!$C$2:$C$4</c:f>
              <c:numCache>
                <c:formatCode>_("$"* #,##0_);_("$"* \(#,##0\);_("$"* "-"??_);_(@_)</c:formatCode>
                <c:ptCount val="3"/>
                <c:pt idx="0">
                  <c:v>79000</c:v>
                </c:pt>
                <c:pt idx="1">
                  <c:v>133000</c:v>
                </c:pt>
                <c:pt idx="2">
                  <c:v>187000</c:v>
                </c:pt>
              </c:numCache>
            </c:numRef>
          </c:val>
        </c:ser>
        <c:ser>
          <c:idx val="0"/>
          <c:order val="1"/>
          <c:tx>
            <c:strRef>
              <c:f>工作表1!$B$1</c:f>
              <c:strCache>
                <c:ptCount val="1"/>
                <c:pt idx="0">
                  <c:v>Revenue with Markdown &amp; Promotion</c:v>
                </c:pt>
              </c:strCache>
            </c:strRef>
          </c:tx>
          <c:spPr>
            <a:solidFill>
              <a:schemeClr val="accent1"/>
            </a:solidFill>
            <a:ln>
              <a:noFill/>
            </a:ln>
            <a:effectLst/>
          </c:spPr>
          <c:invertIfNegative val="0"/>
          <c:dLbls>
            <c:dLbl>
              <c:idx val="0"/>
              <c:layout>
                <c:manualLayout>
                  <c:x val="-4.8194000051912898E-3"/>
                  <c:y val="-1.246198201786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7832800062296201E-3"/>
                  <c:y val="1.0505876019200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2776000207666E-3"/>
                  <c:y val="-1.2992111458998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工作表1!$B$2:$B$4</c:f>
              <c:numCache>
                <c:formatCode>"$"#,##0</c:formatCode>
                <c:ptCount val="3"/>
                <c:pt idx="0">
                  <c:v>95766.092950552353</c:v>
                </c:pt>
                <c:pt idx="1">
                  <c:v>164308.04429208851</c:v>
                </c:pt>
                <c:pt idx="2">
                  <c:v>199618.28805784549</c:v>
                </c:pt>
              </c:numCache>
            </c:numRef>
          </c:val>
        </c:ser>
        <c:dLbls>
          <c:dLblPos val="ctr"/>
          <c:showLegendKey val="0"/>
          <c:showVal val="1"/>
          <c:showCatName val="0"/>
          <c:showSerName val="0"/>
          <c:showPercent val="0"/>
          <c:showBubbleSize val="0"/>
        </c:dLbls>
        <c:gapWidth val="219"/>
        <c:overlap val="-27"/>
        <c:axId val="478748104"/>
        <c:axId val="386165552"/>
      </c:barChart>
      <c:catAx>
        <c:axId val="478748104"/>
        <c:scaling>
          <c:orientation val="minMax"/>
        </c:scaling>
        <c:delete val="0"/>
        <c:axPos val="b"/>
        <c:title>
          <c:tx>
            <c:rich>
              <a:bodyPr rot="0" spcFirstLastPara="1" vertOverflow="ellipsis" vert="horz" wrap="square" anchor="ctr" anchorCtr="1"/>
              <a:lstStyle/>
              <a:p>
                <a:pPr algn="ctr">
                  <a:defRPr sz="2000" b="1" i="0" u="none" strike="noStrike" kern="1200" baseline="0">
                    <a:solidFill>
                      <a:schemeClr val="bg1">
                        <a:lumMod val="50000"/>
                      </a:schemeClr>
                    </a:solidFill>
                    <a:latin typeface="+mn-lt"/>
                    <a:ea typeface="+mn-ea"/>
                    <a:cs typeface="+mn-cs"/>
                  </a:defRPr>
                </a:pPr>
                <a:r>
                  <a:rPr lang="en-US" altLang="zh-CN" sz="2000" b="1" dirty="0" smtClean="0">
                    <a:solidFill>
                      <a:schemeClr val="bg1">
                        <a:lumMod val="50000"/>
                      </a:schemeClr>
                    </a:solidFill>
                  </a:rPr>
                  <a:t>Sales</a:t>
                </a:r>
                <a:r>
                  <a:rPr lang="zh-CN" altLang="en-US" sz="2000" b="1" dirty="0" smtClean="0">
                    <a:solidFill>
                      <a:schemeClr val="bg1">
                        <a:lumMod val="50000"/>
                      </a:schemeClr>
                    </a:solidFill>
                  </a:rPr>
                  <a:t> </a:t>
                </a:r>
                <a:r>
                  <a:rPr lang="en-US" altLang="zh-CN" sz="2000" b="1" dirty="0" smtClean="0">
                    <a:solidFill>
                      <a:schemeClr val="bg1">
                        <a:lumMod val="50000"/>
                      </a:schemeClr>
                    </a:solidFill>
                  </a:rPr>
                  <a:t>Rate</a:t>
                </a:r>
                <a:r>
                  <a:rPr lang="zh-CN" altLang="en-US" sz="2000" b="1" dirty="0" smtClean="0">
                    <a:solidFill>
                      <a:schemeClr val="bg1">
                        <a:lumMod val="50000"/>
                      </a:schemeClr>
                    </a:solidFill>
                  </a:rPr>
                  <a:t> </a:t>
                </a:r>
                <a:r>
                  <a:rPr lang="en-US" altLang="zh-CN" sz="2000" b="1" dirty="0" smtClean="0">
                    <a:solidFill>
                      <a:schemeClr val="bg1">
                        <a:lumMod val="50000"/>
                      </a:schemeClr>
                    </a:solidFill>
                  </a:rPr>
                  <a:t>(Number</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of</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items</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sold</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per</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week/Inventory)</a:t>
                </a:r>
                <a:endParaRPr lang="zh-CN" altLang="en-US" sz="2000" b="1" dirty="0">
                  <a:solidFill>
                    <a:schemeClr val="bg1">
                      <a:lumMod val="50000"/>
                    </a:schemeClr>
                  </a:solidFill>
                </a:endParaRPr>
              </a:p>
            </c:rich>
          </c:tx>
          <c:layout>
            <c:manualLayout>
              <c:xMode val="edge"/>
              <c:yMode val="edge"/>
              <c:x val="0.32955391178175603"/>
              <c:y val="0.86452153172295798"/>
            </c:manualLayout>
          </c:layout>
          <c:overlay val="0"/>
          <c:spPr>
            <a:noFill/>
            <a:ln>
              <a:noFill/>
            </a:ln>
            <a:effectLst/>
          </c:spPr>
          <c:txPr>
            <a:bodyPr rot="0" spcFirstLastPara="1" vertOverflow="ellipsis" vert="horz" wrap="square" anchor="ctr" anchorCtr="1"/>
            <a:lstStyle/>
            <a:p>
              <a:pPr algn="ctr">
                <a:defRPr sz="2000" b="1" i="0" u="none" strike="noStrike" kern="1200" baseline="0">
                  <a:solidFill>
                    <a:schemeClr val="bg1">
                      <a:lumMod val="50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6165552"/>
        <c:crosses val="autoZero"/>
        <c:auto val="1"/>
        <c:lblAlgn val="ctr"/>
        <c:lblOffset val="100"/>
        <c:noMultiLvlLbl val="0"/>
      </c:catAx>
      <c:valAx>
        <c:axId val="38616555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en-US" altLang="zh-CN" sz="2000" b="1" dirty="0" smtClean="0">
                    <a:solidFill>
                      <a:schemeClr val="bg1">
                        <a:lumMod val="50000"/>
                      </a:schemeClr>
                    </a:solidFill>
                  </a:rPr>
                  <a:t>Revenue</a:t>
                </a:r>
                <a:endParaRPr lang="zh-CN" altLang="en-US" sz="2000" b="1" dirty="0">
                  <a:solidFill>
                    <a:schemeClr val="bg1">
                      <a:lumMod val="50000"/>
                    </a:schemeClr>
                  </a:solidFill>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8748104"/>
        <c:crosses val="autoZero"/>
        <c:crossBetween val="between"/>
        <c:majorUnit val="250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5">
        <a:lumMod val="20000"/>
        <a:lumOff val="80000"/>
      </a:schemeClr>
    </a:solidFill>
    <a:ln>
      <a:solidFill>
        <a:srgbClr val="ADAFAA"/>
      </a:solid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454552742279902E-2"/>
          <c:y val="3.9271341698430801E-2"/>
          <c:w val="0.90379196045730603"/>
          <c:h val="0.69559007243077897"/>
        </c:manualLayout>
      </c:layout>
      <c:barChart>
        <c:barDir val="col"/>
        <c:grouping val="clustered"/>
        <c:varyColors val="0"/>
        <c:ser>
          <c:idx val="0"/>
          <c:order val="0"/>
          <c:tx>
            <c:strRef>
              <c:f>工作表1!$B$1</c:f>
              <c:strCache>
                <c:ptCount val="1"/>
                <c:pt idx="0">
                  <c:v>Margin without Markdown &amp; Promotion</c:v>
                </c:pt>
              </c:strCache>
            </c:strRef>
          </c:tx>
          <c:spPr>
            <a:solidFill>
              <a:srgbClr val="FFC00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工作表1!$A$2:$A$3</c:f>
              <c:numCache>
                <c:formatCode>0%</c:formatCode>
                <c:ptCount val="2"/>
                <c:pt idx="0">
                  <c:v>0.01</c:v>
                </c:pt>
                <c:pt idx="1">
                  <c:v>0.02</c:v>
                </c:pt>
              </c:numCache>
            </c:numRef>
          </c:cat>
          <c:val>
            <c:numRef>
              <c:f>工作表1!$B$2:$B$3</c:f>
              <c:numCache>
                <c:formatCode>0.0%</c:formatCode>
                <c:ptCount val="2"/>
                <c:pt idx="0">
                  <c:v>0.208860759493671</c:v>
                </c:pt>
                <c:pt idx="1">
                  <c:v>0.53007518796992503</c:v>
                </c:pt>
              </c:numCache>
            </c:numRef>
          </c:val>
        </c:ser>
        <c:ser>
          <c:idx val="1"/>
          <c:order val="1"/>
          <c:tx>
            <c:strRef>
              <c:f>工作表1!$C$1</c:f>
              <c:strCache>
                <c:ptCount val="1"/>
                <c:pt idx="0">
                  <c:v>Margin with good sales lift</c:v>
                </c:pt>
              </c:strCache>
            </c:strRef>
          </c:tx>
          <c:spPr>
            <a:solidFill>
              <a:srgbClr val="00B0F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工作表1!$A$2:$A$3</c:f>
              <c:numCache>
                <c:formatCode>0%</c:formatCode>
                <c:ptCount val="2"/>
                <c:pt idx="0">
                  <c:v>0.01</c:v>
                </c:pt>
                <c:pt idx="1">
                  <c:v>0.02</c:v>
                </c:pt>
              </c:numCache>
            </c:numRef>
          </c:cat>
          <c:val>
            <c:numRef>
              <c:f>工作表1!$C$2:$C$3</c:f>
              <c:numCache>
                <c:formatCode>0.0%</c:formatCode>
                <c:ptCount val="2"/>
                <c:pt idx="0">
                  <c:v>0.37936817516121302</c:v>
                </c:pt>
                <c:pt idx="1">
                  <c:v>0.64316919735867994</c:v>
                </c:pt>
              </c:numCache>
            </c:numRef>
          </c:val>
        </c:ser>
        <c:ser>
          <c:idx val="2"/>
          <c:order val="2"/>
          <c:tx>
            <c:strRef>
              <c:f>工作表1!$D$1</c:f>
              <c:strCache>
                <c:ptCount val="1"/>
                <c:pt idx="0">
                  <c:v>Margin with bad sales lift</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工作表1!$A$2:$A$3</c:f>
              <c:numCache>
                <c:formatCode>0%</c:formatCode>
                <c:ptCount val="2"/>
                <c:pt idx="0">
                  <c:v>0.01</c:v>
                </c:pt>
                <c:pt idx="1">
                  <c:v>0.02</c:v>
                </c:pt>
              </c:numCache>
            </c:numRef>
          </c:cat>
          <c:val>
            <c:numRef>
              <c:f>工作表1!$D$2:$D$3</c:f>
              <c:numCache>
                <c:formatCode>0.0%</c:formatCode>
                <c:ptCount val="2"/>
                <c:pt idx="0">
                  <c:v>0.224</c:v>
                </c:pt>
                <c:pt idx="1">
                  <c:v>0.56100000000000005</c:v>
                </c:pt>
              </c:numCache>
            </c:numRef>
          </c:val>
        </c:ser>
        <c:dLbls>
          <c:dLblPos val="inEnd"/>
          <c:showLegendKey val="0"/>
          <c:showVal val="1"/>
          <c:showCatName val="0"/>
          <c:showSerName val="0"/>
          <c:showPercent val="0"/>
          <c:showBubbleSize val="0"/>
        </c:dLbls>
        <c:gapWidth val="65"/>
        <c:axId val="386183496"/>
        <c:axId val="386183888"/>
      </c:barChart>
      <c:catAx>
        <c:axId val="386183496"/>
        <c:scaling>
          <c:orientation val="minMax"/>
        </c:scaling>
        <c:delete val="1"/>
        <c:axPos val="b"/>
        <c:numFmt formatCode="0%" sourceLinked="1"/>
        <c:majorTickMark val="none"/>
        <c:minorTickMark val="none"/>
        <c:tickLblPos val="nextTo"/>
        <c:crossAx val="386183888"/>
        <c:crosses val="autoZero"/>
        <c:auto val="1"/>
        <c:lblAlgn val="ctr"/>
        <c:lblOffset val="100"/>
        <c:noMultiLvlLbl val="0"/>
      </c:catAx>
      <c:valAx>
        <c:axId val="386183888"/>
        <c:scaling>
          <c:orientation val="minMax"/>
          <c:max val="0.7"/>
          <c:min val="0.1"/>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crossAx val="386183496"/>
        <c:crosses val="autoZero"/>
        <c:crossBetween val="between"/>
        <c:majorUnit val="0.15"/>
      </c:valAx>
      <c:spPr>
        <a:noFill/>
        <a:ln>
          <a:noFill/>
        </a:ln>
        <a:effectLst/>
      </c:spPr>
    </c:plotArea>
    <c:legend>
      <c:legendPos val="b"/>
      <c:layout>
        <c:manualLayout>
          <c:xMode val="edge"/>
          <c:yMode val="edge"/>
          <c:x val="1.8854693677465301E-2"/>
          <c:y val="0.837969283923648"/>
          <c:w val="0.94249716373314696"/>
          <c:h val="0.1228960682360349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accent5">
        <a:lumMod val="60000"/>
        <a:lumOff val="40000"/>
      </a:schemeClr>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r>
              <a:rPr lang="en-US" altLang="zh-CN" sz="2400" b="1" dirty="0" smtClean="0">
                <a:solidFill>
                  <a:schemeClr val="tx1"/>
                </a:solidFill>
                <a:latin typeface="Calibri" charset="0"/>
                <a:ea typeface="Calibri" charset="0"/>
                <a:cs typeface="Calibri" charset="0"/>
              </a:rPr>
              <a:t>Markdown</a:t>
            </a:r>
            <a:r>
              <a:rPr lang="en-US" altLang="zh-CN" sz="2400" b="1" baseline="0" dirty="0" smtClean="0">
                <a:solidFill>
                  <a:schemeClr val="tx1"/>
                </a:solidFill>
                <a:latin typeface="Calibri" charset="0"/>
                <a:ea typeface="Calibri" charset="0"/>
                <a:cs typeface="Calibri" charset="0"/>
              </a:rPr>
              <a:t> &amp; Promotion </a:t>
            </a:r>
            <a:r>
              <a:rPr lang="en-US" altLang="zh-CN" sz="2400" b="1" dirty="0" smtClean="0">
                <a:solidFill>
                  <a:schemeClr val="tx1"/>
                </a:solidFill>
                <a:latin typeface="Calibri" charset="0"/>
                <a:ea typeface="Calibri" charset="0"/>
                <a:cs typeface="Calibri" charset="0"/>
              </a:rPr>
              <a:t>strategy</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for</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a “fast-moving”</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product</a:t>
            </a:r>
            <a:endParaRPr lang="zh-CN" altLang="en-US" sz="2400" b="1" baseline="0" dirty="0" smtClean="0">
              <a:solidFill>
                <a:schemeClr val="tx1"/>
              </a:solidFill>
              <a:latin typeface="Calibri" charset="0"/>
              <a:ea typeface="Calibri" charset="0"/>
              <a:cs typeface="Calibri"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endParaRPr lang="en-US"/>
        </a:p>
      </c:txPr>
    </c:title>
    <c:autoTitleDeleted val="0"/>
    <c:plotArea>
      <c:layout/>
      <c:lineChart>
        <c:grouping val="standard"/>
        <c:varyColors val="0"/>
        <c:ser>
          <c:idx val="1"/>
          <c:order val="0"/>
          <c:tx>
            <c:strRef>
              <c:f>工作表1!$B$1</c:f>
              <c:strCache>
                <c:ptCount val="1"/>
                <c:pt idx="0">
                  <c:v>Sales each week</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1"/>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2"/>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3"/>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4"/>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5"/>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6"/>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7"/>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8"/>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9"/>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10"/>
            <c:marker>
              <c:symbol val="circle"/>
              <c:size val="5"/>
              <c:spPr>
                <a:solidFill>
                  <a:schemeClr val="accent2"/>
                </a:solidFill>
                <a:ln w="9525">
                  <a:solidFill>
                    <a:schemeClr val="accent2"/>
                  </a:solidFill>
                </a:ln>
                <a:effectLst/>
              </c:spPr>
            </c:marker>
            <c:bubble3D val="0"/>
            <c:spPr>
              <a:ln w="63500" cap="rnd">
                <a:solidFill>
                  <a:srgbClr val="FF0000"/>
                </a:solidFill>
                <a:round/>
              </a:ln>
              <a:effectLst/>
            </c:spPr>
          </c:dPt>
          <c:dPt>
            <c:idx val="11"/>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12"/>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13"/>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14"/>
            <c:marker>
              <c:symbol val="circle"/>
              <c:size val="5"/>
              <c:spPr>
                <a:solidFill>
                  <a:schemeClr val="accent2"/>
                </a:solidFill>
                <a:ln w="9525">
                  <a:solidFill>
                    <a:schemeClr val="accent2"/>
                  </a:solidFill>
                </a:ln>
                <a:effectLst/>
              </c:spPr>
            </c:marker>
            <c:bubble3D val="0"/>
            <c:spPr>
              <a:ln w="63500" cap="rnd">
                <a:solidFill>
                  <a:schemeClr val="tx1"/>
                </a:solidFill>
                <a:round/>
              </a:ln>
              <a:effectLst/>
            </c:spPr>
          </c:dPt>
          <c:dPt>
            <c:idx val="15"/>
            <c:marker>
              <c:symbol val="circle"/>
              <c:size val="5"/>
              <c:spPr>
                <a:solidFill>
                  <a:schemeClr val="accent2"/>
                </a:solidFill>
                <a:ln w="9525">
                  <a:solidFill>
                    <a:schemeClr val="accent2"/>
                  </a:solidFill>
                </a:ln>
                <a:effectLst/>
              </c:spPr>
            </c:marker>
            <c:bubble3D val="0"/>
            <c:spPr>
              <a:ln w="63500" cap="rnd">
                <a:solidFill>
                  <a:srgbClr val="FFFF00"/>
                </a:solidFill>
                <a:round/>
              </a:ln>
              <a:effectLst/>
            </c:spPr>
          </c:dPt>
          <c:dPt>
            <c:idx val="16"/>
            <c:marker>
              <c:symbol val="circle"/>
              <c:size val="5"/>
              <c:spPr>
                <a:solidFill>
                  <a:schemeClr val="accent2"/>
                </a:solidFill>
                <a:ln w="9525">
                  <a:solidFill>
                    <a:schemeClr val="accent2"/>
                  </a:solidFill>
                </a:ln>
                <a:effectLst/>
              </c:spPr>
            </c:marker>
            <c:bubble3D val="0"/>
            <c:spPr>
              <a:ln w="63500" cap="rnd">
                <a:solidFill>
                  <a:srgbClr val="FFFF00"/>
                </a:solidFill>
                <a:round/>
              </a:ln>
              <a:effectLst/>
            </c:spPr>
          </c:dPt>
          <c:dPt>
            <c:idx val="17"/>
            <c:marker>
              <c:symbol val="circle"/>
              <c:size val="5"/>
              <c:spPr>
                <a:solidFill>
                  <a:schemeClr val="accent2"/>
                </a:solidFill>
                <a:ln w="9525">
                  <a:solidFill>
                    <a:schemeClr val="accent2"/>
                  </a:solidFill>
                </a:ln>
                <a:effectLst/>
              </c:spPr>
            </c:marker>
            <c:bubble3D val="0"/>
            <c:spPr>
              <a:ln w="63500" cap="rnd">
                <a:solidFill>
                  <a:srgbClr val="FFFF00"/>
                </a:solidFill>
                <a:round/>
              </a:ln>
              <a:effectLst/>
            </c:spPr>
          </c:dPt>
          <c:dPt>
            <c:idx val="18"/>
            <c:marker>
              <c:symbol val="circle"/>
              <c:size val="5"/>
              <c:spPr>
                <a:solidFill>
                  <a:schemeClr val="accent2"/>
                </a:solidFill>
                <a:ln w="9525">
                  <a:solidFill>
                    <a:schemeClr val="accent2"/>
                  </a:solidFill>
                </a:ln>
                <a:effectLst/>
              </c:spPr>
            </c:marker>
            <c:bubble3D val="0"/>
            <c:spPr>
              <a:ln w="63500" cap="rnd">
                <a:solidFill>
                  <a:srgbClr val="FFFF00"/>
                </a:solidFill>
                <a:round/>
              </a:ln>
              <a:effectLst/>
            </c:spPr>
          </c:dPt>
          <c:dPt>
            <c:idx val="19"/>
            <c:marker>
              <c:symbol val="circle"/>
              <c:size val="5"/>
              <c:spPr>
                <a:solidFill>
                  <a:schemeClr val="accent2"/>
                </a:solidFill>
                <a:ln w="9525">
                  <a:solidFill>
                    <a:schemeClr val="accent2"/>
                  </a:solidFill>
                </a:ln>
                <a:effectLst/>
              </c:spPr>
            </c:marker>
            <c:bubble3D val="0"/>
            <c:spPr>
              <a:ln w="63500" cap="rnd">
                <a:solidFill>
                  <a:srgbClr val="FFFF00"/>
                </a:solidFill>
                <a:round/>
              </a:ln>
              <a:effectLst/>
            </c:spPr>
          </c:dPt>
          <c:dPt>
            <c:idx val="20"/>
            <c:marker>
              <c:symbol val="circle"/>
              <c:size val="5"/>
              <c:spPr>
                <a:solidFill>
                  <a:schemeClr val="accent2"/>
                </a:solidFill>
                <a:ln w="9525">
                  <a:solidFill>
                    <a:schemeClr val="accent2"/>
                  </a:solidFill>
                </a:ln>
                <a:effectLst/>
              </c:spPr>
            </c:marker>
            <c:bubble3D val="0"/>
            <c:spPr>
              <a:ln w="63500" cap="rnd">
                <a:solidFill>
                  <a:srgbClr val="00B050"/>
                </a:solidFill>
                <a:round/>
              </a:ln>
              <a:effectLst/>
            </c:spPr>
          </c:dPt>
          <c:dPt>
            <c:idx val="21"/>
            <c:marker>
              <c:symbol val="circle"/>
              <c:size val="5"/>
              <c:spPr>
                <a:solidFill>
                  <a:schemeClr val="accent2"/>
                </a:solidFill>
                <a:ln w="9525">
                  <a:solidFill>
                    <a:schemeClr val="accent2"/>
                  </a:solidFill>
                </a:ln>
                <a:effectLst/>
              </c:spPr>
            </c:marker>
            <c:bubble3D val="0"/>
            <c:spPr>
              <a:ln w="63500" cap="rnd">
                <a:solidFill>
                  <a:srgbClr val="00B050"/>
                </a:solidFill>
                <a:round/>
              </a:ln>
              <a:effectLst/>
            </c:spPr>
          </c:dPt>
          <c:dPt>
            <c:idx val="22"/>
            <c:marker>
              <c:symbol val="circle"/>
              <c:size val="5"/>
              <c:spPr>
                <a:solidFill>
                  <a:schemeClr val="accent2"/>
                </a:solidFill>
                <a:ln w="9525">
                  <a:solidFill>
                    <a:schemeClr val="accent2"/>
                  </a:solidFill>
                </a:ln>
                <a:effectLst/>
              </c:spPr>
            </c:marker>
            <c:bubble3D val="0"/>
            <c:spPr>
              <a:ln w="63500" cap="rnd">
                <a:solidFill>
                  <a:srgbClr val="FF0000"/>
                </a:solidFill>
                <a:round/>
              </a:ln>
              <a:effectLst/>
            </c:spPr>
          </c:dPt>
          <c:dPt>
            <c:idx val="23"/>
            <c:marker>
              <c:symbol val="circle"/>
              <c:size val="5"/>
              <c:spPr>
                <a:solidFill>
                  <a:schemeClr val="accent2"/>
                </a:solidFill>
                <a:ln w="9525">
                  <a:solidFill>
                    <a:schemeClr val="accent2"/>
                  </a:solidFill>
                </a:ln>
                <a:effectLst/>
              </c:spPr>
            </c:marker>
            <c:bubble3D val="0"/>
            <c:spPr>
              <a:ln w="63500" cap="rnd">
                <a:solidFill>
                  <a:srgbClr val="00B050"/>
                </a:solidFill>
                <a:round/>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layout>
                <c:manualLayout>
                  <c:x val="0.262155204159711"/>
                  <c:y val="-0.167994461599561"/>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CN" sz="1600" b="1" dirty="0" smtClean="0"/>
                      <a:t>10% off</a:t>
                    </a:r>
                    <a:endParaRPr lang="en-US" altLang="zh-CN" sz="1600" b="1"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9.09090157350287E-2"/>
                      <c:h val="6.2802447788475296E-2"/>
                    </c:manualLayout>
                  </c15:layout>
                </c:ext>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layout>
                <c:manualLayout>
                  <c:x val="-5.1114129655805002E-2"/>
                  <c:y val="-4.1666284257276198E-2"/>
                </c:manualLayout>
              </c:layout>
              <c:tx>
                <c:rich>
                  <a:bodyPr/>
                  <a:lstStyle/>
                  <a:p>
                    <a:r>
                      <a:rPr lang="en-US" altLang="zh-CN" sz="1600" b="1" dirty="0" smtClean="0"/>
                      <a:t>30% off</a:t>
                    </a:r>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dLbl>
              <c:idx val="16"/>
              <c:layout>
                <c:manualLayout>
                  <c:x val="7.5402376662925305E-2"/>
                  <c:y val="-0.101960842390874"/>
                </c:manualLayout>
              </c:layout>
              <c:tx>
                <c:rich>
                  <a:bodyPr/>
                  <a:lstStyle/>
                  <a:p>
                    <a:r>
                      <a:rPr lang="en-US" altLang="zh-CN" sz="1600" b="1" dirty="0" smtClean="0"/>
                      <a:t>20% off</a:t>
                    </a:r>
                    <a:endParaRPr lang="en-US" altLang="zh-CN" sz="1600" b="1"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7"/>
              <c:delete val="1"/>
              <c:extLst>
                <c:ext xmlns:c15="http://schemas.microsoft.com/office/drawing/2012/chart" uri="{CE6537A1-D6FC-4f65-9D91-7224C49458BB}"/>
              </c:extLst>
            </c:dLbl>
            <c:dLbl>
              <c:idx val="18"/>
              <c:delete val="1"/>
              <c:extLst>
                <c:ext xmlns:c15="http://schemas.microsoft.com/office/drawing/2012/chart" uri="{CE6537A1-D6FC-4f65-9D91-7224C49458BB}"/>
              </c:extLst>
            </c:dLbl>
            <c:dLbl>
              <c:idx val="19"/>
              <c:delete val="1"/>
              <c:extLst>
                <c:ext xmlns:c15="http://schemas.microsoft.com/office/drawing/2012/chart" uri="{CE6537A1-D6FC-4f65-9D91-7224C49458BB}"/>
              </c:extLst>
            </c:dLbl>
            <c:dLbl>
              <c:idx val="20"/>
              <c:delete val="1"/>
              <c:extLst>
                <c:ext xmlns:c15="http://schemas.microsoft.com/office/drawing/2012/chart" uri="{CE6537A1-D6FC-4f65-9D91-7224C49458BB}"/>
              </c:extLst>
            </c:dLbl>
            <c:dLbl>
              <c:idx val="21"/>
              <c:delete val="1"/>
              <c:extLst>
                <c:ext xmlns:c15="http://schemas.microsoft.com/office/drawing/2012/chart" uri="{CE6537A1-D6FC-4f65-9D91-7224C49458BB}"/>
              </c:extLst>
            </c:dLbl>
            <c:dLbl>
              <c:idx val="22"/>
              <c:layout>
                <c:manualLayout>
                  <c:x val="-9.9347597391117193E-3"/>
                  <c:y val="-4.935829013367659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zh-CN" sz="1600" b="1" dirty="0" smtClean="0"/>
                      <a:t>50% off</a:t>
                    </a:r>
                    <a:endParaRPr lang="en-US" altLang="zh-CN" sz="1600" b="1"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8.6624191918298205E-2"/>
                      <c:h val="6.8762819296397701E-2"/>
                    </c:manualLayout>
                  </c15:layout>
                </c:ext>
              </c:extLst>
            </c:dLbl>
            <c:dLbl>
              <c:idx val="2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工作表1!$B$2:$B$25</c:f>
              <c:numCache>
                <c:formatCode>"$"#,##0</c:formatCode>
                <c:ptCount val="24"/>
                <c:pt idx="0">
                  <c:v>7500</c:v>
                </c:pt>
                <c:pt idx="1">
                  <c:v>7500</c:v>
                </c:pt>
                <c:pt idx="2">
                  <c:v>7500</c:v>
                </c:pt>
                <c:pt idx="3">
                  <c:v>7500</c:v>
                </c:pt>
                <c:pt idx="4">
                  <c:v>7500</c:v>
                </c:pt>
                <c:pt idx="5">
                  <c:v>7500</c:v>
                </c:pt>
                <c:pt idx="6">
                  <c:v>7500</c:v>
                </c:pt>
                <c:pt idx="7">
                  <c:v>7500</c:v>
                </c:pt>
                <c:pt idx="8">
                  <c:v>7500</c:v>
                </c:pt>
                <c:pt idx="9">
                  <c:v>7500</c:v>
                </c:pt>
                <c:pt idx="10">
                  <c:v>11130</c:v>
                </c:pt>
                <c:pt idx="11">
                  <c:v>7500</c:v>
                </c:pt>
                <c:pt idx="12">
                  <c:v>7500</c:v>
                </c:pt>
                <c:pt idx="13">
                  <c:v>7500</c:v>
                </c:pt>
                <c:pt idx="14">
                  <c:v>7500</c:v>
                </c:pt>
                <c:pt idx="15">
                  <c:v>9450</c:v>
                </c:pt>
                <c:pt idx="16">
                  <c:v>8820</c:v>
                </c:pt>
                <c:pt idx="17">
                  <c:v>8820</c:v>
                </c:pt>
                <c:pt idx="18">
                  <c:v>8820</c:v>
                </c:pt>
                <c:pt idx="19">
                  <c:v>8820</c:v>
                </c:pt>
                <c:pt idx="20">
                  <c:v>9720</c:v>
                </c:pt>
                <c:pt idx="21">
                  <c:v>9720</c:v>
                </c:pt>
                <c:pt idx="22">
                  <c:v>10108.127770073001</c:v>
                </c:pt>
                <c:pt idx="23">
                  <c:v>9720</c:v>
                </c:pt>
              </c:numCache>
            </c:numRef>
          </c:val>
          <c:smooth val="0"/>
        </c:ser>
        <c:dLbls>
          <c:dLblPos val="t"/>
          <c:showLegendKey val="0"/>
          <c:showVal val="1"/>
          <c:showCatName val="0"/>
          <c:showSerName val="0"/>
          <c:showPercent val="0"/>
          <c:showBubbleSize val="0"/>
        </c:dLbls>
        <c:marker val="1"/>
        <c:smooth val="0"/>
        <c:axId val="469229416"/>
        <c:axId val="465704824"/>
      </c:lineChart>
      <c:catAx>
        <c:axId val="469229416"/>
        <c:scaling>
          <c:orientation val="minMax"/>
        </c:scaling>
        <c:delete val="0"/>
        <c:axPos val="b"/>
        <c:minorGridlines>
          <c:spPr>
            <a:ln w="6350" cap="flat" cmpd="sng" algn="ctr">
              <a:solidFill>
                <a:srgbClr val="FFD05C"/>
              </a:solidFill>
              <a:round/>
            </a:ln>
            <a:effectLst/>
          </c:spPr>
        </c:minorGridlines>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altLang="zh-CN" sz="2000" b="1" smtClean="0">
                    <a:solidFill>
                      <a:schemeClr val="tx1"/>
                    </a:solidFill>
                  </a:rPr>
                  <a:t>Weeks</a:t>
                </a:r>
                <a:endParaRPr lang="zh-CN" altLang="en-US" sz="2000" b="1" dirty="0">
                  <a:solidFill>
                    <a:schemeClr val="tx1"/>
                  </a:solidFill>
                </a:endParaRPr>
              </a:p>
            </c:rich>
          </c:tx>
          <c:layout>
            <c:manualLayout>
              <c:xMode val="edge"/>
              <c:yMode val="edge"/>
              <c:x val="0.46996472216576202"/>
              <c:y val="0.917691180480519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65704824"/>
        <c:crosses val="autoZero"/>
        <c:auto val="1"/>
        <c:lblAlgn val="ctr"/>
        <c:lblOffset val="100"/>
        <c:noMultiLvlLbl val="0"/>
      </c:catAx>
      <c:valAx>
        <c:axId val="465704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altLang="zh-CN" sz="2000" b="1" dirty="0" smtClean="0">
                    <a:solidFill>
                      <a:schemeClr val="tx1"/>
                    </a:solidFill>
                  </a:rPr>
                  <a:t>Revenues</a:t>
                </a:r>
              </a:p>
              <a:p>
                <a:pPr>
                  <a:defRPr sz="2000" b="1">
                    <a:solidFill>
                      <a:schemeClr val="tx1"/>
                    </a:solidFill>
                  </a:defRPr>
                </a:pPr>
                <a:endParaRPr lang="zh-CN" altLang="en-US" sz="20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69229416"/>
        <c:crosses val="autoZero"/>
        <c:crossBetween val="between"/>
      </c:valAx>
      <c:spPr>
        <a:noFill/>
        <a:ln>
          <a:noFill/>
        </a:ln>
        <a:effectLst/>
      </c:spPr>
    </c:plotArea>
    <c:plotVisOnly val="1"/>
    <c:dispBlanksAs val="gap"/>
    <c:showDLblsOverMax val="0"/>
  </c:chart>
  <c:spPr>
    <a:solidFill>
      <a:schemeClr val="accent5">
        <a:lumMod val="60000"/>
        <a:lumOff val="40000"/>
      </a:schemeClr>
    </a:solidFill>
    <a:ln>
      <a:solidFill>
        <a:srgbClr val="ADAFAA"/>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r>
              <a:rPr lang="en-US" altLang="zh-CN" sz="2400" b="1" dirty="0" smtClean="0">
                <a:solidFill>
                  <a:schemeClr val="tx1"/>
                </a:solidFill>
                <a:latin typeface="Calibri" charset="0"/>
                <a:ea typeface="Calibri" charset="0"/>
                <a:cs typeface="Calibri" charset="0"/>
              </a:rPr>
              <a:t>Effect</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of</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Markdowns</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&amp;</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Promotions</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on</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Revenue</a:t>
            </a:r>
            <a:endParaRPr lang="zh-CN" altLang="en-US" sz="2400" b="1" dirty="0">
              <a:solidFill>
                <a:schemeClr val="tx1"/>
              </a:solidFill>
              <a:latin typeface="Calibri" charset="0"/>
              <a:ea typeface="Calibri" charset="0"/>
              <a:cs typeface="Calibri"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endParaRPr lang="en-US"/>
        </a:p>
      </c:txPr>
    </c:title>
    <c:autoTitleDeleted val="0"/>
    <c:plotArea>
      <c:layout/>
      <c:barChart>
        <c:barDir val="col"/>
        <c:grouping val="clustered"/>
        <c:varyColors val="0"/>
        <c:ser>
          <c:idx val="1"/>
          <c:order val="0"/>
          <c:tx>
            <c:strRef>
              <c:f>工作表1!$C$1</c:f>
              <c:strCache>
                <c:ptCount val="1"/>
                <c:pt idx="0">
                  <c:v>Revenue without Markdown &amp; Promotion</c:v>
                </c:pt>
              </c:strCache>
            </c:strRef>
          </c:tx>
          <c:spPr>
            <a:solidFill>
              <a:srgbClr val="C00000"/>
            </a:solidFill>
            <a:ln>
              <a:noFill/>
            </a:ln>
            <a:effectLst/>
          </c:spPr>
          <c:invertIfNegative val="0"/>
          <c:dLbls>
            <c:dLbl>
              <c:idx val="0"/>
              <c:layout>
                <c:manualLayout>
                  <c:x val="1.9277600020764401E-3"/>
                  <c:y val="-1.04002083265425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916400031147702E-3"/>
                  <c:y val="-7.7558295433257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8555200041530298E-3"/>
                  <c:y val="-5.6236704228252105E-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工作表1!$A$2:$A$4</c:f>
              <c:numCache>
                <c:formatCode>0%</c:formatCode>
                <c:ptCount val="3"/>
                <c:pt idx="0">
                  <c:v>0.01</c:v>
                </c:pt>
                <c:pt idx="1">
                  <c:v>0.02</c:v>
                </c:pt>
                <c:pt idx="2">
                  <c:v>0.03</c:v>
                </c:pt>
              </c:numCache>
            </c:numRef>
          </c:cat>
          <c:val>
            <c:numRef>
              <c:f>工作表1!$C$2:$C$4</c:f>
              <c:numCache>
                <c:formatCode>_("$"* #,##0_);_("$"* \(#,##0\);_("$"* "-"??_);_(@_)</c:formatCode>
                <c:ptCount val="3"/>
                <c:pt idx="0">
                  <c:v>79000</c:v>
                </c:pt>
                <c:pt idx="1">
                  <c:v>133000</c:v>
                </c:pt>
                <c:pt idx="2">
                  <c:v>187000</c:v>
                </c:pt>
              </c:numCache>
            </c:numRef>
          </c:val>
        </c:ser>
        <c:ser>
          <c:idx val="0"/>
          <c:order val="1"/>
          <c:tx>
            <c:strRef>
              <c:f>工作表1!$B$1</c:f>
              <c:strCache>
                <c:ptCount val="1"/>
                <c:pt idx="0">
                  <c:v>Revenue with Markdown &amp; Promotion</c:v>
                </c:pt>
              </c:strCache>
            </c:strRef>
          </c:tx>
          <c:spPr>
            <a:solidFill>
              <a:srgbClr val="0070C0"/>
            </a:solidFill>
            <a:ln>
              <a:noFill/>
            </a:ln>
            <a:effectLst/>
          </c:spPr>
          <c:invertIfNegative val="0"/>
          <c:dLbls>
            <c:dLbl>
              <c:idx val="0"/>
              <c:layout>
                <c:manualLayout>
                  <c:x val="-4.8194000051912898E-3"/>
                  <c:y val="-1.246198201786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7832800062296201E-3"/>
                  <c:y val="1.0505876019200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2776000207666E-3"/>
                  <c:y val="-1.2992111458998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工作表1!$B$2:$B$4</c:f>
              <c:numCache>
                <c:formatCode>"$"#,##0</c:formatCode>
                <c:ptCount val="3"/>
                <c:pt idx="0">
                  <c:v>100607.8396357875</c:v>
                </c:pt>
                <c:pt idx="1">
                  <c:v>174846.39015162649</c:v>
                </c:pt>
                <c:pt idx="2">
                  <c:v>204279</c:v>
                </c:pt>
              </c:numCache>
            </c:numRef>
          </c:val>
        </c:ser>
        <c:dLbls>
          <c:dLblPos val="ctr"/>
          <c:showLegendKey val="0"/>
          <c:showVal val="1"/>
          <c:showCatName val="0"/>
          <c:showSerName val="0"/>
          <c:showPercent val="0"/>
          <c:showBubbleSize val="0"/>
        </c:dLbls>
        <c:gapWidth val="219"/>
        <c:overlap val="-27"/>
        <c:axId val="465705216"/>
        <c:axId val="474291880"/>
      </c:barChart>
      <c:catAx>
        <c:axId val="465705216"/>
        <c:scaling>
          <c:orientation val="minMax"/>
        </c:scaling>
        <c:delete val="1"/>
        <c:axPos val="b"/>
        <c:numFmt formatCode="0%" sourceLinked="1"/>
        <c:majorTickMark val="none"/>
        <c:minorTickMark val="none"/>
        <c:tickLblPos val="nextTo"/>
        <c:crossAx val="474291880"/>
        <c:crosses val="autoZero"/>
        <c:auto val="1"/>
        <c:lblAlgn val="ctr"/>
        <c:lblOffset val="100"/>
        <c:noMultiLvlLbl val="0"/>
      </c:catAx>
      <c:valAx>
        <c:axId val="474291880"/>
        <c:scaling>
          <c:orientation val="minMax"/>
          <c:min val="60000"/>
        </c:scaling>
        <c:delete val="0"/>
        <c:axPos val="l"/>
        <c:majorGridlines>
          <c:spPr>
            <a:ln w="9525" cap="flat" cmpd="sng" algn="ctr">
              <a:solidFill>
                <a:srgbClr val="FFD05C"/>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altLang="zh-CN" sz="2000" b="1" dirty="0" smtClean="0">
                    <a:solidFill>
                      <a:schemeClr val="tx1"/>
                    </a:solidFill>
                  </a:rPr>
                  <a:t>Revenue</a:t>
                </a:r>
                <a:endParaRPr lang="zh-CN" altLang="en-US" sz="20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65705216"/>
        <c:crosses val="autoZero"/>
        <c:crossBetween val="between"/>
        <c:majorUnit val="30000"/>
      </c:valAx>
      <c:spPr>
        <a:noFill/>
        <a:ln>
          <a:noFill/>
        </a:ln>
        <a:effectLst/>
      </c:spPr>
    </c:plotArea>
    <c:legend>
      <c:legendPos val="b"/>
      <c:layout>
        <c:manualLayout>
          <c:xMode val="edge"/>
          <c:yMode val="edge"/>
          <c:x val="0.236112698260731"/>
          <c:y val="0.908545385548024"/>
          <c:w val="0.57917185461170695"/>
          <c:h val="9.145461445197579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accent5">
        <a:lumMod val="60000"/>
        <a:lumOff val="40000"/>
      </a:schemeClr>
    </a:solidFill>
    <a:ln>
      <a:solidFill>
        <a:srgbClr val="ADAFAA"/>
      </a:solid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r>
              <a:rPr lang="en-US" altLang="zh-CN" sz="2400" b="1" dirty="0" smtClean="0">
                <a:solidFill>
                  <a:schemeClr val="tx1"/>
                </a:solidFill>
                <a:latin typeface="Calibri" charset="0"/>
                <a:ea typeface="Calibri" charset="0"/>
                <a:cs typeface="Calibri" charset="0"/>
              </a:rPr>
              <a:t>Effect</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of</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Markdowns</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&amp;</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Promotions</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on</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Revenue</a:t>
            </a:r>
            <a:endParaRPr lang="zh-CN" altLang="en-US" sz="2400" b="1" dirty="0">
              <a:solidFill>
                <a:schemeClr val="tx1"/>
              </a:solidFill>
              <a:latin typeface="Calibri" charset="0"/>
              <a:ea typeface="Calibri" charset="0"/>
              <a:cs typeface="Calibri"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endParaRPr lang="en-US"/>
        </a:p>
      </c:txPr>
    </c:title>
    <c:autoTitleDeleted val="0"/>
    <c:plotArea>
      <c:layout/>
      <c:barChart>
        <c:barDir val="col"/>
        <c:grouping val="clustered"/>
        <c:varyColors val="0"/>
        <c:ser>
          <c:idx val="1"/>
          <c:order val="0"/>
          <c:tx>
            <c:strRef>
              <c:f>工作表1!$C$1</c:f>
              <c:strCache>
                <c:ptCount val="1"/>
                <c:pt idx="0">
                  <c:v>Revenue without Markdown &amp; Promotion</c:v>
                </c:pt>
              </c:strCache>
            </c:strRef>
          </c:tx>
          <c:spPr>
            <a:solidFill>
              <a:schemeClr val="accent2"/>
            </a:solidFill>
            <a:ln>
              <a:noFill/>
            </a:ln>
            <a:effectLst/>
          </c:spPr>
          <c:invertIfNegative val="0"/>
          <c:dLbls>
            <c:dLbl>
              <c:idx val="0"/>
              <c:layout>
                <c:manualLayout>
                  <c:x val="1.9277600020764401E-3"/>
                  <c:y val="-1.04002083265425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916400031147702E-3"/>
                  <c:y val="-7.7558295433257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8555200041530298E-3"/>
                  <c:y val="-5.6236704228252105E-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工作表1!$A$2:$A$4</c:f>
              <c:numCache>
                <c:formatCode>0%</c:formatCode>
                <c:ptCount val="3"/>
                <c:pt idx="0">
                  <c:v>0.01</c:v>
                </c:pt>
                <c:pt idx="1">
                  <c:v>0.02</c:v>
                </c:pt>
                <c:pt idx="2">
                  <c:v>0.03</c:v>
                </c:pt>
              </c:numCache>
            </c:numRef>
          </c:cat>
          <c:val>
            <c:numRef>
              <c:f>工作表1!$C$2:$C$4</c:f>
              <c:numCache>
                <c:formatCode>_("$"* #,##0_);_("$"* \(#,##0\);_("$"* "-"??_);_(@_)</c:formatCode>
                <c:ptCount val="3"/>
                <c:pt idx="0">
                  <c:v>79000</c:v>
                </c:pt>
                <c:pt idx="1">
                  <c:v>133000</c:v>
                </c:pt>
                <c:pt idx="2">
                  <c:v>187000</c:v>
                </c:pt>
              </c:numCache>
            </c:numRef>
          </c:val>
        </c:ser>
        <c:ser>
          <c:idx val="0"/>
          <c:order val="1"/>
          <c:tx>
            <c:strRef>
              <c:f>工作表1!$B$1</c:f>
              <c:strCache>
                <c:ptCount val="1"/>
                <c:pt idx="0">
                  <c:v>Revenue with Markdown &amp; Promotion</c:v>
                </c:pt>
              </c:strCache>
            </c:strRef>
          </c:tx>
          <c:spPr>
            <a:solidFill>
              <a:schemeClr val="accent1"/>
            </a:solidFill>
            <a:ln>
              <a:noFill/>
            </a:ln>
            <a:effectLst/>
          </c:spPr>
          <c:invertIfNegative val="0"/>
          <c:dLbls>
            <c:dLbl>
              <c:idx val="0"/>
              <c:layout>
                <c:manualLayout>
                  <c:x val="-4.8194000051912898E-3"/>
                  <c:y val="-1.246198201786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7832800062296201E-3"/>
                  <c:y val="1.0505876019200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2776000207666E-3"/>
                  <c:y val="-1.2992111458998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工作表1!$B$2:$B$4</c:f>
              <c:numCache>
                <c:formatCode>"$"#,##0</c:formatCode>
                <c:ptCount val="3"/>
                <c:pt idx="0">
                  <c:v>95766.092950552353</c:v>
                </c:pt>
                <c:pt idx="1">
                  <c:v>164308.04429208851</c:v>
                </c:pt>
                <c:pt idx="2">
                  <c:v>199618.28805784549</c:v>
                </c:pt>
              </c:numCache>
            </c:numRef>
          </c:val>
        </c:ser>
        <c:dLbls>
          <c:dLblPos val="ctr"/>
          <c:showLegendKey val="0"/>
          <c:showVal val="1"/>
          <c:showCatName val="0"/>
          <c:showSerName val="0"/>
          <c:showPercent val="0"/>
          <c:showBubbleSize val="0"/>
        </c:dLbls>
        <c:gapWidth val="219"/>
        <c:overlap val="-27"/>
        <c:axId val="386390752"/>
        <c:axId val="386391144"/>
      </c:barChart>
      <c:catAx>
        <c:axId val="386390752"/>
        <c:scaling>
          <c:orientation val="minMax"/>
        </c:scaling>
        <c:delete val="0"/>
        <c:axPos val="b"/>
        <c:title>
          <c:tx>
            <c:rich>
              <a:bodyPr rot="0" spcFirstLastPara="1" vertOverflow="ellipsis" vert="horz" wrap="square" anchor="ctr" anchorCtr="1"/>
              <a:lstStyle/>
              <a:p>
                <a:pPr algn="ctr">
                  <a:defRPr sz="2000" b="1" i="0" u="none" strike="noStrike" kern="1200" baseline="0">
                    <a:solidFill>
                      <a:schemeClr val="bg1">
                        <a:lumMod val="50000"/>
                      </a:schemeClr>
                    </a:solidFill>
                    <a:latin typeface="+mn-lt"/>
                    <a:ea typeface="+mn-ea"/>
                    <a:cs typeface="+mn-cs"/>
                  </a:defRPr>
                </a:pPr>
                <a:r>
                  <a:rPr lang="en-US" altLang="zh-CN" sz="2000" b="1" dirty="0" smtClean="0">
                    <a:solidFill>
                      <a:schemeClr val="bg1">
                        <a:lumMod val="50000"/>
                      </a:schemeClr>
                    </a:solidFill>
                  </a:rPr>
                  <a:t>Sales</a:t>
                </a:r>
                <a:r>
                  <a:rPr lang="zh-CN" altLang="en-US" sz="2000" b="1" dirty="0" smtClean="0">
                    <a:solidFill>
                      <a:schemeClr val="bg1">
                        <a:lumMod val="50000"/>
                      </a:schemeClr>
                    </a:solidFill>
                  </a:rPr>
                  <a:t> </a:t>
                </a:r>
                <a:r>
                  <a:rPr lang="en-US" altLang="zh-CN" sz="2000" b="1" dirty="0" smtClean="0">
                    <a:solidFill>
                      <a:schemeClr val="bg1">
                        <a:lumMod val="50000"/>
                      </a:schemeClr>
                    </a:solidFill>
                  </a:rPr>
                  <a:t>Rate</a:t>
                </a:r>
                <a:r>
                  <a:rPr lang="zh-CN" altLang="en-US" sz="2000" b="1" dirty="0" smtClean="0">
                    <a:solidFill>
                      <a:schemeClr val="bg1">
                        <a:lumMod val="50000"/>
                      </a:schemeClr>
                    </a:solidFill>
                  </a:rPr>
                  <a:t> </a:t>
                </a:r>
                <a:r>
                  <a:rPr lang="en-US" altLang="zh-CN" sz="2000" b="1" dirty="0" smtClean="0">
                    <a:solidFill>
                      <a:schemeClr val="bg1">
                        <a:lumMod val="50000"/>
                      </a:schemeClr>
                    </a:solidFill>
                  </a:rPr>
                  <a:t>(Number</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of</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items</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sold</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per</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week/Inventory)</a:t>
                </a:r>
                <a:endParaRPr lang="zh-CN" altLang="en-US" sz="2000" b="1" dirty="0">
                  <a:solidFill>
                    <a:schemeClr val="bg1">
                      <a:lumMod val="50000"/>
                    </a:schemeClr>
                  </a:solidFill>
                </a:endParaRPr>
              </a:p>
            </c:rich>
          </c:tx>
          <c:layout>
            <c:manualLayout>
              <c:xMode val="edge"/>
              <c:yMode val="edge"/>
              <c:x val="0.32955391178175603"/>
              <c:y val="0.86452153172295798"/>
            </c:manualLayout>
          </c:layout>
          <c:overlay val="0"/>
          <c:spPr>
            <a:noFill/>
            <a:ln>
              <a:noFill/>
            </a:ln>
            <a:effectLst/>
          </c:spPr>
          <c:txPr>
            <a:bodyPr rot="0" spcFirstLastPara="1" vertOverflow="ellipsis" vert="horz" wrap="square" anchor="ctr" anchorCtr="1"/>
            <a:lstStyle/>
            <a:p>
              <a:pPr algn="ctr">
                <a:defRPr sz="2000" b="1" i="0" u="none" strike="noStrike" kern="1200" baseline="0">
                  <a:solidFill>
                    <a:schemeClr val="bg1">
                      <a:lumMod val="50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6391144"/>
        <c:crosses val="autoZero"/>
        <c:auto val="1"/>
        <c:lblAlgn val="ctr"/>
        <c:lblOffset val="100"/>
        <c:noMultiLvlLbl val="0"/>
      </c:catAx>
      <c:valAx>
        <c:axId val="38639114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en-US" altLang="zh-CN" sz="2000" b="1" dirty="0" smtClean="0">
                    <a:solidFill>
                      <a:schemeClr val="bg1">
                        <a:lumMod val="50000"/>
                      </a:schemeClr>
                    </a:solidFill>
                  </a:rPr>
                  <a:t>Revenue</a:t>
                </a:r>
                <a:endParaRPr lang="zh-CN" altLang="en-US" sz="2000" b="1" dirty="0">
                  <a:solidFill>
                    <a:schemeClr val="bg1">
                      <a:lumMod val="50000"/>
                    </a:schemeClr>
                  </a:solidFill>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6390752"/>
        <c:crosses val="autoZero"/>
        <c:crossBetween val="between"/>
        <c:majorUnit val="250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5">
        <a:lumMod val="20000"/>
        <a:lumOff val="80000"/>
      </a:schemeClr>
    </a:solidFill>
    <a:ln>
      <a:solidFill>
        <a:srgbClr val="ADAFAA"/>
      </a:solid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r>
              <a:rPr lang="en-US" altLang="zh-CN" sz="2400" b="1" dirty="0" smtClean="0">
                <a:solidFill>
                  <a:schemeClr val="tx1"/>
                </a:solidFill>
                <a:latin typeface="Calibri" charset="0"/>
                <a:ea typeface="Calibri" charset="0"/>
                <a:cs typeface="Calibri" charset="0"/>
              </a:rPr>
              <a:t>Effect</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of</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Markdowns</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&amp;</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Promotions</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on</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Revenue</a:t>
            </a:r>
            <a:endParaRPr lang="zh-CN" altLang="en-US" sz="2400" b="1" dirty="0">
              <a:solidFill>
                <a:schemeClr val="tx1"/>
              </a:solidFill>
              <a:latin typeface="Calibri" charset="0"/>
              <a:ea typeface="Calibri" charset="0"/>
              <a:cs typeface="Calibri"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endParaRPr lang="en-US"/>
        </a:p>
      </c:txPr>
    </c:title>
    <c:autoTitleDeleted val="0"/>
    <c:plotArea>
      <c:layout/>
      <c:barChart>
        <c:barDir val="col"/>
        <c:grouping val="clustered"/>
        <c:varyColors val="0"/>
        <c:ser>
          <c:idx val="1"/>
          <c:order val="0"/>
          <c:tx>
            <c:strRef>
              <c:f>工作表1!$C$1</c:f>
              <c:strCache>
                <c:ptCount val="1"/>
                <c:pt idx="0">
                  <c:v>Revenue without Markdown &amp; Promotion</c:v>
                </c:pt>
              </c:strCache>
            </c:strRef>
          </c:tx>
          <c:spPr>
            <a:solidFill>
              <a:schemeClr val="accent2"/>
            </a:solidFill>
            <a:ln>
              <a:noFill/>
            </a:ln>
            <a:effectLst/>
          </c:spPr>
          <c:invertIfNegative val="0"/>
          <c:dLbls>
            <c:dLbl>
              <c:idx val="0"/>
              <c:layout>
                <c:manualLayout>
                  <c:x val="1.9277600020764401E-3"/>
                  <c:y val="-1.04002083265425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916400031147702E-3"/>
                  <c:y val="-7.7558295433257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8555200041530298E-3"/>
                  <c:y val="-5.6236704228252105E-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工作表1!$A$2:$A$4</c:f>
              <c:numCache>
                <c:formatCode>0%</c:formatCode>
                <c:ptCount val="3"/>
                <c:pt idx="0">
                  <c:v>0.01</c:v>
                </c:pt>
                <c:pt idx="1">
                  <c:v>0.02</c:v>
                </c:pt>
                <c:pt idx="2">
                  <c:v>0.03</c:v>
                </c:pt>
              </c:numCache>
            </c:numRef>
          </c:cat>
          <c:val>
            <c:numRef>
              <c:f>工作表1!$C$2:$C$4</c:f>
              <c:numCache>
                <c:formatCode>_("$"* #,##0_);_("$"* \(#,##0\);_("$"* "-"??_);_(@_)</c:formatCode>
                <c:ptCount val="3"/>
                <c:pt idx="0">
                  <c:v>79000</c:v>
                </c:pt>
                <c:pt idx="1">
                  <c:v>133000</c:v>
                </c:pt>
                <c:pt idx="2">
                  <c:v>187000</c:v>
                </c:pt>
              </c:numCache>
            </c:numRef>
          </c:val>
        </c:ser>
        <c:ser>
          <c:idx val="0"/>
          <c:order val="1"/>
          <c:tx>
            <c:strRef>
              <c:f>工作表1!$B$1</c:f>
              <c:strCache>
                <c:ptCount val="1"/>
                <c:pt idx="0">
                  <c:v>Revenue with Markdown &amp; Promotion</c:v>
                </c:pt>
              </c:strCache>
            </c:strRef>
          </c:tx>
          <c:spPr>
            <a:solidFill>
              <a:schemeClr val="accent1"/>
            </a:solidFill>
            <a:ln>
              <a:noFill/>
            </a:ln>
            <a:effectLst/>
          </c:spPr>
          <c:invertIfNegative val="0"/>
          <c:dLbls>
            <c:dLbl>
              <c:idx val="0"/>
              <c:layout>
                <c:manualLayout>
                  <c:x val="-4.8194000051912898E-3"/>
                  <c:y val="-1.246198201786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7832800062296201E-3"/>
                  <c:y val="1.0505876019200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2776000207666E-3"/>
                  <c:y val="-1.2992111458998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工作表1!$B$2:$B$4</c:f>
              <c:numCache>
                <c:formatCode>"$"#,##0</c:formatCode>
                <c:ptCount val="3"/>
                <c:pt idx="0">
                  <c:v>95766.092950552353</c:v>
                </c:pt>
                <c:pt idx="1">
                  <c:v>164308.04429208851</c:v>
                </c:pt>
                <c:pt idx="2">
                  <c:v>199618.28805784549</c:v>
                </c:pt>
              </c:numCache>
            </c:numRef>
          </c:val>
        </c:ser>
        <c:dLbls>
          <c:dLblPos val="ctr"/>
          <c:showLegendKey val="0"/>
          <c:showVal val="1"/>
          <c:showCatName val="0"/>
          <c:showSerName val="0"/>
          <c:showPercent val="0"/>
          <c:showBubbleSize val="0"/>
        </c:dLbls>
        <c:gapWidth val="219"/>
        <c:overlap val="-27"/>
        <c:axId val="465711360"/>
        <c:axId val="465717112"/>
      </c:barChart>
      <c:catAx>
        <c:axId val="465711360"/>
        <c:scaling>
          <c:orientation val="minMax"/>
        </c:scaling>
        <c:delete val="0"/>
        <c:axPos val="b"/>
        <c:title>
          <c:tx>
            <c:rich>
              <a:bodyPr rot="0" spcFirstLastPara="1" vertOverflow="ellipsis" vert="horz" wrap="square" anchor="ctr" anchorCtr="1"/>
              <a:lstStyle/>
              <a:p>
                <a:pPr algn="ctr">
                  <a:defRPr sz="2000" b="1" i="0" u="none" strike="noStrike" kern="1200" baseline="0">
                    <a:solidFill>
                      <a:schemeClr val="bg1">
                        <a:lumMod val="50000"/>
                      </a:schemeClr>
                    </a:solidFill>
                    <a:latin typeface="+mn-lt"/>
                    <a:ea typeface="+mn-ea"/>
                    <a:cs typeface="+mn-cs"/>
                  </a:defRPr>
                </a:pPr>
                <a:r>
                  <a:rPr lang="en-US" altLang="zh-CN" sz="2000" b="1" dirty="0" smtClean="0">
                    <a:solidFill>
                      <a:schemeClr val="bg1">
                        <a:lumMod val="50000"/>
                      </a:schemeClr>
                    </a:solidFill>
                  </a:rPr>
                  <a:t>Sales</a:t>
                </a:r>
                <a:r>
                  <a:rPr lang="zh-CN" altLang="en-US" sz="2000" b="1" dirty="0" smtClean="0">
                    <a:solidFill>
                      <a:schemeClr val="bg1">
                        <a:lumMod val="50000"/>
                      </a:schemeClr>
                    </a:solidFill>
                  </a:rPr>
                  <a:t> </a:t>
                </a:r>
                <a:r>
                  <a:rPr lang="en-US" altLang="zh-CN" sz="2000" b="1" dirty="0" smtClean="0">
                    <a:solidFill>
                      <a:schemeClr val="bg1">
                        <a:lumMod val="50000"/>
                      </a:schemeClr>
                    </a:solidFill>
                  </a:rPr>
                  <a:t>Rate</a:t>
                </a:r>
                <a:r>
                  <a:rPr lang="zh-CN" altLang="en-US" sz="2000" b="1" dirty="0" smtClean="0">
                    <a:solidFill>
                      <a:schemeClr val="bg1">
                        <a:lumMod val="50000"/>
                      </a:schemeClr>
                    </a:solidFill>
                  </a:rPr>
                  <a:t> </a:t>
                </a:r>
                <a:r>
                  <a:rPr lang="en-US" altLang="zh-CN" sz="2000" b="1" dirty="0" smtClean="0">
                    <a:solidFill>
                      <a:schemeClr val="bg1">
                        <a:lumMod val="50000"/>
                      </a:schemeClr>
                    </a:solidFill>
                  </a:rPr>
                  <a:t>(Number</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of</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items</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sold</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per</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week/Inventory)</a:t>
                </a:r>
                <a:endParaRPr lang="zh-CN" altLang="en-US" sz="2000" b="1" dirty="0">
                  <a:solidFill>
                    <a:schemeClr val="bg1">
                      <a:lumMod val="50000"/>
                    </a:schemeClr>
                  </a:solidFill>
                </a:endParaRPr>
              </a:p>
            </c:rich>
          </c:tx>
          <c:layout>
            <c:manualLayout>
              <c:xMode val="edge"/>
              <c:yMode val="edge"/>
              <c:x val="0.32955391178175603"/>
              <c:y val="0.86452153172295798"/>
            </c:manualLayout>
          </c:layout>
          <c:overlay val="0"/>
          <c:spPr>
            <a:noFill/>
            <a:ln>
              <a:noFill/>
            </a:ln>
            <a:effectLst/>
          </c:spPr>
          <c:txPr>
            <a:bodyPr rot="0" spcFirstLastPara="1" vertOverflow="ellipsis" vert="horz" wrap="square" anchor="ctr" anchorCtr="1"/>
            <a:lstStyle/>
            <a:p>
              <a:pPr algn="ctr">
                <a:defRPr sz="2000" b="1" i="0" u="none" strike="noStrike" kern="1200" baseline="0">
                  <a:solidFill>
                    <a:schemeClr val="bg1">
                      <a:lumMod val="50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65717112"/>
        <c:crosses val="autoZero"/>
        <c:auto val="1"/>
        <c:lblAlgn val="ctr"/>
        <c:lblOffset val="100"/>
        <c:noMultiLvlLbl val="0"/>
      </c:catAx>
      <c:valAx>
        <c:axId val="4657171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en-US" altLang="zh-CN" sz="2000" b="1" dirty="0" smtClean="0">
                    <a:solidFill>
                      <a:schemeClr val="bg1">
                        <a:lumMod val="50000"/>
                      </a:schemeClr>
                    </a:solidFill>
                  </a:rPr>
                  <a:t>Revenue</a:t>
                </a:r>
                <a:endParaRPr lang="zh-CN" altLang="en-US" sz="2000" b="1" dirty="0">
                  <a:solidFill>
                    <a:schemeClr val="bg1">
                      <a:lumMod val="50000"/>
                    </a:schemeClr>
                  </a:solidFill>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65711360"/>
        <c:crosses val="autoZero"/>
        <c:crossBetween val="between"/>
        <c:majorUnit val="250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5">
        <a:lumMod val="20000"/>
        <a:lumOff val="80000"/>
      </a:schemeClr>
    </a:solidFill>
    <a:ln>
      <a:solidFill>
        <a:srgbClr val="ADAFAA"/>
      </a:solid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ltLang="zh-CN" dirty="0" smtClean="0"/>
              <a:t>Effect</a:t>
            </a:r>
            <a:r>
              <a:rPr lang="zh-CN" altLang="en-US" dirty="0" smtClean="0"/>
              <a:t> </a:t>
            </a:r>
            <a:r>
              <a:rPr lang="en-US" altLang="zh-CN" dirty="0" smtClean="0"/>
              <a:t>of</a:t>
            </a:r>
            <a:r>
              <a:rPr lang="zh-CN" altLang="en-US" dirty="0" smtClean="0"/>
              <a:t> </a:t>
            </a:r>
            <a:r>
              <a:rPr lang="en-US" altLang="zh-CN" dirty="0" smtClean="0"/>
              <a:t>Markdowns</a:t>
            </a:r>
            <a:r>
              <a:rPr lang="zh-CN" altLang="en-US" dirty="0" smtClean="0"/>
              <a:t> </a:t>
            </a:r>
            <a:r>
              <a:rPr lang="en-US" altLang="zh-CN" dirty="0" smtClean="0"/>
              <a:t>&amp;</a:t>
            </a:r>
            <a:r>
              <a:rPr lang="zh-CN" altLang="en-US" dirty="0" smtClean="0"/>
              <a:t> </a:t>
            </a:r>
            <a:r>
              <a:rPr lang="en-US" altLang="zh-CN" dirty="0" smtClean="0"/>
              <a:t>Promotions</a:t>
            </a:r>
            <a:r>
              <a:rPr lang="zh-CN" altLang="en-US" dirty="0" smtClean="0"/>
              <a:t> </a:t>
            </a:r>
            <a:r>
              <a:rPr lang="en-US" altLang="zh-CN" dirty="0" smtClean="0"/>
              <a:t>on</a:t>
            </a:r>
            <a:r>
              <a:rPr lang="zh-CN" altLang="en-US" dirty="0" smtClean="0"/>
              <a:t> </a:t>
            </a:r>
            <a:r>
              <a:rPr lang="en-US" altLang="zh-CN" dirty="0" smtClean="0"/>
              <a:t>Margin</a:t>
            </a:r>
            <a:endParaRPr lang="en-US" dirty="0"/>
          </a:p>
          <a:p>
            <a:pPr>
              <a:defRPr/>
            </a:pPr>
            <a:endParaRPr lang="zh-CN" dirty="0"/>
          </a:p>
        </c:rich>
      </c:tx>
      <c:layout>
        <c:manualLayout>
          <c:xMode val="edge"/>
          <c:yMode val="edge"/>
          <c:x val="0.126812274174257"/>
          <c:y val="3.15256733394128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9536903383956202E-2"/>
          <c:y val="0.16675440479624301"/>
          <c:w val="0.92154694102760204"/>
          <c:h val="0.64636163952119696"/>
        </c:manualLayout>
      </c:layout>
      <c:barChart>
        <c:barDir val="col"/>
        <c:grouping val="clustered"/>
        <c:varyColors val="0"/>
        <c:ser>
          <c:idx val="0"/>
          <c:order val="0"/>
          <c:tx>
            <c:strRef>
              <c:f>工作表1!$B$1</c:f>
              <c:strCache>
                <c:ptCount val="1"/>
                <c:pt idx="0">
                  <c:v>Margin without Markdown &amp; Promotion</c:v>
                </c:pt>
              </c:strCache>
            </c:strRef>
          </c:tx>
          <c:spPr>
            <a:solidFill>
              <a:srgbClr val="FFC00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工作表1!$A$2:$A$4</c:f>
              <c:numCache>
                <c:formatCode>0%</c:formatCode>
                <c:ptCount val="3"/>
                <c:pt idx="0">
                  <c:v>0.01</c:v>
                </c:pt>
                <c:pt idx="1">
                  <c:v>0.02</c:v>
                </c:pt>
                <c:pt idx="2">
                  <c:v>0.03</c:v>
                </c:pt>
              </c:numCache>
            </c:numRef>
          </c:cat>
          <c:val>
            <c:numRef>
              <c:f>工作表1!$B$2:$B$4</c:f>
              <c:numCache>
                <c:formatCode>0.0%</c:formatCode>
                <c:ptCount val="3"/>
                <c:pt idx="0">
                  <c:v>0.208860759493671</c:v>
                </c:pt>
                <c:pt idx="1">
                  <c:v>0.53007518796992503</c:v>
                </c:pt>
                <c:pt idx="2">
                  <c:v>0.66577540106951905</c:v>
                </c:pt>
              </c:numCache>
            </c:numRef>
          </c:val>
        </c:ser>
        <c:ser>
          <c:idx val="1"/>
          <c:order val="1"/>
          <c:tx>
            <c:strRef>
              <c:f>工作表1!$C$1</c:f>
              <c:strCache>
                <c:ptCount val="1"/>
                <c:pt idx="0">
                  <c:v>Margin with Markdown &amp; Promotion</c:v>
                </c:pt>
              </c:strCache>
            </c:strRef>
          </c:tx>
          <c:spPr>
            <a:solidFill>
              <a:srgbClr val="00B0F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工作表1!$A$2:$A$4</c:f>
              <c:numCache>
                <c:formatCode>0%</c:formatCode>
                <c:ptCount val="3"/>
                <c:pt idx="0">
                  <c:v>0.01</c:v>
                </c:pt>
                <c:pt idx="1">
                  <c:v>0.02</c:v>
                </c:pt>
                <c:pt idx="2">
                  <c:v>0.03</c:v>
                </c:pt>
              </c:numCache>
            </c:numRef>
          </c:cat>
          <c:val>
            <c:numRef>
              <c:f>工作表1!$C$2:$C$4</c:f>
              <c:numCache>
                <c:formatCode>0.0%</c:formatCode>
                <c:ptCount val="3"/>
                <c:pt idx="0">
                  <c:v>0.37936817516121302</c:v>
                </c:pt>
                <c:pt idx="1">
                  <c:v>0.64316919735867994</c:v>
                </c:pt>
                <c:pt idx="2">
                  <c:v>0.69402434601138996</c:v>
                </c:pt>
              </c:numCache>
            </c:numRef>
          </c:val>
        </c:ser>
        <c:dLbls>
          <c:dLblPos val="inEnd"/>
          <c:showLegendKey val="0"/>
          <c:showVal val="1"/>
          <c:showCatName val="0"/>
          <c:showSerName val="0"/>
          <c:showPercent val="0"/>
          <c:showBubbleSize val="0"/>
        </c:dLbls>
        <c:gapWidth val="65"/>
        <c:axId val="386393192"/>
        <c:axId val="478927632"/>
      </c:barChart>
      <c:catAx>
        <c:axId val="386393192"/>
        <c:scaling>
          <c:orientation val="minMax"/>
        </c:scaling>
        <c:delete val="1"/>
        <c:axPos val="b"/>
        <c:title>
          <c:tx>
            <c:rich>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en-US" altLang="zh-CN" sz="2000" b="1" dirty="0" smtClean="0">
                    <a:solidFill>
                      <a:schemeClr val="bg1">
                        <a:lumMod val="50000"/>
                      </a:schemeClr>
                    </a:solidFill>
                  </a:rPr>
                  <a:t>Original</a:t>
                </a:r>
                <a:r>
                  <a:rPr lang="zh-CN" altLang="en-US" sz="2000" b="1" dirty="0" smtClean="0">
                    <a:solidFill>
                      <a:schemeClr val="bg1">
                        <a:lumMod val="50000"/>
                      </a:schemeClr>
                    </a:solidFill>
                  </a:rPr>
                  <a:t> </a:t>
                </a:r>
                <a:r>
                  <a:rPr lang="en-US" altLang="zh-CN" sz="2000" b="1" dirty="0" smtClean="0">
                    <a:solidFill>
                      <a:schemeClr val="bg1">
                        <a:lumMod val="50000"/>
                      </a:schemeClr>
                    </a:solidFill>
                  </a:rPr>
                  <a:t>Sales</a:t>
                </a:r>
                <a:r>
                  <a:rPr lang="zh-CN" altLang="en-US" sz="2000" b="1" dirty="0" smtClean="0">
                    <a:solidFill>
                      <a:schemeClr val="bg1">
                        <a:lumMod val="50000"/>
                      </a:schemeClr>
                    </a:solidFill>
                  </a:rPr>
                  <a:t> </a:t>
                </a:r>
                <a:r>
                  <a:rPr lang="en-US" altLang="zh-CN" sz="2000" b="1" dirty="0" smtClean="0">
                    <a:solidFill>
                      <a:schemeClr val="bg1">
                        <a:lumMod val="50000"/>
                      </a:schemeClr>
                    </a:solidFill>
                  </a:rPr>
                  <a:t>Rate</a:t>
                </a:r>
                <a:endParaRPr lang="zh-CN" altLang="en-US" sz="2000" b="1" dirty="0">
                  <a:solidFill>
                    <a:schemeClr val="bg1">
                      <a:lumMod val="50000"/>
                    </a:schemeClr>
                  </a:solidFill>
                </a:endParaRPr>
              </a:p>
            </c:rich>
          </c:tx>
          <c:layout>
            <c:manualLayout>
              <c:xMode val="edge"/>
              <c:yMode val="edge"/>
              <c:x val="0.65105954192341897"/>
              <c:y val="0.865528447688933"/>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endParaRPr lang="en-US"/>
            </a:p>
          </c:txPr>
        </c:title>
        <c:numFmt formatCode="0%" sourceLinked="1"/>
        <c:majorTickMark val="none"/>
        <c:minorTickMark val="none"/>
        <c:tickLblPos val="nextTo"/>
        <c:crossAx val="478927632"/>
        <c:crosses val="autoZero"/>
        <c:auto val="1"/>
        <c:lblAlgn val="ctr"/>
        <c:lblOffset val="100"/>
        <c:noMultiLvlLbl val="0"/>
      </c:catAx>
      <c:valAx>
        <c:axId val="478927632"/>
        <c:scaling>
          <c:orientation val="minMax"/>
          <c:max val="0.7"/>
          <c:min val="0.1"/>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crossAx val="386393192"/>
        <c:crosses val="autoZero"/>
        <c:crossBetween val="between"/>
        <c:majorUnit val="0.15"/>
      </c:valAx>
      <c:spPr>
        <a:noFill/>
        <a:ln>
          <a:noFill/>
        </a:ln>
        <a:effectLst/>
      </c:spPr>
    </c:plotArea>
    <c:legend>
      <c:legendPos val="b"/>
      <c:layout>
        <c:manualLayout>
          <c:xMode val="edge"/>
          <c:yMode val="edge"/>
          <c:x val="6.32991165509907E-2"/>
          <c:y val="0.837141338261016"/>
          <c:w val="0.549725216498683"/>
          <c:h val="0.13133297632821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accent5">
        <a:lumMod val="60000"/>
        <a:lumOff val="40000"/>
      </a:schemeClr>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工作表1!$B$1</c:f>
              <c:strCache>
                <c:ptCount val="1"/>
                <c:pt idx="0">
                  <c:v>Sales each week</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dPt>
            <c:idx val="1"/>
            <c:marker>
              <c:symbol val="circle"/>
              <c:size val="5"/>
              <c:spPr>
                <a:solidFill>
                  <a:schemeClr val="accent2"/>
                </a:solidFill>
                <a:ln w="9525">
                  <a:solidFill>
                    <a:schemeClr val="accent2"/>
                  </a:solidFill>
                </a:ln>
                <a:effectLst/>
              </c:spPr>
            </c:marker>
            <c:bubble3D val="0"/>
            <c:spPr>
              <a:ln w="25400" cap="rnd">
                <a:solidFill>
                  <a:schemeClr val="tx1"/>
                </a:solidFill>
                <a:round/>
              </a:ln>
              <a:effectLst/>
            </c:spPr>
          </c:dPt>
          <c:dPt>
            <c:idx val="2"/>
            <c:marker>
              <c:symbol val="circle"/>
              <c:size val="5"/>
              <c:spPr>
                <a:solidFill>
                  <a:schemeClr val="accent2"/>
                </a:solidFill>
                <a:ln w="9525">
                  <a:solidFill>
                    <a:schemeClr val="accent2"/>
                  </a:solidFill>
                </a:ln>
                <a:effectLst/>
              </c:spPr>
            </c:marker>
            <c:bubble3D val="0"/>
            <c:spPr>
              <a:ln w="25400" cap="rnd">
                <a:solidFill>
                  <a:schemeClr val="tx1"/>
                </a:solidFill>
                <a:round/>
              </a:ln>
              <a:effectLst/>
            </c:spPr>
          </c:dPt>
          <c:dPt>
            <c:idx val="3"/>
            <c:marker>
              <c:symbol val="circle"/>
              <c:size val="5"/>
              <c:spPr>
                <a:solidFill>
                  <a:schemeClr val="accent2"/>
                </a:solidFill>
                <a:ln w="9525">
                  <a:solidFill>
                    <a:schemeClr val="accent2"/>
                  </a:solidFill>
                </a:ln>
                <a:effectLst/>
              </c:spPr>
            </c:marker>
            <c:bubble3D val="0"/>
            <c:spPr>
              <a:ln w="25400" cap="rnd">
                <a:solidFill>
                  <a:schemeClr val="tx1"/>
                </a:solidFill>
                <a:round/>
              </a:ln>
              <a:effectLst/>
            </c:spPr>
          </c:dPt>
          <c:dPt>
            <c:idx val="4"/>
            <c:marker>
              <c:symbol val="circle"/>
              <c:size val="5"/>
              <c:spPr>
                <a:solidFill>
                  <a:schemeClr val="accent2"/>
                </a:solidFill>
                <a:ln w="9525">
                  <a:solidFill>
                    <a:schemeClr val="accent2"/>
                  </a:solidFill>
                </a:ln>
                <a:effectLst/>
              </c:spPr>
            </c:marker>
            <c:bubble3D val="0"/>
            <c:spPr>
              <a:ln w="25400" cap="rnd">
                <a:solidFill>
                  <a:srgbClr val="FF0000"/>
                </a:solidFill>
                <a:round/>
              </a:ln>
              <a:effectLst/>
            </c:spPr>
          </c:dPt>
          <c:dPt>
            <c:idx val="5"/>
            <c:marker>
              <c:symbol val="circle"/>
              <c:size val="5"/>
              <c:spPr>
                <a:solidFill>
                  <a:schemeClr val="accent2"/>
                </a:solidFill>
                <a:ln w="9525">
                  <a:solidFill>
                    <a:schemeClr val="accent2"/>
                  </a:solidFill>
                </a:ln>
                <a:effectLst/>
              </c:spPr>
            </c:marker>
            <c:bubble3D val="0"/>
            <c:spPr>
              <a:ln w="25400" cap="rnd">
                <a:solidFill>
                  <a:srgbClr val="FF0000"/>
                </a:solidFill>
                <a:round/>
              </a:ln>
              <a:effectLst/>
            </c:spPr>
          </c:dPt>
          <c:dPt>
            <c:idx val="6"/>
            <c:marker>
              <c:symbol val="circle"/>
              <c:size val="5"/>
              <c:spPr>
                <a:solidFill>
                  <a:schemeClr val="accent2"/>
                </a:solidFill>
                <a:ln w="9525">
                  <a:solidFill>
                    <a:schemeClr val="accent2"/>
                  </a:solidFill>
                </a:ln>
                <a:effectLst/>
              </c:spPr>
            </c:marker>
            <c:bubble3D val="0"/>
            <c:spPr>
              <a:ln w="25400" cap="rnd">
                <a:solidFill>
                  <a:srgbClr val="FF0000"/>
                </a:solidFill>
                <a:round/>
              </a:ln>
              <a:effectLst/>
            </c:spPr>
          </c:dPt>
          <c:dPt>
            <c:idx val="7"/>
            <c:marker>
              <c:symbol val="circle"/>
              <c:size val="5"/>
              <c:spPr>
                <a:solidFill>
                  <a:schemeClr val="accent2"/>
                </a:solidFill>
                <a:ln w="9525">
                  <a:solidFill>
                    <a:schemeClr val="accent2"/>
                  </a:solidFill>
                </a:ln>
                <a:effectLst/>
              </c:spPr>
            </c:marker>
            <c:bubble3D val="0"/>
            <c:spPr>
              <a:ln w="25400" cap="rnd">
                <a:solidFill>
                  <a:srgbClr val="FF0000"/>
                </a:solidFill>
                <a:round/>
              </a:ln>
              <a:effectLst/>
            </c:spPr>
          </c:dPt>
          <c:dPt>
            <c:idx val="8"/>
            <c:marker>
              <c:symbol val="circle"/>
              <c:size val="5"/>
              <c:spPr>
                <a:solidFill>
                  <a:schemeClr val="accent2"/>
                </a:solidFill>
                <a:ln w="9525">
                  <a:solidFill>
                    <a:schemeClr val="accent2"/>
                  </a:solidFill>
                </a:ln>
                <a:effectLst/>
              </c:spPr>
            </c:marker>
            <c:bubble3D val="0"/>
            <c:spPr>
              <a:ln w="25400" cap="rnd">
                <a:solidFill>
                  <a:srgbClr val="FF0000"/>
                </a:solidFill>
                <a:round/>
              </a:ln>
              <a:effectLst/>
            </c:spPr>
          </c:dPt>
          <c:dPt>
            <c:idx val="9"/>
            <c:marker>
              <c:symbol val="circle"/>
              <c:size val="5"/>
              <c:spPr>
                <a:solidFill>
                  <a:schemeClr val="accent2"/>
                </a:solidFill>
                <a:ln w="9525">
                  <a:solidFill>
                    <a:schemeClr val="accent2"/>
                  </a:solidFill>
                </a:ln>
                <a:effectLst/>
              </c:spPr>
            </c:marker>
            <c:bubble3D val="0"/>
            <c:spPr>
              <a:ln w="25400" cap="rnd">
                <a:solidFill>
                  <a:srgbClr val="00B050"/>
                </a:solidFill>
                <a:round/>
              </a:ln>
              <a:effectLst/>
            </c:spPr>
          </c:dPt>
          <c:dPt>
            <c:idx val="10"/>
            <c:marker>
              <c:symbol val="circle"/>
              <c:size val="5"/>
              <c:spPr>
                <a:solidFill>
                  <a:schemeClr val="accent2"/>
                </a:solidFill>
                <a:ln w="9525">
                  <a:solidFill>
                    <a:schemeClr val="accent2"/>
                  </a:solidFill>
                </a:ln>
                <a:effectLst/>
              </c:spPr>
            </c:marker>
            <c:bubble3D val="0"/>
            <c:spPr>
              <a:ln w="25400" cap="rnd">
                <a:solidFill>
                  <a:srgbClr val="00B050"/>
                </a:solidFill>
                <a:round/>
              </a:ln>
              <a:effectLst/>
            </c:spPr>
          </c:dPt>
          <c:dPt>
            <c:idx val="11"/>
            <c:marker>
              <c:symbol val="circle"/>
              <c:size val="5"/>
              <c:spPr>
                <a:solidFill>
                  <a:schemeClr val="accent2"/>
                </a:solidFill>
                <a:ln w="9525">
                  <a:solidFill>
                    <a:schemeClr val="accent2"/>
                  </a:solidFill>
                </a:ln>
                <a:effectLst/>
              </c:spPr>
            </c:marker>
            <c:bubble3D val="0"/>
            <c:spPr>
              <a:ln w="25400" cap="rnd">
                <a:solidFill>
                  <a:srgbClr val="00B050"/>
                </a:solidFill>
                <a:round/>
              </a:ln>
              <a:effectLst/>
            </c:spPr>
          </c:dPt>
          <c:dPt>
            <c:idx val="12"/>
            <c:marker>
              <c:symbol val="circle"/>
              <c:size val="5"/>
              <c:spPr>
                <a:solidFill>
                  <a:schemeClr val="accent2"/>
                </a:solidFill>
                <a:ln w="9525">
                  <a:solidFill>
                    <a:schemeClr val="accent2"/>
                  </a:solidFill>
                </a:ln>
                <a:effectLst/>
              </c:spPr>
            </c:marker>
            <c:bubble3D val="0"/>
            <c:spPr>
              <a:ln w="25400" cap="rnd">
                <a:solidFill>
                  <a:srgbClr val="FF0000"/>
                </a:solidFill>
                <a:round/>
              </a:ln>
              <a:effectLst/>
            </c:spPr>
          </c:dPt>
          <c:dPt>
            <c:idx val="13"/>
            <c:marker>
              <c:symbol val="circle"/>
              <c:size val="5"/>
              <c:spPr>
                <a:solidFill>
                  <a:schemeClr val="accent2"/>
                </a:solidFill>
                <a:ln w="9525">
                  <a:solidFill>
                    <a:schemeClr val="accent2"/>
                  </a:solidFill>
                </a:ln>
                <a:effectLst/>
              </c:spPr>
            </c:marker>
            <c:bubble3D val="0"/>
            <c:spPr>
              <a:ln w="25400" cap="rnd">
                <a:solidFill>
                  <a:srgbClr val="FFC000"/>
                </a:solidFill>
                <a:round/>
              </a:ln>
              <a:effectLst/>
            </c:spPr>
          </c:dPt>
          <c:dPt>
            <c:idx val="14"/>
            <c:marker>
              <c:symbol val="circle"/>
              <c:size val="5"/>
              <c:spPr>
                <a:solidFill>
                  <a:schemeClr val="accent2"/>
                </a:solidFill>
                <a:ln w="9525">
                  <a:solidFill>
                    <a:schemeClr val="accent2"/>
                  </a:solidFill>
                </a:ln>
                <a:effectLst/>
              </c:spPr>
            </c:marker>
            <c:bubble3D val="0"/>
            <c:spPr>
              <a:ln w="25400" cap="rnd">
                <a:solidFill>
                  <a:srgbClr val="FFC000"/>
                </a:solidFill>
                <a:round/>
              </a:ln>
              <a:effectLst/>
            </c:spPr>
          </c:dPt>
          <c:dPt>
            <c:idx val="15"/>
            <c:marker>
              <c:symbol val="circle"/>
              <c:size val="5"/>
              <c:spPr>
                <a:solidFill>
                  <a:schemeClr val="accent2"/>
                </a:solidFill>
                <a:ln w="9525">
                  <a:solidFill>
                    <a:schemeClr val="accent2"/>
                  </a:solidFill>
                </a:ln>
                <a:effectLst/>
              </c:spPr>
            </c:marker>
            <c:bubble3D val="0"/>
            <c:spPr>
              <a:ln w="25400" cap="rnd">
                <a:solidFill>
                  <a:srgbClr val="FFC000"/>
                </a:solidFill>
                <a:round/>
              </a:ln>
              <a:effectLst/>
            </c:spPr>
          </c:dPt>
          <c:dPt>
            <c:idx val="16"/>
            <c:marker>
              <c:symbol val="circle"/>
              <c:size val="5"/>
              <c:spPr>
                <a:solidFill>
                  <a:schemeClr val="accent2"/>
                </a:solidFill>
                <a:ln w="9525">
                  <a:solidFill>
                    <a:schemeClr val="accent2"/>
                  </a:solidFill>
                </a:ln>
                <a:effectLst/>
              </c:spPr>
            </c:marker>
            <c:bubble3D val="0"/>
            <c:spPr>
              <a:ln w="25400" cap="rnd">
                <a:solidFill>
                  <a:srgbClr val="FFC000"/>
                </a:solidFill>
                <a:round/>
              </a:ln>
              <a:effectLst/>
            </c:spPr>
          </c:dPt>
          <c:dPt>
            <c:idx val="17"/>
            <c:marker>
              <c:symbol val="circle"/>
              <c:size val="5"/>
              <c:spPr>
                <a:solidFill>
                  <a:schemeClr val="accent2"/>
                </a:solidFill>
                <a:ln w="9525">
                  <a:solidFill>
                    <a:schemeClr val="accent2"/>
                  </a:solidFill>
                </a:ln>
                <a:effectLst/>
              </c:spPr>
            </c:marker>
            <c:bubble3D val="0"/>
            <c:spPr>
              <a:ln w="25400" cap="rnd">
                <a:solidFill>
                  <a:srgbClr val="FFC000"/>
                </a:solidFill>
                <a:round/>
              </a:ln>
              <a:effectLst/>
            </c:spPr>
          </c:dPt>
          <c:dPt>
            <c:idx val="18"/>
            <c:marker>
              <c:symbol val="circle"/>
              <c:size val="5"/>
              <c:spPr>
                <a:solidFill>
                  <a:schemeClr val="accent2"/>
                </a:solidFill>
                <a:ln w="9525">
                  <a:solidFill>
                    <a:schemeClr val="accent2"/>
                  </a:solidFill>
                </a:ln>
                <a:effectLst/>
              </c:spPr>
            </c:marker>
            <c:bubble3D val="0"/>
            <c:spPr>
              <a:ln w="25400" cap="rnd">
                <a:solidFill>
                  <a:srgbClr val="FFC000"/>
                </a:solidFill>
                <a:round/>
              </a:ln>
              <a:effectLst/>
            </c:spPr>
          </c:dPt>
          <c:dPt>
            <c:idx val="19"/>
            <c:marker>
              <c:symbol val="circle"/>
              <c:size val="5"/>
              <c:spPr>
                <a:solidFill>
                  <a:schemeClr val="accent2"/>
                </a:solidFill>
                <a:ln w="9525">
                  <a:solidFill>
                    <a:schemeClr val="accent2"/>
                  </a:solidFill>
                </a:ln>
                <a:effectLst/>
              </c:spPr>
            </c:marker>
            <c:bubble3D val="0"/>
            <c:spPr>
              <a:ln w="25400" cap="rnd">
                <a:solidFill>
                  <a:srgbClr val="7030A0"/>
                </a:solidFill>
                <a:round/>
              </a:ln>
              <a:effectLst/>
            </c:spPr>
          </c:dPt>
          <c:dPt>
            <c:idx val="20"/>
            <c:marker>
              <c:symbol val="circle"/>
              <c:size val="5"/>
              <c:spPr>
                <a:solidFill>
                  <a:schemeClr val="accent2"/>
                </a:solidFill>
                <a:ln w="9525">
                  <a:solidFill>
                    <a:schemeClr val="accent2"/>
                  </a:solidFill>
                </a:ln>
                <a:effectLst/>
              </c:spPr>
            </c:marker>
            <c:bubble3D val="0"/>
            <c:spPr>
              <a:ln w="25400" cap="rnd">
                <a:solidFill>
                  <a:srgbClr val="7030A0"/>
                </a:solidFill>
                <a:round/>
              </a:ln>
              <a:effectLst/>
            </c:spPr>
          </c:dPt>
          <c:dPt>
            <c:idx val="21"/>
            <c:marker>
              <c:symbol val="circle"/>
              <c:size val="5"/>
              <c:spPr>
                <a:solidFill>
                  <a:schemeClr val="accent2"/>
                </a:solidFill>
                <a:ln w="9525">
                  <a:solidFill>
                    <a:schemeClr val="accent2"/>
                  </a:solidFill>
                </a:ln>
                <a:effectLst/>
              </c:spPr>
            </c:marker>
            <c:bubble3D val="0"/>
            <c:spPr>
              <a:ln w="25400" cap="rnd">
                <a:solidFill>
                  <a:srgbClr val="7030A0"/>
                </a:solidFill>
                <a:round/>
              </a:ln>
              <a:effectLst/>
            </c:spPr>
          </c:dPt>
          <c:dPt>
            <c:idx val="22"/>
            <c:marker>
              <c:symbol val="circle"/>
              <c:size val="5"/>
              <c:spPr>
                <a:solidFill>
                  <a:schemeClr val="accent2"/>
                </a:solidFill>
                <a:ln w="9525">
                  <a:solidFill>
                    <a:schemeClr val="accent2"/>
                  </a:solidFill>
                </a:ln>
                <a:effectLst/>
              </c:spPr>
            </c:marker>
            <c:bubble3D val="0"/>
            <c:spPr>
              <a:ln w="25400" cap="rnd">
                <a:solidFill>
                  <a:srgbClr val="7030A0"/>
                </a:solidFill>
                <a:round/>
              </a:ln>
              <a:effectLst/>
            </c:spPr>
          </c:dPt>
          <c:dPt>
            <c:idx val="23"/>
            <c:marker>
              <c:symbol val="circle"/>
              <c:size val="5"/>
              <c:spPr>
                <a:solidFill>
                  <a:schemeClr val="accent2"/>
                </a:solidFill>
                <a:ln w="9525">
                  <a:solidFill>
                    <a:schemeClr val="accent2"/>
                  </a:solidFill>
                </a:ln>
                <a:effectLst/>
              </c:spPr>
            </c:marker>
            <c:bubble3D val="0"/>
            <c:spPr>
              <a:ln w="25400" cap="rnd">
                <a:solidFill>
                  <a:srgbClr val="7030A0"/>
                </a:solidFill>
                <a:round/>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layout>
                <c:manualLayout>
                  <c:x val="-8.1892388451443601E-2"/>
                  <c:y val="-6.3087915606757902E-2"/>
                </c:manualLayout>
              </c:layout>
              <c:tx>
                <c:rich>
                  <a:bodyPr/>
                  <a:lstStyle/>
                  <a:p>
                    <a:r>
                      <a:rPr lang="en-US" altLang="zh-CN" sz="2000" b="1" dirty="0" smtClean="0"/>
                      <a:t>50% off</a:t>
                    </a:r>
                    <a:endParaRPr lang="en-US" altLang="zh-CN" sz="2000" b="1"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6"/>
              <c:delete val="1"/>
              <c:extLst>
                <c:ext xmlns:c15="http://schemas.microsoft.com/office/drawing/2012/chart" uri="{CE6537A1-D6FC-4f65-9D91-7224C49458BB}"/>
              </c:extLst>
            </c:dLbl>
            <c:dLbl>
              <c:idx val="7"/>
              <c:layout>
                <c:manualLayout>
                  <c:x val="-3.2495516185476803E-2"/>
                  <c:y val="-5.1502443262877097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r>
                      <a:rPr lang="en-US" altLang="zh-CN" sz="2000" dirty="0" smtClean="0"/>
                      <a:t>60% off</a:t>
                    </a:r>
                    <a:endParaRPr lang="en-US" altLang="zh-CN" sz="2000" dirty="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layout>
                <c:manualLayout>
                  <c:x val="-2.6945492227326302E-2"/>
                  <c:y val="-9.8380042325350706E-2"/>
                </c:manualLayout>
              </c:layout>
              <c:tx>
                <c:rich>
                  <a:bodyPr/>
                  <a:lstStyle/>
                  <a:p>
                    <a:r>
                      <a:rPr lang="en-US" altLang="zh-CN" sz="2000" b="1" dirty="0" smtClean="0"/>
                      <a:t>40%</a:t>
                    </a:r>
                    <a:r>
                      <a:rPr lang="en-US" altLang="zh-CN" sz="2000" b="1" baseline="0" dirty="0" smtClean="0"/>
                      <a:t> off</a:t>
                    </a:r>
                    <a:endParaRPr lang="en-US" altLang="zh-CN" sz="2000" b="1"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dLbl>
              <c:idx val="16"/>
              <c:layout>
                <c:manualLayout>
                  <c:x val="-6.0709330083707498E-2"/>
                  <c:y val="-0.124804127566953"/>
                </c:manualLayout>
              </c:layout>
              <c:tx>
                <c:rich>
                  <a:bodyPr/>
                  <a:lstStyle/>
                  <a:p>
                    <a:r>
                      <a:rPr lang="en-US" altLang="zh-CN" sz="2000" b="1" dirty="0" smtClean="0"/>
                      <a:t>50% off</a:t>
                    </a:r>
                    <a:endParaRPr lang="en-US" altLang="zh-CN" sz="2000" b="1"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7"/>
              <c:delete val="1"/>
              <c:extLst>
                <c:ext xmlns:c15="http://schemas.microsoft.com/office/drawing/2012/chart" uri="{CE6537A1-D6FC-4f65-9D91-7224C49458BB}"/>
              </c:extLst>
            </c:dLbl>
            <c:dLbl>
              <c:idx val="18"/>
              <c:delete val="1"/>
              <c:extLst>
                <c:ext xmlns:c15="http://schemas.microsoft.com/office/drawing/2012/chart" uri="{CE6537A1-D6FC-4f65-9D91-7224C49458BB}"/>
              </c:extLst>
            </c:dLbl>
            <c:dLbl>
              <c:idx val="19"/>
              <c:delete val="1"/>
              <c:extLst>
                <c:ext xmlns:c15="http://schemas.microsoft.com/office/drawing/2012/chart" uri="{CE6537A1-D6FC-4f65-9D91-7224C49458BB}"/>
              </c:extLst>
            </c:dLbl>
            <c:dLbl>
              <c:idx val="20"/>
              <c:delete val="1"/>
              <c:extLst>
                <c:ext xmlns:c15="http://schemas.microsoft.com/office/drawing/2012/chart" uri="{CE6537A1-D6FC-4f65-9D91-7224C49458BB}"/>
              </c:extLst>
            </c:dLbl>
            <c:dLbl>
              <c:idx val="21"/>
              <c:layout/>
              <c:tx>
                <c:rich>
                  <a:bodyPr/>
                  <a:lstStyle/>
                  <a:p>
                    <a:r>
                      <a:rPr lang="en-US" altLang="zh-CN" sz="2000" b="1" dirty="0" smtClean="0"/>
                      <a:t>60%</a:t>
                    </a:r>
                    <a:r>
                      <a:rPr lang="en-US" altLang="zh-CN" sz="2000" b="1" baseline="0" dirty="0" smtClean="0"/>
                      <a:t> off</a:t>
                    </a:r>
                    <a:endParaRPr lang="en-US" altLang="zh-CN" sz="2000" b="1" dirty="0"/>
                  </a:p>
                </c:rich>
              </c:tx>
              <c:dLblPos val="t"/>
              <c:showLegendKey val="0"/>
              <c:showVal val="1"/>
              <c:showCatName val="0"/>
              <c:showSerName val="0"/>
              <c:showPercent val="0"/>
              <c:showBubbleSize val="0"/>
              <c:extLst>
                <c:ext xmlns:c15="http://schemas.microsoft.com/office/drawing/2012/chart" uri="{CE6537A1-D6FC-4f65-9D91-7224C49458BB}">
                  <c15:layout/>
                </c:ext>
              </c:extLst>
            </c:dLbl>
            <c:dLbl>
              <c:idx val="22"/>
              <c:delete val="1"/>
              <c:extLst>
                <c:ext xmlns:c15="http://schemas.microsoft.com/office/drawing/2012/chart" uri="{CE6537A1-D6FC-4f65-9D91-7224C49458BB}"/>
              </c:extLst>
            </c:dLbl>
            <c:dLbl>
              <c:idx val="2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工作表1!$B$2:$B$25</c:f>
              <c:numCache>
                <c:formatCode>"$"#,##0</c:formatCode>
                <c:ptCount val="24"/>
                <c:pt idx="0">
                  <c:v>2500</c:v>
                </c:pt>
                <c:pt idx="1">
                  <c:v>2500</c:v>
                </c:pt>
                <c:pt idx="2">
                  <c:v>2500</c:v>
                </c:pt>
                <c:pt idx="3">
                  <c:v>2500</c:v>
                </c:pt>
                <c:pt idx="4">
                  <c:v>5905.2772424853047</c:v>
                </c:pt>
                <c:pt idx="5">
                  <c:v>5931.2915156994768</c:v>
                </c:pt>
                <c:pt idx="6">
                  <c:v>6019.0908101373761</c:v>
                </c:pt>
                <c:pt idx="7">
                  <c:v>5996.9660074315516</c:v>
                </c:pt>
                <c:pt idx="8">
                  <c:v>4469.3003589654581</c:v>
                </c:pt>
                <c:pt idx="9">
                  <c:v>4089.0038488864179</c:v>
                </c:pt>
                <c:pt idx="10">
                  <c:v>4089.0038488864179</c:v>
                </c:pt>
                <c:pt idx="11">
                  <c:v>4089.0038488864179</c:v>
                </c:pt>
                <c:pt idx="12">
                  <c:v>4451.378426668738</c:v>
                </c:pt>
                <c:pt idx="13">
                  <c:v>4283.3991138334768</c:v>
                </c:pt>
                <c:pt idx="14">
                  <c:v>4283.3991138334768</c:v>
                </c:pt>
                <c:pt idx="15">
                  <c:v>4283.3991138334768</c:v>
                </c:pt>
                <c:pt idx="16">
                  <c:v>3559.444334030637</c:v>
                </c:pt>
                <c:pt idx="17">
                  <c:v>3559.444334030637</c:v>
                </c:pt>
                <c:pt idx="18">
                  <c:v>3559.444334030637</c:v>
                </c:pt>
                <c:pt idx="19">
                  <c:v>3637.8727685092781</c:v>
                </c:pt>
                <c:pt idx="20">
                  <c:v>3637.8727685092781</c:v>
                </c:pt>
                <c:pt idx="21">
                  <c:v>3637.8727685092781</c:v>
                </c:pt>
                <c:pt idx="22">
                  <c:v>3637.8727685092781</c:v>
                </c:pt>
                <c:pt idx="23">
                  <c:v>3637.8727685092781</c:v>
                </c:pt>
              </c:numCache>
            </c:numRef>
          </c:val>
          <c:smooth val="0"/>
        </c:ser>
        <c:ser>
          <c:idx val="0"/>
          <c:order val="1"/>
          <c:tx>
            <c:strRef>
              <c:f>工作表1!$C$1</c:f>
              <c:strCache>
                <c:ptCount val="1"/>
                <c:pt idx="0">
                  <c:v>with bad promotion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1"/>
            <c:marker>
              <c:symbol val="circle"/>
              <c:size val="5"/>
              <c:spPr>
                <a:solidFill>
                  <a:schemeClr val="accent1"/>
                </a:solidFill>
                <a:ln w="9525">
                  <a:solidFill>
                    <a:schemeClr val="accent1"/>
                  </a:solidFill>
                </a:ln>
                <a:effectLst/>
              </c:spPr>
            </c:marker>
            <c:bubble3D val="0"/>
            <c:spPr>
              <a:ln w="28575" cap="rnd">
                <a:solidFill>
                  <a:schemeClr val="tx1"/>
                </a:solidFill>
                <a:round/>
              </a:ln>
              <a:effectLst/>
            </c:spPr>
          </c:dPt>
          <c:dPt>
            <c:idx val="2"/>
            <c:marker>
              <c:symbol val="circle"/>
              <c:size val="5"/>
              <c:spPr>
                <a:solidFill>
                  <a:schemeClr val="accent1"/>
                </a:solidFill>
                <a:ln w="9525">
                  <a:solidFill>
                    <a:schemeClr val="accent1"/>
                  </a:solidFill>
                </a:ln>
                <a:effectLst/>
              </c:spPr>
            </c:marker>
            <c:bubble3D val="0"/>
            <c:spPr>
              <a:ln w="28575" cap="rnd">
                <a:solidFill>
                  <a:schemeClr val="tx1"/>
                </a:solidFill>
                <a:round/>
              </a:ln>
              <a:effectLst/>
            </c:spPr>
          </c:dPt>
          <c:dPt>
            <c:idx val="3"/>
            <c:marker>
              <c:symbol val="circle"/>
              <c:size val="5"/>
              <c:spPr>
                <a:solidFill>
                  <a:schemeClr val="accent1"/>
                </a:solidFill>
                <a:ln w="9525">
                  <a:solidFill>
                    <a:schemeClr val="accent1"/>
                  </a:solidFill>
                </a:ln>
                <a:effectLst/>
              </c:spPr>
            </c:marker>
            <c:bubble3D val="0"/>
            <c:spPr>
              <a:ln w="28575" cap="rnd">
                <a:solidFill>
                  <a:schemeClr val="tx1"/>
                </a:solidFill>
                <a:round/>
              </a:ln>
              <a:effectLst/>
            </c:spPr>
          </c:dPt>
          <c:dPt>
            <c:idx val="4"/>
            <c:marker>
              <c:symbol val="circle"/>
              <c:size val="5"/>
              <c:spPr>
                <a:solidFill>
                  <a:schemeClr val="accent1"/>
                </a:solidFill>
                <a:ln w="9525">
                  <a:solidFill>
                    <a:schemeClr val="accent1"/>
                  </a:solidFill>
                </a:ln>
                <a:effectLst/>
              </c:spPr>
            </c:marker>
            <c:bubble3D val="0"/>
            <c:spPr>
              <a:ln w="28575" cap="rnd">
                <a:solidFill>
                  <a:srgbClr val="FF0000"/>
                </a:solidFill>
                <a:round/>
              </a:ln>
              <a:effectLst/>
            </c:spPr>
          </c:dPt>
          <c:dPt>
            <c:idx val="5"/>
            <c:marker>
              <c:symbol val="circle"/>
              <c:size val="5"/>
              <c:spPr>
                <a:solidFill>
                  <a:schemeClr val="accent1"/>
                </a:solidFill>
                <a:ln w="9525">
                  <a:solidFill>
                    <a:schemeClr val="accent1"/>
                  </a:solidFill>
                </a:ln>
                <a:effectLst/>
              </c:spPr>
            </c:marker>
            <c:bubble3D val="0"/>
            <c:spPr>
              <a:ln w="28575" cap="rnd">
                <a:solidFill>
                  <a:srgbClr val="FF0000"/>
                </a:solidFill>
                <a:round/>
              </a:ln>
              <a:effectLst/>
            </c:spPr>
          </c:dPt>
          <c:dPt>
            <c:idx val="6"/>
            <c:marker>
              <c:symbol val="circle"/>
              <c:size val="5"/>
              <c:spPr>
                <a:solidFill>
                  <a:schemeClr val="accent1"/>
                </a:solidFill>
                <a:ln w="9525">
                  <a:solidFill>
                    <a:schemeClr val="accent1"/>
                  </a:solidFill>
                </a:ln>
                <a:effectLst/>
              </c:spPr>
            </c:marker>
            <c:bubble3D val="0"/>
            <c:spPr>
              <a:ln w="28575" cap="rnd">
                <a:solidFill>
                  <a:srgbClr val="FF0000"/>
                </a:solidFill>
                <a:round/>
              </a:ln>
              <a:effectLst/>
            </c:spPr>
          </c:dPt>
          <c:dPt>
            <c:idx val="7"/>
            <c:marker>
              <c:symbol val="circle"/>
              <c:size val="5"/>
              <c:spPr>
                <a:solidFill>
                  <a:schemeClr val="accent1"/>
                </a:solidFill>
                <a:ln w="9525">
                  <a:solidFill>
                    <a:schemeClr val="accent1"/>
                  </a:solidFill>
                </a:ln>
                <a:effectLst/>
              </c:spPr>
            </c:marker>
            <c:bubble3D val="0"/>
            <c:spPr>
              <a:ln w="28575" cap="rnd">
                <a:solidFill>
                  <a:srgbClr val="FFC000"/>
                </a:solidFill>
                <a:round/>
              </a:ln>
              <a:effectLst/>
            </c:spPr>
          </c:dPt>
          <c:dPt>
            <c:idx val="8"/>
            <c:marker>
              <c:symbol val="circle"/>
              <c:size val="5"/>
              <c:spPr>
                <a:solidFill>
                  <a:schemeClr val="accent1"/>
                </a:solidFill>
                <a:ln w="9525">
                  <a:solidFill>
                    <a:schemeClr val="accent1"/>
                  </a:solidFill>
                </a:ln>
                <a:effectLst/>
              </c:spPr>
            </c:marker>
            <c:bubble3D val="0"/>
            <c:spPr>
              <a:ln w="28575" cap="rnd">
                <a:solidFill>
                  <a:srgbClr val="FFC000"/>
                </a:solidFill>
                <a:round/>
              </a:ln>
              <a:effectLst/>
            </c:spPr>
          </c:dPt>
          <c:dPt>
            <c:idx val="9"/>
            <c:marker>
              <c:symbol val="circle"/>
              <c:size val="5"/>
              <c:spPr>
                <a:solidFill>
                  <a:schemeClr val="accent1"/>
                </a:solidFill>
                <a:ln w="9525">
                  <a:solidFill>
                    <a:schemeClr val="accent1"/>
                  </a:solidFill>
                </a:ln>
                <a:effectLst/>
              </c:spPr>
            </c:marker>
            <c:bubble3D val="0"/>
            <c:spPr>
              <a:ln w="28575" cap="rnd">
                <a:solidFill>
                  <a:srgbClr val="FFC000"/>
                </a:solidFill>
                <a:round/>
              </a:ln>
              <a:effectLst/>
            </c:spPr>
          </c:dPt>
          <c:dPt>
            <c:idx val="10"/>
            <c:marker>
              <c:symbol val="circle"/>
              <c:size val="5"/>
              <c:spPr>
                <a:solidFill>
                  <a:schemeClr val="accent1"/>
                </a:solidFill>
                <a:ln w="9525">
                  <a:solidFill>
                    <a:schemeClr val="accent1"/>
                  </a:solidFill>
                </a:ln>
                <a:effectLst/>
              </c:spPr>
            </c:marker>
            <c:bubble3D val="0"/>
            <c:spPr>
              <a:ln w="28575" cap="rnd">
                <a:solidFill>
                  <a:srgbClr val="FFC000"/>
                </a:solidFill>
                <a:round/>
              </a:ln>
              <a:effectLst/>
            </c:spPr>
          </c:dPt>
          <c:dPt>
            <c:idx val="11"/>
            <c:marker>
              <c:symbol val="circle"/>
              <c:size val="5"/>
              <c:spPr>
                <a:solidFill>
                  <a:schemeClr val="accent1"/>
                </a:solidFill>
                <a:ln w="9525">
                  <a:solidFill>
                    <a:schemeClr val="accent1"/>
                  </a:solidFill>
                </a:ln>
                <a:effectLst/>
              </c:spPr>
            </c:marker>
            <c:bubble3D val="0"/>
            <c:spPr>
              <a:ln w="28575" cap="rnd">
                <a:solidFill>
                  <a:srgbClr val="FFC000"/>
                </a:solidFill>
                <a:round/>
              </a:ln>
              <a:effectLst/>
            </c:spPr>
          </c:dPt>
          <c:dPt>
            <c:idx val="12"/>
            <c:marker>
              <c:symbol val="circle"/>
              <c:size val="5"/>
              <c:spPr>
                <a:solidFill>
                  <a:schemeClr val="accent1"/>
                </a:solidFill>
                <a:ln w="9525">
                  <a:solidFill>
                    <a:schemeClr val="accent1"/>
                  </a:solidFill>
                </a:ln>
                <a:effectLst/>
              </c:spPr>
            </c:marker>
            <c:bubble3D val="0"/>
            <c:spPr>
              <a:ln w="28575" cap="rnd">
                <a:solidFill>
                  <a:srgbClr val="FFC000"/>
                </a:solidFill>
                <a:round/>
              </a:ln>
              <a:effectLst/>
            </c:spPr>
          </c:dPt>
          <c:dPt>
            <c:idx val="13"/>
            <c:marker>
              <c:symbol val="circle"/>
              <c:size val="5"/>
              <c:spPr>
                <a:solidFill>
                  <a:schemeClr val="accent1"/>
                </a:solidFill>
                <a:ln w="9525">
                  <a:solidFill>
                    <a:schemeClr val="accent1"/>
                  </a:solidFill>
                </a:ln>
                <a:effectLst/>
              </c:spPr>
            </c:marker>
            <c:bubble3D val="0"/>
            <c:spPr>
              <a:ln w="28575" cap="rnd">
                <a:solidFill>
                  <a:srgbClr val="FFC000"/>
                </a:solidFill>
                <a:round/>
              </a:ln>
              <a:effectLst/>
            </c:spPr>
          </c:dPt>
          <c:dPt>
            <c:idx val="14"/>
            <c:marker>
              <c:symbol val="circle"/>
              <c:size val="5"/>
              <c:spPr>
                <a:solidFill>
                  <a:schemeClr val="accent1"/>
                </a:solidFill>
                <a:ln w="9525">
                  <a:solidFill>
                    <a:schemeClr val="accent1"/>
                  </a:solidFill>
                </a:ln>
                <a:effectLst/>
              </c:spPr>
            </c:marker>
            <c:bubble3D val="0"/>
            <c:spPr>
              <a:ln w="28575" cap="rnd">
                <a:solidFill>
                  <a:srgbClr val="FFC000"/>
                </a:solidFill>
                <a:round/>
              </a:ln>
              <a:effectLst/>
            </c:spPr>
          </c:dPt>
          <c:dPt>
            <c:idx val="15"/>
            <c:marker>
              <c:symbol val="circle"/>
              <c:size val="5"/>
              <c:spPr>
                <a:solidFill>
                  <a:schemeClr val="accent1"/>
                </a:solidFill>
                <a:ln w="9525">
                  <a:solidFill>
                    <a:schemeClr val="accent1"/>
                  </a:solidFill>
                </a:ln>
                <a:effectLst/>
              </c:spPr>
            </c:marker>
            <c:bubble3D val="0"/>
            <c:spPr>
              <a:ln w="28575" cap="rnd">
                <a:solidFill>
                  <a:srgbClr val="7030A0"/>
                </a:solidFill>
                <a:round/>
              </a:ln>
              <a:effectLst/>
            </c:spPr>
          </c:dPt>
          <c:dPt>
            <c:idx val="16"/>
            <c:marker>
              <c:symbol val="circle"/>
              <c:size val="5"/>
              <c:spPr>
                <a:solidFill>
                  <a:schemeClr val="accent1"/>
                </a:solidFill>
                <a:ln w="9525">
                  <a:solidFill>
                    <a:schemeClr val="accent1"/>
                  </a:solidFill>
                </a:ln>
                <a:effectLst/>
              </c:spPr>
            </c:marker>
            <c:bubble3D val="0"/>
            <c:spPr>
              <a:ln w="28575" cap="rnd">
                <a:solidFill>
                  <a:srgbClr val="7030A0"/>
                </a:solidFill>
                <a:round/>
              </a:ln>
              <a:effectLst/>
            </c:spPr>
          </c:dPt>
          <c:dPt>
            <c:idx val="17"/>
            <c:marker>
              <c:symbol val="circle"/>
              <c:size val="5"/>
              <c:spPr>
                <a:solidFill>
                  <a:schemeClr val="accent1"/>
                </a:solidFill>
                <a:ln w="9525">
                  <a:solidFill>
                    <a:schemeClr val="accent1"/>
                  </a:solidFill>
                </a:ln>
                <a:effectLst/>
              </c:spPr>
            </c:marker>
            <c:bubble3D val="0"/>
            <c:spPr>
              <a:ln w="28575" cap="rnd">
                <a:solidFill>
                  <a:srgbClr val="7030A0"/>
                </a:solidFill>
                <a:round/>
              </a:ln>
              <a:effectLst/>
            </c:spPr>
          </c:dPt>
          <c:dPt>
            <c:idx val="18"/>
            <c:marker>
              <c:symbol val="circle"/>
              <c:size val="5"/>
              <c:spPr>
                <a:solidFill>
                  <a:schemeClr val="accent1"/>
                </a:solidFill>
                <a:ln w="9525">
                  <a:solidFill>
                    <a:schemeClr val="accent1"/>
                  </a:solidFill>
                </a:ln>
                <a:effectLst/>
              </c:spPr>
            </c:marker>
            <c:bubble3D val="0"/>
            <c:spPr>
              <a:ln w="28575" cap="rnd">
                <a:solidFill>
                  <a:srgbClr val="7030A0"/>
                </a:solidFill>
                <a:round/>
              </a:ln>
              <a:effectLst/>
            </c:spPr>
          </c:dPt>
          <c:dPt>
            <c:idx val="19"/>
            <c:marker>
              <c:symbol val="circle"/>
              <c:size val="5"/>
              <c:spPr>
                <a:solidFill>
                  <a:schemeClr val="accent1"/>
                </a:solidFill>
                <a:ln w="9525">
                  <a:solidFill>
                    <a:schemeClr val="accent1"/>
                  </a:solidFill>
                </a:ln>
                <a:effectLst/>
              </c:spPr>
            </c:marker>
            <c:bubble3D val="0"/>
            <c:spPr>
              <a:ln w="28575" cap="rnd">
                <a:solidFill>
                  <a:srgbClr val="7030A0"/>
                </a:solidFill>
                <a:round/>
              </a:ln>
              <a:effectLst/>
            </c:spPr>
          </c:dPt>
          <c:dPt>
            <c:idx val="20"/>
            <c:marker>
              <c:symbol val="circle"/>
              <c:size val="5"/>
              <c:spPr>
                <a:solidFill>
                  <a:schemeClr val="accent1"/>
                </a:solidFill>
                <a:ln w="9525">
                  <a:solidFill>
                    <a:schemeClr val="accent1"/>
                  </a:solidFill>
                </a:ln>
                <a:effectLst/>
              </c:spPr>
            </c:marker>
            <c:bubble3D val="0"/>
            <c:spPr>
              <a:ln w="28575" cap="rnd">
                <a:solidFill>
                  <a:srgbClr val="7030A0"/>
                </a:solidFill>
                <a:round/>
              </a:ln>
              <a:effectLst/>
            </c:spPr>
          </c:dPt>
          <c:dPt>
            <c:idx val="21"/>
            <c:marker>
              <c:symbol val="circle"/>
              <c:size val="5"/>
              <c:spPr>
                <a:solidFill>
                  <a:schemeClr val="accent1"/>
                </a:solidFill>
                <a:ln w="9525">
                  <a:solidFill>
                    <a:schemeClr val="accent1"/>
                  </a:solidFill>
                </a:ln>
                <a:effectLst/>
              </c:spPr>
            </c:marker>
            <c:bubble3D val="0"/>
            <c:spPr>
              <a:ln w="28575" cap="rnd">
                <a:solidFill>
                  <a:srgbClr val="7030A0"/>
                </a:solidFill>
                <a:round/>
              </a:ln>
              <a:effectLst/>
            </c:spPr>
          </c:dPt>
          <c:dPt>
            <c:idx val="22"/>
            <c:marker>
              <c:symbol val="circle"/>
              <c:size val="5"/>
              <c:spPr>
                <a:solidFill>
                  <a:schemeClr val="accent1"/>
                </a:solidFill>
                <a:ln w="9525">
                  <a:solidFill>
                    <a:schemeClr val="accent1"/>
                  </a:solidFill>
                </a:ln>
                <a:effectLst/>
              </c:spPr>
            </c:marker>
            <c:bubble3D val="0"/>
            <c:spPr>
              <a:ln w="28575" cap="rnd">
                <a:solidFill>
                  <a:srgbClr val="7030A0"/>
                </a:solidFill>
                <a:round/>
              </a:ln>
              <a:effectLst/>
            </c:spPr>
          </c:dPt>
          <c:dPt>
            <c:idx val="23"/>
            <c:marker>
              <c:symbol val="circle"/>
              <c:size val="5"/>
              <c:spPr>
                <a:solidFill>
                  <a:schemeClr val="accent1"/>
                </a:solidFill>
                <a:ln w="9525">
                  <a:solidFill>
                    <a:schemeClr val="accent1"/>
                  </a:solidFill>
                </a:ln>
                <a:effectLst/>
              </c:spPr>
            </c:marker>
            <c:bubble3D val="0"/>
            <c:spPr>
              <a:ln w="28575" cap="rnd">
                <a:solidFill>
                  <a:srgbClr val="7030A0"/>
                </a:solidFill>
                <a:round/>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8.2161499343832003E-2"/>
                  <c:y val="0.163450985534809"/>
                </c:manualLayout>
              </c:layout>
              <c:tx>
                <c:rich>
                  <a:bodyPr/>
                  <a:lstStyle/>
                  <a:p>
                    <a:r>
                      <a:rPr lang="en-US" altLang="zh-CN" sz="2000" b="1" dirty="0" smtClean="0"/>
                      <a:t>40% off</a:t>
                    </a:r>
                    <a:endParaRPr lang="en-US" altLang="zh-CN" sz="2000" b="1"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5"/>
              <c:delete val="1"/>
              <c:extLst>
                <c:ext xmlns:c15="http://schemas.microsoft.com/office/drawing/2012/chart" uri="{CE6537A1-D6FC-4f65-9D91-7224C49458BB}"/>
              </c:extLst>
            </c:dLbl>
            <c:dLbl>
              <c:idx val="6"/>
              <c:layout>
                <c:manualLayout>
                  <c:x val="-5.9043717191601001E-2"/>
                  <c:y val="-5.4726761307411199E-2"/>
                </c:manualLayout>
              </c:layout>
              <c:tx>
                <c:rich>
                  <a:bodyPr/>
                  <a:lstStyle/>
                  <a:p>
                    <a:r>
                      <a:rPr lang="en-US" altLang="zh-CN" sz="2000" b="1" dirty="0" smtClean="0"/>
                      <a:t>50% off</a:t>
                    </a:r>
                    <a:endParaRPr lang="en-US" altLang="zh-CN" sz="2000" b="1"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layout>
                <c:manualLayout>
                  <c:x val="-5.15091863517061E-2"/>
                  <c:y val="5.6236545055593501E-2"/>
                </c:manualLayout>
              </c:layout>
              <c:tx>
                <c:rich>
                  <a:bodyPr/>
                  <a:lstStyle/>
                  <a:p>
                    <a:r>
                      <a:rPr lang="en-US" altLang="zh-CN" sz="2000" b="1" dirty="0" smtClean="0"/>
                      <a:t>30% off</a:t>
                    </a:r>
                    <a:endParaRPr lang="en-US" altLang="zh-CN" sz="2000" b="1"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dLbl>
              <c:idx val="16"/>
              <c:delete val="1"/>
              <c:extLst>
                <c:ext xmlns:c15="http://schemas.microsoft.com/office/drawing/2012/chart" uri="{CE6537A1-D6FC-4f65-9D91-7224C49458BB}"/>
              </c:extLst>
            </c:dLbl>
            <c:dLbl>
              <c:idx val="17"/>
              <c:layout>
                <c:manualLayout>
                  <c:x val="5.3737575124293099E-2"/>
                  <c:y val="7.0073501089863294E-2"/>
                </c:manualLayout>
              </c:layout>
              <c:tx>
                <c:rich>
                  <a:bodyPr/>
                  <a:lstStyle/>
                  <a:p>
                    <a:r>
                      <a:rPr lang="en-US" altLang="zh-CN" sz="2000" b="1" dirty="0" smtClean="0"/>
                      <a:t>40% off</a:t>
                    </a:r>
                    <a:endParaRPr lang="en-US" altLang="zh-CN" sz="2000" b="1" dirty="0"/>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8"/>
              <c:delete val="1"/>
              <c:extLst>
                <c:ext xmlns:c15="http://schemas.microsoft.com/office/drawing/2012/chart" uri="{CE6537A1-D6FC-4f65-9D91-7224C49458BB}"/>
              </c:extLst>
            </c:dLbl>
            <c:dLbl>
              <c:idx val="19"/>
              <c:delete val="1"/>
              <c:extLst>
                <c:ext xmlns:c15="http://schemas.microsoft.com/office/drawing/2012/chart" uri="{CE6537A1-D6FC-4f65-9D91-7224C49458BB}"/>
              </c:extLst>
            </c:dLbl>
            <c:dLbl>
              <c:idx val="20"/>
              <c:delete val="1"/>
              <c:extLst>
                <c:ext xmlns:c15="http://schemas.microsoft.com/office/drawing/2012/chart" uri="{CE6537A1-D6FC-4f65-9D91-7224C49458BB}"/>
              </c:extLst>
            </c:dLbl>
            <c:dLbl>
              <c:idx val="21"/>
              <c:delete val="1"/>
              <c:extLst>
                <c:ext xmlns:c15="http://schemas.microsoft.com/office/drawing/2012/chart" uri="{CE6537A1-D6FC-4f65-9D91-7224C49458BB}"/>
              </c:extLst>
            </c:dLbl>
            <c:dLbl>
              <c:idx val="22"/>
              <c:delete val="1"/>
              <c:extLst>
                <c:ext xmlns:c15="http://schemas.microsoft.com/office/drawing/2012/chart" uri="{CE6537A1-D6FC-4f65-9D91-7224C49458BB}"/>
              </c:extLst>
            </c:dLbl>
            <c:dLbl>
              <c:idx val="2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工作表1!$C$2:$C$25</c:f>
              <c:numCache>
                <c:formatCode>"$"#,##0</c:formatCode>
                <c:ptCount val="24"/>
                <c:pt idx="0">
                  <c:v>2500</c:v>
                </c:pt>
                <c:pt idx="1">
                  <c:v>2500</c:v>
                </c:pt>
                <c:pt idx="2">
                  <c:v>2500</c:v>
                </c:pt>
                <c:pt idx="3">
                  <c:v>2500</c:v>
                </c:pt>
                <c:pt idx="4">
                  <c:v>3344.4802876570488</c:v>
                </c:pt>
                <c:pt idx="5">
                  <c:v>3388.2718797319881</c:v>
                </c:pt>
                <c:pt idx="6">
                  <c:v>3416.870456534441</c:v>
                </c:pt>
                <c:pt idx="7">
                  <c:v>3523.2014547602289</c:v>
                </c:pt>
                <c:pt idx="8">
                  <c:v>2959.4892219985918</c:v>
                </c:pt>
                <c:pt idx="9">
                  <c:v>2959.4892219985918</c:v>
                </c:pt>
                <c:pt idx="10">
                  <c:v>2959.4892219985918</c:v>
                </c:pt>
                <c:pt idx="11">
                  <c:v>2959.4892219985918</c:v>
                </c:pt>
                <c:pt idx="12">
                  <c:v>2959.4892219985918</c:v>
                </c:pt>
                <c:pt idx="13">
                  <c:v>2959.4892219985918</c:v>
                </c:pt>
                <c:pt idx="14">
                  <c:v>2959.4892219985918</c:v>
                </c:pt>
                <c:pt idx="15">
                  <c:v>2980.628430727153</c:v>
                </c:pt>
                <c:pt idx="16">
                  <c:v>2283.0345426846279</c:v>
                </c:pt>
                <c:pt idx="17">
                  <c:v>2283.0345426846279</c:v>
                </c:pt>
                <c:pt idx="18">
                  <c:v>2283.0345426846279</c:v>
                </c:pt>
                <c:pt idx="19">
                  <c:v>2283.0345426846279</c:v>
                </c:pt>
                <c:pt idx="20">
                  <c:v>2283.0345426846279</c:v>
                </c:pt>
                <c:pt idx="21">
                  <c:v>2283.0345426846279</c:v>
                </c:pt>
                <c:pt idx="22">
                  <c:v>2283.0345426846279</c:v>
                </c:pt>
                <c:pt idx="23">
                  <c:v>2283.0345426846279</c:v>
                </c:pt>
              </c:numCache>
            </c:numRef>
          </c:val>
          <c:smooth val="0"/>
        </c:ser>
        <c:dLbls>
          <c:dLblPos val="t"/>
          <c:showLegendKey val="0"/>
          <c:showVal val="1"/>
          <c:showCatName val="0"/>
          <c:showSerName val="0"/>
          <c:showPercent val="0"/>
          <c:showBubbleSize val="0"/>
        </c:dLbls>
        <c:marker val="1"/>
        <c:smooth val="0"/>
        <c:axId val="385697752"/>
        <c:axId val="385698144"/>
      </c:lineChart>
      <c:catAx>
        <c:axId val="385697752"/>
        <c:scaling>
          <c:orientation val="minMax"/>
        </c:scaling>
        <c:delete val="0"/>
        <c:axPos val="b"/>
        <c:minorGridlines>
          <c:spPr>
            <a:ln w="6350" cap="flat" cmpd="sng" algn="ctr">
              <a:solidFill>
                <a:srgbClr val="FFD05C"/>
              </a:solidFill>
              <a:round/>
            </a:ln>
            <a:effectLst/>
          </c:spPr>
        </c:minorGridlines>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altLang="zh-CN" sz="2000" b="1" smtClean="0">
                    <a:solidFill>
                      <a:schemeClr val="tx1"/>
                    </a:solidFill>
                  </a:rPr>
                  <a:t>Weeks</a:t>
                </a:r>
                <a:endParaRPr lang="zh-CN" altLang="en-US" sz="2000" b="1" dirty="0">
                  <a:solidFill>
                    <a:schemeClr val="tx1"/>
                  </a:solidFill>
                </a:endParaRPr>
              </a:p>
            </c:rich>
          </c:tx>
          <c:layout>
            <c:manualLayout>
              <c:xMode val="edge"/>
              <c:yMode val="edge"/>
              <c:x val="0.45850639763779499"/>
              <c:y val="0.929201147639778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85698144"/>
        <c:crosses val="autoZero"/>
        <c:auto val="1"/>
        <c:lblAlgn val="ctr"/>
        <c:lblOffset val="100"/>
        <c:noMultiLvlLbl val="0"/>
      </c:catAx>
      <c:valAx>
        <c:axId val="385698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altLang="zh-CN" sz="2000" b="1" dirty="0" smtClean="0">
                    <a:solidFill>
                      <a:schemeClr val="tx1"/>
                    </a:solidFill>
                  </a:rPr>
                  <a:t>Revenues</a:t>
                </a:r>
              </a:p>
              <a:p>
                <a:pPr>
                  <a:defRPr sz="2000" b="1">
                    <a:solidFill>
                      <a:schemeClr val="tx1"/>
                    </a:solidFill>
                  </a:defRPr>
                </a:pPr>
                <a:endParaRPr lang="zh-CN" altLang="en-US" sz="20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85697752"/>
        <c:crosses val="autoZero"/>
        <c:crossBetween val="between"/>
      </c:valAx>
      <c:spPr>
        <a:noFill/>
        <a:ln>
          <a:noFill/>
        </a:ln>
        <a:effectLst/>
      </c:spPr>
    </c:plotArea>
    <c:plotVisOnly val="1"/>
    <c:dispBlanksAs val="gap"/>
    <c:showDLblsOverMax val="0"/>
  </c:chart>
  <c:spPr>
    <a:solidFill>
      <a:schemeClr val="accent5">
        <a:lumMod val="60000"/>
        <a:lumOff val="40000"/>
      </a:schemeClr>
    </a:solidFill>
    <a:ln w="3175">
      <a:solidFill>
        <a:srgbClr val="ADAFAA"/>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2205006638799"/>
          <c:y val="3.80157825920956E-2"/>
          <c:w val="0.83483034403165202"/>
          <c:h val="0.77518143634402403"/>
        </c:manualLayout>
      </c:layout>
      <c:barChart>
        <c:barDir val="col"/>
        <c:grouping val="clustered"/>
        <c:varyColors val="0"/>
        <c:ser>
          <c:idx val="1"/>
          <c:order val="0"/>
          <c:tx>
            <c:strRef>
              <c:f>工作表1!$B$1</c:f>
              <c:strCache>
                <c:ptCount val="1"/>
                <c:pt idx="0">
                  <c:v>Revenue without Markdown &amp; Promotion</c:v>
                </c:pt>
              </c:strCache>
            </c:strRef>
          </c:tx>
          <c:spPr>
            <a:solidFill>
              <a:srgbClr val="C00000"/>
            </a:solidFill>
            <a:ln>
              <a:noFill/>
            </a:ln>
            <a:effectLst/>
          </c:spPr>
          <c:invertIfNegative val="0"/>
          <c:dLbls>
            <c:dLbl>
              <c:idx val="0"/>
              <c:layout>
                <c:manualLayout>
                  <c:x val="1.9277600020764401E-3"/>
                  <c:y val="-1.04002083265425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916400031147702E-3"/>
                  <c:y val="-7.7558295433257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工作表1!$A$2:$A$3</c:f>
              <c:numCache>
                <c:formatCode>0%</c:formatCode>
                <c:ptCount val="2"/>
                <c:pt idx="0">
                  <c:v>0.01</c:v>
                </c:pt>
                <c:pt idx="1">
                  <c:v>0.02</c:v>
                </c:pt>
              </c:numCache>
            </c:numRef>
          </c:cat>
          <c:val>
            <c:numRef>
              <c:f>工作表1!$B$2:$B$3</c:f>
              <c:numCache>
                <c:formatCode>_("$"* #,##0_);_("$"* \(#,##0\);_("$"* "-"??_);_(@_)</c:formatCode>
                <c:ptCount val="2"/>
                <c:pt idx="0">
                  <c:v>79000</c:v>
                </c:pt>
                <c:pt idx="1">
                  <c:v>133000</c:v>
                </c:pt>
              </c:numCache>
            </c:numRef>
          </c:val>
        </c:ser>
        <c:ser>
          <c:idx val="0"/>
          <c:order val="1"/>
          <c:tx>
            <c:strRef>
              <c:f>工作表1!$C$1</c:f>
              <c:strCache>
                <c:ptCount val="1"/>
                <c:pt idx="0">
                  <c:v>Revenue with good sales lift</c:v>
                </c:pt>
              </c:strCache>
            </c:strRef>
          </c:tx>
          <c:spPr>
            <a:solidFill>
              <a:srgbClr val="0070C0"/>
            </a:solidFill>
            <a:ln>
              <a:noFill/>
            </a:ln>
            <a:effectLst/>
          </c:spPr>
          <c:invertIfNegative val="0"/>
          <c:dLbls>
            <c:dLbl>
              <c:idx val="0"/>
              <c:layout>
                <c:manualLayout>
                  <c:x val="3.95536602967611E-17"/>
                  <c:y val="-1.828824793027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6802095480948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工作表1!$A$2:$A$3</c:f>
              <c:numCache>
                <c:formatCode>0%</c:formatCode>
                <c:ptCount val="2"/>
                <c:pt idx="0">
                  <c:v>0.01</c:v>
                </c:pt>
                <c:pt idx="1">
                  <c:v>0.02</c:v>
                </c:pt>
              </c:numCache>
            </c:numRef>
          </c:cat>
          <c:val>
            <c:numRef>
              <c:f>工作表1!$C$2:$C$3</c:f>
              <c:numCache>
                <c:formatCode>"$"#,##0</c:formatCode>
                <c:ptCount val="2"/>
                <c:pt idx="0">
                  <c:v>100608</c:v>
                </c:pt>
                <c:pt idx="1">
                  <c:v>174846</c:v>
                </c:pt>
              </c:numCache>
            </c:numRef>
          </c:val>
        </c:ser>
        <c:ser>
          <c:idx val="2"/>
          <c:order val="2"/>
          <c:tx>
            <c:strRef>
              <c:f>工作表1!$D$1</c:f>
              <c:strCache>
                <c:ptCount val="1"/>
                <c:pt idx="0">
                  <c:v>Revenue with bad sales lift</c:v>
                </c:pt>
              </c:strCache>
            </c:strRef>
          </c:tx>
          <c:spPr>
            <a:solidFill>
              <a:schemeClr val="accent3"/>
            </a:solidFill>
            <a:ln>
              <a:noFill/>
            </a:ln>
            <a:effectLst/>
          </c:spPr>
          <c:invertIfNegative val="0"/>
          <c:dLbls>
            <c:dLbl>
              <c:idx val="0"/>
              <c:layout>
                <c:manualLayout>
                  <c:x val="-4.8194000051912898E-3"/>
                  <c:y val="-1.246198201786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7832800062296201E-3"/>
                  <c:y val="1.0505876019200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工作表1!$A$2:$A$3</c:f>
              <c:numCache>
                <c:formatCode>0%</c:formatCode>
                <c:ptCount val="2"/>
                <c:pt idx="0">
                  <c:v>0.01</c:v>
                </c:pt>
                <c:pt idx="1">
                  <c:v>0.02</c:v>
                </c:pt>
              </c:numCache>
            </c:numRef>
          </c:cat>
          <c:val>
            <c:numRef>
              <c:f>工作表1!$D$2:$D$3</c:f>
              <c:numCache>
                <c:formatCode>"$"#,##0</c:formatCode>
                <c:ptCount val="2"/>
                <c:pt idx="0">
                  <c:v>81064</c:v>
                </c:pt>
                <c:pt idx="1">
                  <c:v>142379</c:v>
                </c:pt>
              </c:numCache>
            </c:numRef>
          </c:val>
        </c:ser>
        <c:dLbls>
          <c:dLblPos val="ctr"/>
          <c:showLegendKey val="0"/>
          <c:showVal val="1"/>
          <c:showCatName val="0"/>
          <c:showSerName val="0"/>
          <c:showPercent val="0"/>
          <c:showBubbleSize val="0"/>
        </c:dLbls>
        <c:gapWidth val="219"/>
        <c:overlap val="-27"/>
        <c:axId val="386184912"/>
        <c:axId val="474263072"/>
      </c:barChart>
      <c:catAx>
        <c:axId val="386184912"/>
        <c:scaling>
          <c:orientation val="minMax"/>
        </c:scaling>
        <c:delete val="1"/>
        <c:axPos val="b"/>
        <c:numFmt formatCode="0%" sourceLinked="1"/>
        <c:majorTickMark val="none"/>
        <c:minorTickMark val="none"/>
        <c:tickLblPos val="nextTo"/>
        <c:crossAx val="474263072"/>
        <c:crosses val="autoZero"/>
        <c:auto val="1"/>
        <c:lblAlgn val="ctr"/>
        <c:lblOffset val="100"/>
        <c:noMultiLvlLbl val="0"/>
      </c:catAx>
      <c:valAx>
        <c:axId val="474263072"/>
        <c:scaling>
          <c:orientation val="minMax"/>
          <c:min val="60000"/>
        </c:scaling>
        <c:delete val="0"/>
        <c:axPos val="l"/>
        <c:majorGridlines>
          <c:spPr>
            <a:ln w="9525" cap="flat" cmpd="sng" algn="ctr">
              <a:solidFill>
                <a:srgbClr val="FFD05C"/>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altLang="zh-CN" sz="2000" b="1" dirty="0" smtClean="0">
                    <a:solidFill>
                      <a:schemeClr val="tx1"/>
                    </a:solidFill>
                  </a:rPr>
                  <a:t>Revenue</a:t>
                </a:r>
                <a:endParaRPr lang="zh-CN" altLang="en-US" sz="20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86184912"/>
        <c:crosses val="autoZero"/>
        <c:crossBetween val="between"/>
        <c:majorUnit val="30000"/>
      </c:valAx>
      <c:spPr>
        <a:noFill/>
        <a:ln>
          <a:noFill/>
        </a:ln>
        <a:effectLst/>
      </c:spPr>
    </c:plotArea>
    <c:legend>
      <c:legendPos val="b"/>
      <c:layout>
        <c:manualLayout>
          <c:xMode val="edge"/>
          <c:yMode val="edge"/>
          <c:x val="4.6268860405394303E-2"/>
          <c:y val="0.91379891282625203"/>
          <c:w val="0.92505535729375499"/>
          <c:h val="7.129184863298600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accent5">
        <a:lumMod val="60000"/>
        <a:lumOff val="40000"/>
      </a:schemeClr>
    </a:solidFill>
    <a:ln>
      <a:solidFill>
        <a:srgbClr val="ADAFAA"/>
      </a:solid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r>
              <a:rPr lang="en-US" altLang="zh-CN" sz="2400" b="1" dirty="0" smtClean="0">
                <a:solidFill>
                  <a:schemeClr val="tx1"/>
                </a:solidFill>
                <a:latin typeface="Calibri" charset="0"/>
                <a:ea typeface="Calibri" charset="0"/>
                <a:cs typeface="Calibri" charset="0"/>
              </a:rPr>
              <a:t>Effect</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of</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Markdowns</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&amp;</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Promotions</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on</a:t>
            </a:r>
            <a:r>
              <a:rPr lang="zh-CN" altLang="en-US" sz="2400" b="1" baseline="0" dirty="0" smtClean="0">
                <a:solidFill>
                  <a:schemeClr val="tx1"/>
                </a:solidFill>
                <a:latin typeface="Calibri" charset="0"/>
                <a:ea typeface="Calibri" charset="0"/>
                <a:cs typeface="Calibri" charset="0"/>
              </a:rPr>
              <a:t> </a:t>
            </a:r>
            <a:r>
              <a:rPr lang="en-US" altLang="zh-CN" sz="2400" b="1" baseline="0" dirty="0" smtClean="0">
                <a:solidFill>
                  <a:schemeClr val="tx1"/>
                </a:solidFill>
                <a:latin typeface="Calibri" charset="0"/>
                <a:ea typeface="Calibri" charset="0"/>
                <a:cs typeface="Calibri" charset="0"/>
              </a:rPr>
              <a:t>Revenue</a:t>
            </a:r>
            <a:endParaRPr lang="zh-CN" altLang="en-US" sz="2400" b="1" dirty="0">
              <a:solidFill>
                <a:schemeClr val="tx1"/>
              </a:solidFill>
              <a:latin typeface="Calibri" charset="0"/>
              <a:ea typeface="Calibri" charset="0"/>
              <a:cs typeface="Calibri" charset="0"/>
            </a:endParaRP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Calibri" charset="0"/>
              <a:ea typeface="Calibri" charset="0"/>
              <a:cs typeface="Calibri" charset="0"/>
            </a:defRPr>
          </a:pPr>
          <a:endParaRPr lang="en-US"/>
        </a:p>
      </c:txPr>
    </c:title>
    <c:autoTitleDeleted val="0"/>
    <c:plotArea>
      <c:layout/>
      <c:barChart>
        <c:barDir val="col"/>
        <c:grouping val="clustered"/>
        <c:varyColors val="0"/>
        <c:ser>
          <c:idx val="1"/>
          <c:order val="0"/>
          <c:tx>
            <c:strRef>
              <c:f>工作表1!$C$1</c:f>
              <c:strCache>
                <c:ptCount val="1"/>
                <c:pt idx="0">
                  <c:v>Revenue without Markdown &amp; Promotion</c:v>
                </c:pt>
              </c:strCache>
            </c:strRef>
          </c:tx>
          <c:spPr>
            <a:solidFill>
              <a:schemeClr val="accent2"/>
            </a:solidFill>
            <a:ln>
              <a:noFill/>
            </a:ln>
            <a:effectLst/>
          </c:spPr>
          <c:invertIfNegative val="0"/>
          <c:dLbls>
            <c:dLbl>
              <c:idx val="0"/>
              <c:layout>
                <c:manualLayout>
                  <c:x val="1.9277600020764401E-3"/>
                  <c:y val="-1.04002083265425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916400031147702E-3"/>
                  <c:y val="-7.7558295433257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8555200041530298E-3"/>
                  <c:y val="-5.6236704228252105E-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工作表1!$A$2:$A$4</c:f>
              <c:numCache>
                <c:formatCode>0%</c:formatCode>
                <c:ptCount val="3"/>
                <c:pt idx="0">
                  <c:v>0.01</c:v>
                </c:pt>
                <c:pt idx="1">
                  <c:v>0.02</c:v>
                </c:pt>
                <c:pt idx="2">
                  <c:v>0.03</c:v>
                </c:pt>
              </c:numCache>
            </c:numRef>
          </c:cat>
          <c:val>
            <c:numRef>
              <c:f>工作表1!$C$2:$C$4</c:f>
              <c:numCache>
                <c:formatCode>_("$"* #,##0_);_("$"* \(#,##0\);_("$"* "-"??_);_(@_)</c:formatCode>
                <c:ptCount val="3"/>
                <c:pt idx="0">
                  <c:v>79000</c:v>
                </c:pt>
                <c:pt idx="1">
                  <c:v>133000</c:v>
                </c:pt>
                <c:pt idx="2">
                  <c:v>187000</c:v>
                </c:pt>
              </c:numCache>
            </c:numRef>
          </c:val>
        </c:ser>
        <c:ser>
          <c:idx val="0"/>
          <c:order val="1"/>
          <c:tx>
            <c:strRef>
              <c:f>工作表1!$B$1</c:f>
              <c:strCache>
                <c:ptCount val="1"/>
                <c:pt idx="0">
                  <c:v>Revenue with Markdown &amp; Promotion</c:v>
                </c:pt>
              </c:strCache>
            </c:strRef>
          </c:tx>
          <c:spPr>
            <a:solidFill>
              <a:schemeClr val="accent1"/>
            </a:solidFill>
            <a:ln>
              <a:noFill/>
            </a:ln>
            <a:effectLst/>
          </c:spPr>
          <c:invertIfNegative val="0"/>
          <c:dLbls>
            <c:dLbl>
              <c:idx val="0"/>
              <c:layout>
                <c:manualLayout>
                  <c:x val="-4.8194000051912898E-3"/>
                  <c:y val="-1.246198201786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7832800062296201E-3"/>
                  <c:y val="1.0505876019200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2776000207666E-3"/>
                  <c:y val="-1.2992111458998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工作表1!$B$2:$B$4</c:f>
              <c:numCache>
                <c:formatCode>"$"#,##0</c:formatCode>
                <c:ptCount val="3"/>
                <c:pt idx="0">
                  <c:v>95766.092950552353</c:v>
                </c:pt>
                <c:pt idx="1">
                  <c:v>164308.04429208851</c:v>
                </c:pt>
                <c:pt idx="2">
                  <c:v>199618.28805784549</c:v>
                </c:pt>
              </c:numCache>
            </c:numRef>
          </c:val>
        </c:ser>
        <c:dLbls>
          <c:dLblPos val="ctr"/>
          <c:showLegendKey val="0"/>
          <c:showVal val="1"/>
          <c:showCatName val="0"/>
          <c:showSerName val="0"/>
          <c:showPercent val="0"/>
          <c:showBubbleSize val="0"/>
        </c:dLbls>
        <c:gapWidth val="219"/>
        <c:overlap val="-27"/>
        <c:axId val="385579864"/>
        <c:axId val="385580256"/>
      </c:barChart>
      <c:catAx>
        <c:axId val="385579864"/>
        <c:scaling>
          <c:orientation val="minMax"/>
        </c:scaling>
        <c:delete val="0"/>
        <c:axPos val="b"/>
        <c:title>
          <c:tx>
            <c:rich>
              <a:bodyPr rot="0" spcFirstLastPara="1" vertOverflow="ellipsis" vert="horz" wrap="square" anchor="ctr" anchorCtr="1"/>
              <a:lstStyle/>
              <a:p>
                <a:pPr algn="ctr">
                  <a:defRPr sz="2000" b="1" i="0" u="none" strike="noStrike" kern="1200" baseline="0">
                    <a:solidFill>
                      <a:schemeClr val="bg1">
                        <a:lumMod val="50000"/>
                      </a:schemeClr>
                    </a:solidFill>
                    <a:latin typeface="+mn-lt"/>
                    <a:ea typeface="+mn-ea"/>
                    <a:cs typeface="+mn-cs"/>
                  </a:defRPr>
                </a:pPr>
                <a:r>
                  <a:rPr lang="en-US" altLang="zh-CN" sz="2000" b="1" dirty="0" smtClean="0">
                    <a:solidFill>
                      <a:schemeClr val="bg1">
                        <a:lumMod val="50000"/>
                      </a:schemeClr>
                    </a:solidFill>
                  </a:rPr>
                  <a:t>Sales</a:t>
                </a:r>
                <a:r>
                  <a:rPr lang="zh-CN" altLang="en-US" sz="2000" b="1" dirty="0" smtClean="0">
                    <a:solidFill>
                      <a:schemeClr val="bg1">
                        <a:lumMod val="50000"/>
                      </a:schemeClr>
                    </a:solidFill>
                  </a:rPr>
                  <a:t> </a:t>
                </a:r>
                <a:r>
                  <a:rPr lang="en-US" altLang="zh-CN" sz="2000" b="1" dirty="0" smtClean="0">
                    <a:solidFill>
                      <a:schemeClr val="bg1">
                        <a:lumMod val="50000"/>
                      </a:schemeClr>
                    </a:solidFill>
                  </a:rPr>
                  <a:t>Rate</a:t>
                </a:r>
                <a:r>
                  <a:rPr lang="zh-CN" altLang="en-US" sz="2000" b="1" dirty="0" smtClean="0">
                    <a:solidFill>
                      <a:schemeClr val="bg1">
                        <a:lumMod val="50000"/>
                      </a:schemeClr>
                    </a:solidFill>
                  </a:rPr>
                  <a:t> </a:t>
                </a:r>
                <a:r>
                  <a:rPr lang="en-US" altLang="zh-CN" sz="2000" b="1" dirty="0" smtClean="0">
                    <a:solidFill>
                      <a:schemeClr val="bg1">
                        <a:lumMod val="50000"/>
                      </a:schemeClr>
                    </a:solidFill>
                  </a:rPr>
                  <a:t>(Number</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of</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items</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sold</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per</a:t>
                </a:r>
                <a:r>
                  <a:rPr lang="zh-CN" altLang="en-US" sz="2000" b="1" baseline="0" dirty="0" smtClean="0">
                    <a:solidFill>
                      <a:schemeClr val="bg1">
                        <a:lumMod val="50000"/>
                      </a:schemeClr>
                    </a:solidFill>
                  </a:rPr>
                  <a:t> </a:t>
                </a:r>
                <a:r>
                  <a:rPr lang="en-US" altLang="zh-CN" sz="2000" b="1" baseline="0" dirty="0" smtClean="0">
                    <a:solidFill>
                      <a:schemeClr val="bg1">
                        <a:lumMod val="50000"/>
                      </a:schemeClr>
                    </a:solidFill>
                  </a:rPr>
                  <a:t>week/Inventory)</a:t>
                </a:r>
                <a:endParaRPr lang="zh-CN" altLang="en-US" sz="2000" b="1" dirty="0">
                  <a:solidFill>
                    <a:schemeClr val="bg1">
                      <a:lumMod val="50000"/>
                    </a:schemeClr>
                  </a:solidFill>
                </a:endParaRPr>
              </a:p>
            </c:rich>
          </c:tx>
          <c:layout>
            <c:manualLayout>
              <c:xMode val="edge"/>
              <c:yMode val="edge"/>
              <c:x val="0.32955391178175603"/>
              <c:y val="0.86452153172295798"/>
            </c:manualLayout>
          </c:layout>
          <c:overlay val="0"/>
          <c:spPr>
            <a:noFill/>
            <a:ln>
              <a:noFill/>
            </a:ln>
            <a:effectLst/>
          </c:spPr>
          <c:txPr>
            <a:bodyPr rot="0" spcFirstLastPara="1" vertOverflow="ellipsis" vert="horz" wrap="square" anchor="ctr" anchorCtr="1"/>
            <a:lstStyle/>
            <a:p>
              <a:pPr algn="ctr">
                <a:defRPr sz="2000" b="1" i="0" u="none" strike="noStrike" kern="1200" baseline="0">
                  <a:solidFill>
                    <a:schemeClr val="bg1">
                      <a:lumMod val="50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5580256"/>
        <c:crosses val="autoZero"/>
        <c:auto val="1"/>
        <c:lblAlgn val="ctr"/>
        <c:lblOffset val="100"/>
        <c:noMultiLvlLbl val="0"/>
      </c:catAx>
      <c:valAx>
        <c:axId val="38558025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en-US" altLang="zh-CN" sz="2000" b="1" dirty="0" smtClean="0">
                    <a:solidFill>
                      <a:schemeClr val="bg1">
                        <a:lumMod val="50000"/>
                      </a:schemeClr>
                    </a:solidFill>
                  </a:rPr>
                  <a:t>Revenue</a:t>
                </a:r>
                <a:endParaRPr lang="zh-CN" altLang="en-US" sz="2000" b="1" dirty="0">
                  <a:solidFill>
                    <a:schemeClr val="bg1">
                      <a:lumMod val="50000"/>
                    </a:schemeClr>
                  </a:solidFill>
                </a:endParaRP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5579864"/>
        <c:crosses val="autoZero"/>
        <c:crossBetween val="between"/>
        <c:majorUnit val="250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5">
        <a:lumMod val="20000"/>
        <a:lumOff val="80000"/>
      </a:schemeClr>
    </a:solidFill>
    <a:ln>
      <a:solidFill>
        <a:srgbClr val="ADAFAA"/>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jpeg"/><Relationship Id="rId4"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jpe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778772-9355-43F3-A8A0-07E23B0A7621}" type="doc">
      <dgm:prSet loTypeId="urn:microsoft.com/office/officeart/2005/8/layout/hProcess10#1" loCatId="process" qsTypeId="urn:microsoft.com/office/officeart/2005/8/quickstyle/simple1" qsCatId="simple" csTypeId="urn:microsoft.com/office/officeart/2005/8/colors/colorful2" csCatId="colorful" phldr="1"/>
      <dgm:spPr/>
      <dgm:t>
        <a:bodyPr/>
        <a:lstStyle/>
        <a:p>
          <a:endParaRPr lang="en-US"/>
        </a:p>
      </dgm:t>
    </dgm:pt>
    <dgm:pt modelId="{44707658-26C9-4D3A-9CE6-F163E0BE6A87}">
      <dgm:prSet phldrT="[Text]"/>
      <dgm:spPr>
        <a:solidFill>
          <a:srgbClr val="15659F"/>
        </a:solidFill>
      </dgm:spPr>
      <dgm:t>
        <a:bodyPr/>
        <a:lstStyle/>
        <a:p>
          <a:r>
            <a:rPr lang="en-US" dirty="0" smtClean="0"/>
            <a:t>Define Problem in Business Language</a:t>
          </a:r>
          <a:endParaRPr lang="en-US" dirty="0"/>
        </a:p>
      </dgm:t>
    </dgm:pt>
    <dgm:pt modelId="{45493FBD-ED86-4290-A7B3-7D92DDFD24DC}" type="parTrans" cxnId="{F33D0AF1-7DB7-4795-A9F0-627212E5D36B}">
      <dgm:prSet/>
      <dgm:spPr/>
      <dgm:t>
        <a:bodyPr/>
        <a:lstStyle/>
        <a:p>
          <a:endParaRPr lang="en-US"/>
        </a:p>
      </dgm:t>
    </dgm:pt>
    <dgm:pt modelId="{49EF0BDC-4709-453B-A7D3-0CF2397E4F16}" type="sibTrans" cxnId="{F33D0AF1-7DB7-4795-A9F0-627212E5D36B}">
      <dgm:prSet/>
      <dgm:spPr>
        <a:solidFill>
          <a:srgbClr val="02659D"/>
        </a:solidFill>
      </dgm:spPr>
      <dgm:t>
        <a:bodyPr/>
        <a:lstStyle/>
        <a:p>
          <a:endParaRPr lang="en-US"/>
        </a:p>
      </dgm:t>
    </dgm:pt>
    <dgm:pt modelId="{0E905034-B7B7-45FA-827C-57A0B465949D}">
      <dgm:prSet phldrT="[Text]"/>
      <dgm:spPr>
        <a:solidFill>
          <a:srgbClr val="8DC740"/>
        </a:solidFill>
      </dgm:spPr>
      <dgm:t>
        <a:bodyPr/>
        <a:lstStyle/>
        <a:p>
          <a:r>
            <a:rPr lang="en-US" dirty="0" smtClean="0"/>
            <a:t>Develop Mathematical Model</a:t>
          </a:r>
          <a:endParaRPr lang="en-US" dirty="0"/>
        </a:p>
      </dgm:t>
    </dgm:pt>
    <dgm:pt modelId="{1D5A56BE-96E1-497D-8DEC-29078A3DC754}" type="parTrans" cxnId="{5F37EC0E-2476-40F5-AC8F-7E646D163F1E}">
      <dgm:prSet/>
      <dgm:spPr/>
      <dgm:t>
        <a:bodyPr/>
        <a:lstStyle/>
        <a:p>
          <a:endParaRPr lang="en-US"/>
        </a:p>
      </dgm:t>
    </dgm:pt>
    <dgm:pt modelId="{98DAE5C7-D281-4814-A3A6-EC9D73652FEC}" type="sibTrans" cxnId="{5F37EC0E-2476-40F5-AC8F-7E646D163F1E}">
      <dgm:prSet/>
      <dgm:spPr>
        <a:solidFill>
          <a:srgbClr val="8DC740"/>
        </a:solidFill>
      </dgm:spPr>
      <dgm:t>
        <a:bodyPr/>
        <a:lstStyle/>
        <a:p>
          <a:endParaRPr lang="en-US"/>
        </a:p>
      </dgm:t>
    </dgm:pt>
    <dgm:pt modelId="{E1AD5531-2653-4BB4-ADAD-FC08890DD9A1}">
      <dgm:prSet phldrT="[Text]"/>
      <dgm:spPr>
        <a:solidFill>
          <a:srgbClr val="7E287D"/>
        </a:solidFill>
      </dgm:spPr>
      <dgm:t>
        <a:bodyPr/>
        <a:lstStyle/>
        <a:p>
          <a:r>
            <a:rPr lang="en-US" dirty="0" smtClean="0"/>
            <a:t>Optimization Engine Finds Solution</a:t>
          </a:r>
          <a:endParaRPr lang="en-US" dirty="0"/>
        </a:p>
      </dgm:t>
    </dgm:pt>
    <dgm:pt modelId="{66B01F7E-45CF-41A7-B0C3-79A66534B333}" type="parTrans" cxnId="{EC40527A-9631-44B8-BF8E-8777A83B3C86}">
      <dgm:prSet/>
      <dgm:spPr/>
      <dgm:t>
        <a:bodyPr/>
        <a:lstStyle/>
        <a:p>
          <a:endParaRPr lang="en-US"/>
        </a:p>
      </dgm:t>
    </dgm:pt>
    <dgm:pt modelId="{DF73ED08-4314-424B-BC12-765C3CE6F09B}" type="sibTrans" cxnId="{EC40527A-9631-44B8-BF8E-8777A83B3C86}">
      <dgm:prSet/>
      <dgm:spPr>
        <a:solidFill>
          <a:srgbClr val="7030A0"/>
        </a:solidFill>
      </dgm:spPr>
      <dgm:t>
        <a:bodyPr/>
        <a:lstStyle/>
        <a:p>
          <a:endParaRPr lang="en-US"/>
        </a:p>
      </dgm:t>
    </dgm:pt>
    <dgm:pt modelId="{58737681-B66E-4ADC-BA1D-C12770B4C61E}">
      <dgm:prSet/>
      <dgm:spPr>
        <a:solidFill>
          <a:srgbClr val="FFC000"/>
        </a:solidFill>
      </dgm:spPr>
      <dgm:t>
        <a:bodyPr/>
        <a:lstStyle/>
        <a:p>
          <a:r>
            <a:rPr lang="en-US" dirty="0" smtClean="0"/>
            <a:t>Analyze / execute solution in </a:t>
          </a:r>
          <a:r>
            <a:rPr lang="en-US" dirty="0" err="1" smtClean="0"/>
            <a:t>LoB</a:t>
          </a:r>
          <a:r>
            <a:rPr lang="en-US" dirty="0" smtClean="0"/>
            <a:t> environment</a:t>
          </a:r>
          <a:endParaRPr lang="en-US" dirty="0"/>
        </a:p>
      </dgm:t>
    </dgm:pt>
    <dgm:pt modelId="{A017A4C9-35F4-4EAD-8BE0-A7C4A96A696B}" type="parTrans" cxnId="{21EC362C-A8B2-47DD-91CA-089FED3FED76}">
      <dgm:prSet/>
      <dgm:spPr/>
      <dgm:t>
        <a:bodyPr/>
        <a:lstStyle/>
        <a:p>
          <a:endParaRPr lang="en-US"/>
        </a:p>
      </dgm:t>
    </dgm:pt>
    <dgm:pt modelId="{26E6488A-713F-4824-857B-19FDB160CAD7}" type="sibTrans" cxnId="{21EC362C-A8B2-47DD-91CA-089FED3FED76}">
      <dgm:prSet/>
      <dgm:spPr/>
      <dgm:t>
        <a:bodyPr/>
        <a:lstStyle/>
        <a:p>
          <a:endParaRPr lang="en-US"/>
        </a:p>
      </dgm:t>
    </dgm:pt>
    <dgm:pt modelId="{197DA25F-8D15-4760-94AE-2E47A285570B}" type="pres">
      <dgm:prSet presAssocID="{99778772-9355-43F3-A8A0-07E23B0A7621}" presName="Name0" presStyleCnt="0">
        <dgm:presLayoutVars>
          <dgm:dir/>
          <dgm:resizeHandles val="exact"/>
        </dgm:presLayoutVars>
      </dgm:prSet>
      <dgm:spPr/>
      <dgm:t>
        <a:bodyPr/>
        <a:lstStyle/>
        <a:p>
          <a:endParaRPr lang="en-US"/>
        </a:p>
      </dgm:t>
    </dgm:pt>
    <dgm:pt modelId="{47A87018-C762-4384-AAC0-5CE2587442C5}" type="pres">
      <dgm:prSet presAssocID="{44707658-26C9-4D3A-9CE6-F163E0BE6A87}" presName="composite" presStyleCnt="0"/>
      <dgm:spPr/>
    </dgm:pt>
    <dgm:pt modelId="{7B9146E9-123D-40E3-926D-7A034BE11F9D}" type="pres">
      <dgm:prSet presAssocID="{44707658-26C9-4D3A-9CE6-F163E0BE6A87}" presName="imagSh"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61DA454E-7D71-4C4E-8AAD-AD4081DAE163}" type="pres">
      <dgm:prSet presAssocID="{44707658-26C9-4D3A-9CE6-F163E0BE6A87}" presName="txNode" presStyleLbl="node1" presStyleIdx="0" presStyleCnt="4">
        <dgm:presLayoutVars>
          <dgm:bulletEnabled val="1"/>
        </dgm:presLayoutVars>
      </dgm:prSet>
      <dgm:spPr/>
      <dgm:t>
        <a:bodyPr/>
        <a:lstStyle/>
        <a:p>
          <a:endParaRPr lang="en-US"/>
        </a:p>
      </dgm:t>
    </dgm:pt>
    <dgm:pt modelId="{FEBCD326-4BB6-48EC-B0F8-FC4E5C0DDE79}" type="pres">
      <dgm:prSet presAssocID="{49EF0BDC-4709-453B-A7D3-0CF2397E4F16}" presName="sibTrans" presStyleLbl="sibTrans2D1" presStyleIdx="0" presStyleCnt="3"/>
      <dgm:spPr/>
      <dgm:t>
        <a:bodyPr/>
        <a:lstStyle/>
        <a:p>
          <a:endParaRPr lang="en-US"/>
        </a:p>
      </dgm:t>
    </dgm:pt>
    <dgm:pt modelId="{CF0A2A13-0661-41BA-936F-B9BA9496FE8F}" type="pres">
      <dgm:prSet presAssocID="{49EF0BDC-4709-453B-A7D3-0CF2397E4F16}" presName="connTx" presStyleLbl="sibTrans2D1" presStyleIdx="0" presStyleCnt="3"/>
      <dgm:spPr/>
      <dgm:t>
        <a:bodyPr/>
        <a:lstStyle/>
        <a:p>
          <a:endParaRPr lang="en-US"/>
        </a:p>
      </dgm:t>
    </dgm:pt>
    <dgm:pt modelId="{2E399EA0-C077-4861-9399-27C85503FA28}" type="pres">
      <dgm:prSet presAssocID="{0E905034-B7B7-45FA-827C-57A0B465949D}" presName="composite" presStyleCnt="0"/>
      <dgm:spPr/>
    </dgm:pt>
    <dgm:pt modelId="{6F259780-D154-4A52-B429-F9E9F322D961}" type="pres">
      <dgm:prSet presAssocID="{0E905034-B7B7-45FA-827C-57A0B465949D}" presName="imagSh" presStyleLbl="bgImgPlace1" presStyleIdx="1" presStyleCnt="4"/>
      <dgm:spPr>
        <a:blipFill rotWithShape="1">
          <a:blip xmlns:r="http://schemas.openxmlformats.org/officeDocument/2006/relationships" r:embed="rId2"/>
          <a:stretch>
            <a:fillRect/>
          </a:stretch>
        </a:blipFill>
        <a:ln>
          <a:solidFill>
            <a:srgbClr val="8DC740"/>
          </a:solidFill>
        </a:ln>
      </dgm:spPr>
      <dgm:t>
        <a:bodyPr/>
        <a:lstStyle/>
        <a:p>
          <a:endParaRPr lang="en-US"/>
        </a:p>
      </dgm:t>
    </dgm:pt>
    <dgm:pt modelId="{80CB9B22-8DD0-4FC8-A0B0-00CA2500BE47}" type="pres">
      <dgm:prSet presAssocID="{0E905034-B7B7-45FA-827C-57A0B465949D}" presName="txNode" presStyleLbl="node1" presStyleIdx="1" presStyleCnt="4">
        <dgm:presLayoutVars>
          <dgm:bulletEnabled val="1"/>
        </dgm:presLayoutVars>
      </dgm:prSet>
      <dgm:spPr/>
      <dgm:t>
        <a:bodyPr/>
        <a:lstStyle/>
        <a:p>
          <a:endParaRPr lang="en-US"/>
        </a:p>
      </dgm:t>
    </dgm:pt>
    <dgm:pt modelId="{338EC3C4-734D-475D-BA95-B4EABF8B78BA}" type="pres">
      <dgm:prSet presAssocID="{98DAE5C7-D281-4814-A3A6-EC9D73652FEC}" presName="sibTrans" presStyleLbl="sibTrans2D1" presStyleIdx="1" presStyleCnt="3"/>
      <dgm:spPr/>
      <dgm:t>
        <a:bodyPr/>
        <a:lstStyle/>
        <a:p>
          <a:endParaRPr lang="en-US"/>
        </a:p>
      </dgm:t>
    </dgm:pt>
    <dgm:pt modelId="{4A2708D4-743C-4CFE-BB76-48C9B035EE83}" type="pres">
      <dgm:prSet presAssocID="{98DAE5C7-D281-4814-A3A6-EC9D73652FEC}" presName="connTx" presStyleLbl="sibTrans2D1" presStyleIdx="1" presStyleCnt="3"/>
      <dgm:spPr/>
      <dgm:t>
        <a:bodyPr/>
        <a:lstStyle/>
        <a:p>
          <a:endParaRPr lang="en-US"/>
        </a:p>
      </dgm:t>
    </dgm:pt>
    <dgm:pt modelId="{6D410591-6F11-40F9-85F1-A608B319AC4D}" type="pres">
      <dgm:prSet presAssocID="{E1AD5531-2653-4BB4-ADAD-FC08890DD9A1}" presName="composite" presStyleCnt="0"/>
      <dgm:spPr/>
    </dgm:pt>
    <dgm:pt modelId="{A845C9B2-B8E9-4879-8274-2A9A110A1572}" type="pres">
      <dgm:prSet presAssocID="{E1AD5531-2653-4BB4-ADAD-FC08890DD9A1}" presName="imagSh"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a:solidFill>
            <a:srgbClr val="7030A0"/>
          </a:solidFill>
        </a:ln>
      </dgm:spPr>
      <dgm:t>
        <a:bodyPr/>
        <a:lstStyle/>
        <a:p>
          <a:endParaRPr lang="en-US"/>
        </a:p>
      </dgm:t>
    </dgm:pt>
    <dgm:pt modelId="{BB71DCBD-CF80-4F00-BA33-3E1CC5F81C92}" type="pres">
      <dgm:prSet presAssocID="{E1AD5531-2653-4BB4-ADAD-FC08890DD9A1}" presName="txNode" presStyleLbl="node1" presStyleIdx="2" presStyleCnt="4">
        <dgm:presLayoutVars>
          <dgm:bulletEnabled val="1"/>
        </dgm:presLayoutVars>
      </dgm:prSet>
      <dgm:spPr/>
      <dgm:t>
        <a:bodyPr/>
        <a:lstStyle/>
        <a:p>
          <a:endParaRPr lang="en-US"/>
        </a:p>
      </dgm:t>
    </dgm:pt>
    <dgm:pt modelId="{57535FC4-21FE-4B7E-8B64-7B16E7C74345}" type="pres">
      <dgm:prSet presAssocID="{DF73ED08-4314-424B-BC12-765C3CE6F09B}" presName="sibTrans" presStyleLbl="sibTrans2D1" presStyleIdx="2" presStyleCnt="3"/>
      <dgm:spPr/>
      <dgm:t>
        <a:bodyPr/>
        <a:lstStyle/>
        <a:p>
          <a:endParaRPr lang="en-US"/>
        </a:p>
      </dgm:t>
    </dgm:pt>
    <dgm:pt modelId="{E3680C72-DCC6-4A19-A81A-FB325AE38B58}" type="pres">
      <dgm:prSet presAssocID="{DF73ED08-4314-424B-BC12-765C3CE6F09B}" presName="connTx" presStyleLbl="sibTrans2D1" presStyleIdx="2" presStyleCnt="3"/>
      <dgm:spPr/>
      <dgm:t>
        <a:bodyPr/>
        <a:lstStyle/>
        <a:p>
          <a:endParaRPr lang="en-US"/>
        </a:p>
      </dgm:t>
    </dgm:pt>
    <dgm:pt modelId="{9EC21DE4-861E-431D-938B-88E8F5DA9BB2}" type="pres">
      <dgm:prSet presAssocID="{58737681-B66E-4ADC-BA1D-C12770B4C61E}" presName="composite" presStyleCnt="0"/>
      <dgm:spPr/>
    </dgm:pt>
    <dgm:pt modelId="{349EF2AD-5C04-4A86-8335-6A3B7B0C1046}" type="pres">
      <dgm:prSet presAssocID="{58737681-B66E-4ADC-BA1D-C12770B4C61E}" presName="imagSh" presStyleLbl="bgImgPlace1" presStyleIdx="3" presStyleCnt="4"/>
      <dgm:spPr>
        <a:blipFill rotWithShape="1">
          <a:blip xmlns:r="http://schemas.openxmlformats.org/officeDocument/2006/relationships" r:embed="rId4"/>
          <a:stretch>
            <a:fillRect/>
          </a:stretch>
        </a:blipFill>
        <a:ln>
          <a:solidFill>
            <a:srgbClr val="FFC000"/>
          </a:solidFill>
        </a:ln>
      </dgm:spPr>
      <dgm:t>
        <a:bodyPr/>
        <a:lstStyle/>
        <a:p>
          <a:endParaRPr lang="en-US"/>
        </a:p>
      </dgm:t>
    </dgm:pt>
    <dgm:pt modelId="{6F7EE227-3012-4164-AB87-B089BD5730AC}" type="pres">
      <dgm:prSet presAssocID="{58737681-B66E-4ADC-BA1D-C12770B4C61E}" presName="txNode" presStyleLbl="node1" presStyleIdx="3" presStyleCnt="4">
        <dgm:presLayoutVars>
          <dgm:bulletEnabled val="1"/>
        </dgm:presLayoutVars>
      </dgm:prSet>
      <dgm:spPr/>
      <dgm:t>
        <a:bodyPr/>
        <a:lstStyle/>
        <a:p>
          <a:endParaRPr lang="en-US"/>
        </a:p>
      </dgm:t>
    </dgm:pt>
  </dgm:ptLst>
  <dgm:cxnLst>
    <dgm:cxn modelId="{EC40527A-9631-44B8-BF8E-8777A83B3C86}" srcId="{99778772-9355-43F3-A8A0-07E23B0A7621}" destId="{E1AD5531-2653-4BB4-ADAD-FC08890DD9A1}" srcOrd="2" destOrd="0" parTransId="{66B01F7E-45CF-41A7-B0C3-79A66534B333}" sibTransId="{DF73ED08-4314-424B-BC12-765C3CE6F09B}"/>
    <dgm:cxn modelId="{CA7BA120-4E19-45C2-9735-7E0B042A73F4}" type="presOf" srcId="{98DAE5C7-D281-4814-A3A6-EC9D73652FEC}" destId="{338EC3C4-734D-475D-BA95-B4EABF8B78BA}" srcOrd="0" destOrd="0" presId="urn:microsoft.com/office/officeart/2005/8/layout/hProcess10#1"/>
    <dgm:cxn modelId="{C3D60F90-9B5D-42C6-8747-2195BFF7B299}" type="presOf" srcId="{58737681-B66E-4ADC-BA1D-C12770B4C61E}" destId="{6F7EE227-3012-4164-AB87-B089BD5730AC}" srcOrd="0" destOrd="0" presId="urn:microsoft.com/office/officeart/2005/8/layout/hProcess10#1"/>
    <dgm:cxn modelId="{21EC362C-A8B2-47DD-91CA-089FED3FED76}" srcId="{99778772-9355-43F3-A8A0-07E23B0A7621}" destId="{58737681-B66E-4ADC-BA1D-C12770B4C61E}" srcOrd="3" destOrd="0" parTransId="{A017A4C9-35F4-4EAD-8BE0-A7C4A96A696B}" sibTransId="{26E6488A-713F-4824-857B-19FDB160CAD7}"/>
    <dgm:cxn modelId="{7BCC5D1F-29BA-41D4-9C1F-59E9D601DBFC}" type="presOf" srcId="{44707658-26C9-4D3A-9CE6-F163E0BE6A87}" destId="{61DA454E-7D71-4C4E-8AAD-AD4081DAE163}" srcOrd="0" destOrd="0" presId="urn:microsoft.com/office/officeart/2005/8/layout/hProcess10#1"/>
    <dgm:cxn modelId="{4C1FF081-04C9-4776-B97E-FCEFEB21E166}" type="presOf" srcId="{98DAE5C7-D281-4814-A3A6-EC9D73652FEC}" destId="{4A2708D4-743C-4CFE-BB76-48C9B035EE83}" srcOrd="1" destOrd="0" presId="urn:microsoft.com/office/officeart/2005/8/layout/hProcess10#1"/>
    <dgm:cxn modelId="{F33D0AF1-7DB7-4795-A9F0-627212E5D36B}" srcId="{99778772-9355-43F3-A8A0-07E23B0A7621}" destId="{44707658-26C9-4D3A-9CE6-F163E0BE6A87}" srcOrd="0" destOrd="0" parTransId="{45493FBD-ED86-4290-A7B3-7D92DDFD24DC}" sibTransId="{49EF0BDC-4709-453B-A7D3-0CF2397E4F16}"/>
    <dgm:cxn modelId="{2D75FFD8-E9C4-4FF7-8AB5-9476B99DA219}" type="presOf" srcId="{DF73ED08-4314-424B-BC12-765C3CE6F09B}" destId="{E3680C72-DCC6-4A19-A81A-FB325AE38B58}" srcOrd="1" destOrd="0" presId="urn:microsoft.com/office/officeart/2005/8/layout/hProcess10#1"/>
    <dgm:cxn modelId="{D3034AB1-8337-4418-8559-AB6D2573EE41}" type="presOf" srcId="{49EF0BDC-4709-453B-A7D3-0CF2397E4F16}" destId="{FEBCD326-4BB6-48EC-B0F8-FC4E5C0DDE79}" srcOrd="0" destOrd="0" presId="urn:microsoft.com/office/officeart/2005/8/layout/hProcess10#1"/>
    <dgm:cxn modelId="{6D2A381E-DDFE-49E4-9D62-4A40E6A68358}" type="presOf" srcId="{49EF0BDC-4709-453B-A7D3-0CF2397E4F16}" destId="{CF0A2A13-0661-41BA-936F-B9BA9496FE8F}" srcOrd="1" destOrd="0" presId="urn:microsoft.com/office/officeart/2005/8/layout/hProcess10#1"/>
    <dgm:cxn modelId="{0ED4D211-F821-4F57-9711-8E987FD9BAF2}" type="presOf" srcId="{E1AD5531-2653-4BB4-ADAD-FC08890DD9A1}" destId="{BB71DCBD-CF80-4F00-BA33-3E1CC5F81C92}" srcOrd="0" destOrd="0" presId="urn:microsoft.com/office/officeart/2005/8/layout/hProcess10#1"/>
    <dgm:cxn modelId="{5F37EC0E-2476-40F5-AC8F-7E646D163F1E}" srcId="{99778772-9355-43F3-A8A0-07E23B0A7621}" destId="{0E905034-B7B7-45FA-827C-57A0B465949D}" srcOrd="1" destOrd="0" parTransId="{1D5A56BE-96E1-497D-8DEC-29078A3DC754}" sibTransId="{98DAE5C7-D281-4814-A3A6-EC9D73652FEC}"/>
    <dgm:cxn modelId="{E1BF1EE7-0C38-41CD-903E-DE5E2161D2C0}" type="presOf" srcId="{99778772-9355-43F3-A8A0-07E23B0A7621}" destId="{197DA25F-8D15-4760-94AE-2E47A285570B}" srcOrd="0" destOrd="0" presId="urn:microsoft.com/office/officeart/2005/8/layout/hProcess10#1"/>
    <dgm:cxn modelId="{865C2806-2F4D-422A-BFE8-8AA785695B2A}" type="presOf" srcId="{0E905034-B7B7-45FA-827C-57A0B465949D}" destId="{80CB9B22-8DD0-4FC8-A0B0-00CA2500BE47}" srcOrd="0" destOrd="0" presId="urn:microsoft.com/office/officeart/2005/8/layout/hProcess10#1"/>
    <dgm:cxn modelId="{A7283098-7019-4B77-9627-E076D4ED8273}" type="presOf" srcId="{DF73ED08-4314-424B-BC12-765C3CE6F09B}" destId="{57535FC4-21FE-4B7E-8B64-7B16E7C74345}" srcOrd="0" destOrd="0" presId="urn:microsoft.com/office/officeart/2005/8/layout/hProcess10#1"/>
    <dgm:cxn modelId="{FCA829DD-F769-4356-9029-673161665E42}" type="presParOf" srcId="{197DA25F-8D15-4760-94AE-2E47A285570B}" destId="{47A87018-C762-4384-AAC0-5CE2587442C5}" srcOrd="0" destOrd="0" presId="urn:microsoft.com/office/officeart/2005/8/layout/hProcess10#1"/>
    <dgm:cxn modelId="{EFB72E47-BADF-46E3-A392-66704C802C92}" type="presParOf" srcId="{47A87018-C762-4384-AAC0-5CE2587442C5}" destId="{7B9146E9-123D-40E3-926D-7A034BE11F9D}" srcOrd="0" destOrd="0" presId="urn:microsoft.com/office/officeart/2005/8/layout/hProcess10#1"/>
    <dgm:cxn modelId="{B6EA0782-D958-41BE-A0BB-22FFDCC527DD}" type="presParOf" srcId="{47A87018-C762-4384-AAC0-5CE2587442C5}" destId="{61DA454E-7D71-4C4E-8AAD-AD4081DAE163}" srcOrd="1" destOrd="0" presId="urn:microsoft.com/office/officeart/2005/8/layout/hProcess10#1"/>
    <dgm:cxn modelId="{AAB8512C-D100-49D7-AEA4-6C6BCF4BA2E3}" type="presParOf" srcId="{197DA25F-8D15-4760-94AE-2E47A285570B}" destId="{FEBCD326-4BB6-48EC-B0F8-FC4E5C0DDE79}" srcOrd="1" destOrd="0" presId="urn:microsoft.com/office/officeart/2005/8/layout/hProcess10#1"/>
    <dgm:cxn modelId="{3138E19D-8CE6-40FA-9D19-E6DFEEF10D9B}" type="presParOf" srcId="{FEBCD326-4BB6-48EC-B0F8-FC4E5C0DDE79}" destId="{CF0A2A13-0661-41BA-936F-B9BA9496FE8F}" srcOrd="0" destOrd="0" presId="urn:microsoft.com/office/officeart/2005/8/layout/hProcess10#1"/>
    <dgm:cxn modelId="{444FDCDA-8369-4A5B-A8F4-636E77B9BDDB}" type="presParOf" srcId="{197DA25F-8D15-4760-94AE-2E47A285570B}" destId="{2E399EA0-C077-4861-9399-27C85503FA28}" srcOrd="2" destOrd="0" presId="urn:microsoft.com/office/officeart/2005/8/layout/hProcess10#1"/>
    <dgm:cxn modelId="{67F11B94-E9BD-4005-B8F3-09064C915085}" type="presParOf" srcId="{2E399EA0-C077-4861-9399-27C85503FA28}" destId="{6F259780-D154-4A52-B429-F9E9F322D961}" srcOrd="0" destOrd="0" presId="urn:microsoft.com/office/officeart/2005/8/layout/hProcess10#1"/>
    <dgm:cxn modelId="{07A4621D-B5B4-47F5-8CD1-83279CAEF7E1}" type="presParOf" srcId="{2E399EA0-C077-4861-9399-27C85503FA28}" destId="{80CB9B22-8DD0-4FC8-A0B0-00CA2500BE47}" srcOrd="1" destOrd="0" presId="urn:microsoft.com/office/officeart/2005/8/layout/hProcess10#1"/>
    <dgm:cxn modelId="{3D5C5A56-A6DC-48F1-A20B-E5EF43357046}" type="presParOf" srcId="{197DA25F-8D15-4760-94AE-2E47A285570B}" destId="{338EC3C4-734D-475D-BA95-B4EABF8B78BA}" srcOrd="3" destOrd="0" presId="urn:microsoft.com/office/officeart/2005/8/layout/hProcess10#1"/>
    <dgm:cxn modelId="{EFECB524-8F72-4012-BCC5-4E8360C6600D}" type="presParOf" srcId="{338EC3C4-734D-475D-BA95-B4EABF8B78BA}" destId="{4A2708D4-743C-4CFE-BB76-48C9B035EE83}" srcOrd="0" destOrd="0" presId="urn:microsoft.com/office/officeart/2005/8/layout/hProcess10#1"/>
    <dgm:cxn modelId="{1C1A1EFC-9856-4F0D-BE52-38F20C0D593E}" type="presParOf" srcId="{197DA25F-8D15-4760-94AE-2E47A285570B}" destId="{6D410591-6F11-40F9-85F1-A608B319AC4D}" srcOrd="4" destOrd="0" presId="urn:microsoft.com/office/officeart/2005/8/layout/hProcess10#1"/>
    <dgm:cxn modelId="{B4321AE0-EE5F-4398-9702-AAF540C7E24F}" type="presParOf" srcId="{6D410591-6F11-40F9-85F1-A608B319AC4D}" destId="{A845C9B2-B8E9-4879-8274-2A9A110A1572}" srcOrd="0" destOrd="0" presId="urn:microsoft.com/office/officeart/2005/8/layout/hProcess10#1"/>
    <dgm:cxn modelId="{00880B1D-CEDC-4837-BA8F-E875ACCF3C06}" type="presParOf" srcId="{6D410591-6F11-40F9-85F1-A608B319AC4D}" destId="{BB71DCBD-CF80-4F00-BA33-3E1CC5F81C92}" srcOrd="1" destOrd="0" presId="urn:microsoft.com/office/officeart/2005/8/layout/hProcess10#1"/>
    <dgm:cxn modelId="{5A0F8AAB-68FD-4319-9F1B-D3A75C6667EC}" type="presParOf" srcId="{197DA25F-8D15-4760-94AE-2E47A285570B}" destId="{57535FC4-21FE-4B7E-8B64-7B16E7C74345}" srcOrd="5" destOrd="0" presId="urn:microsoft.com/office/officeart/2005/8/layout/hProcess10#1"/>
    <dgm:cxn modelId="{EEDD61E6-05BE-4D12-8EB7-DD08A7AF1A95}" type="presParOf" srcId="{57535FC4-21FE-4B7E-8B64-7B16E7C74345}" destId="{E3680C72-DCC6-4A19-A81A-FB325AE38B58}" srcOrd="0" destOrd="0" presId="urn:microsoft.com/office/officeart/2005/8/layout/hProcess10#1"/>
    <dgm:cxn modelId="{DCE1EE0A-0054-4F97-B31D-96E2EB530929}" type="presParOf" srcId="{197DA25F-8D15-4760-94AE-2E47A285570B}" destId="{9EC21DE4-861E-431D-938B-88E8F5DA9BB2}" srcOrd="6" destOrd="0" presId="urn:microsoft.com/office/officeart/2005/8/layout/hProcess10#1"/>
    <dgm:cxn modelId="{C177CB64-8713-4708-BA53-D8DF5403B49A}" type="presParOf" srcId="{9EC21DE4-861E-431D-938B-88E8F5DA9BB2}" destId="{349EF2AD-5C04-4A86-8335-6A3B7B0C1046}" srcOrd="0" destOrd="0" presId="urn:microsoft.com/office/officeart/2005/8/layout/hProcess10#1"/>
    <dgm:cxn modelId="{4C3F3D43-35C5-43B6-9990-5051900BA895}" type="presParOf" srcId="{9EC21DE4-861E-431D-938B-88E8F5DA9BB2}" destId="{6F7EE227-3012-4164-AB87-B089BD5730AC}" srcOrd="1" destOrd="0" presId="urn:microsoft.com/office/officeart/2005/8/layout/hProcess10#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908158-25A1-4E90-8856-FDB1EA9822E8}"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75B6E0E6-1E64-4CB3-8373-15EFD2D39447}">
      <dgm:prSet phldrT="[Text]"/>
      <dgm:spPr/>
      <dgm:t>
        <a:bodyPr/>
        <a:lstStyle/>
        <a:p>
          <a:r>
            <a:rPr lang="en-US" dirty="0" smtClean="0"/>
            <a:t>Import historical sales transaction data and master data</a:t>
          </a:r>
          <a:endParaRPr lang="en-US" dirty="0"/>
        </a:p>
      </dgm:t>
    </dgm:pt>
    <dgm:pt modelId="{E07334E5-A06C-4688-9763-7D0AFE0482FF}" type="parTrans" cxnId="{E9017F49-0CF3-4414-BFE0-9DB468F0464F}">
      <dgm:prSet/>
      <dgm:spPr/>
      <dgm:t>
        <a:bodyPr/>
        <a:lstStyle/>
        <a:p>
          <a:endParaRPr lang="en-US"/>
        </a:p>
      </dgm:t>
    </dgm:pt>
    <dgm:pt modelId="{F4C6C5D3-DC83-406F-8F77-2F87C7140F0F}" type="sibTrans" cxnId="{E9017F49-0CF3-4414-BFE0-9DB468F0464F}">
      <dgm:prSet/>
      <dgm:spPr/>
      <dgm:t>
        <a:bodyPr/>
        <a:lstStyle/>
        <a:p>
          <a:endParaRPr lang="en-US"/>
        </a:p>
      </dgm:t>
    </dgm:pt>
    <dgm:pt modelId="{1CBF00C2-53C3-465E-B0FF-56372F2E848D}">
      <dgm:prSet phldrT="[Text]"/>
      <dgm:spPr/>
      <dgm:t>
        <a:bodyPr/>
        <a:lstStyle/>
        <a:p>
          <a:r>
            <a:rPr lang="en-US" dirty="0" smtClean="0"/>
            <a:t>Determine demand trends, seasonality and key correlations</a:t>
          </a:r>
          <a:endParaRPr lang="en-US" dirty="0"/>
        </a:p>
      </dgm:t>
    </dgm:pt>
    <dgm:pt modelId="{65B4AE38-771D-4C68-A2B8-8DFFEAE93B56}" type="parTrans" cxnId="{C8F26729-B52B-4F40-BBB7-0E923C4EF12A}">
      <dgm:prSet/>
      <dgm:spPr/>
      <dgm:t>
        <a:bodyPr/>
        <a:lstStyle/>
        <a:p>
          <a:endParaRPr lang="en-US"/>
        </a:p>
      </dgm:t>
    </dgm:pt>
    <dgm:pt modelId="{A0D6F945-C017-41FE-BA81-6E2E5C316297}" type="sibTrans" cxnId="{C8F26729-B52B-4F40-BBB7-0E923C4EF12A}">
      <dgm:prSet/>
      <dgm:spPr/>
      <dgm:t>
        <a:bodyPr/>
        <a:lstStyle/>
        <a:p>
          <a:endParaRPr lang="en-US"/>
        </a:p>
      </dgm:t>
    </dgm:pt>
    <dgm:pt modelId="{2D5AB81B-3F08-4B20-9A7B-F9A51CB52AA1}">
      <dgm:prSet phldrT="[Text]"/>
      <dgm:spPr/>
      <dgm:t>
        <a:bodyPr/>
        <a:lstStyle/>
        <a:p>
          <a:r>
            <a:rPr lang="en-US" dirty="0" smtClean="0"/>
            <a:t>Let planners review and edit forecast and master data</a:t>
          </a:r>
          <a:endParaRPr lang="en-US" dirty="0"/>
        </a:p>
      </dgm:t>
    </dgm:pt>
    <dgm:pt modelId="{3B5BBB30-0C8B-458B-90FB-FD0F8A404DCB}" type="parTrans" cxnId="{1CBD7715-5FC9-4355-BF51-1566D65FF789}">
      <dgm:prSet/>
      <dgm:spPr/>
      <dgm:t>
        <a:bodyPr/>
        <a:lstStyle/>
        <a:p>
          <a:endParaRPr lang="en-US"/>
        </a:p>
      </dgm:t>
    </dgm:pt>
    <dgm:pt modelId="{5263A82E-9F4B-4D6B-8AFF-507DB8B3DC13}" type="sibTrans" cxnId="{1CBD7715-5FC9-4355-BF51-1566D65FF789}">
      <dgm:prSet/>
      <dgm:spPr/>
      <dgm:t>
        <a:bodyPr/>
        <a:lstStyle/>
        <a:p>
          <a:endParaRPr lang="en-US"/>
        </a:p>
      </dgm:t>
    </dgm:pt>
    <dgm:pt modelId="{557D9260-819E-46B6-9180-1FADC3293661}">
      <dgm:prSet phldrT="[Text]"/>
      <dgm:spPr/>
      <dgm:t>
        <a:bodyPr/>
        <a:lstStyle/>
        <a:p>
          <a:r>
            <a:rPr lang="en-US" dirty="0" smtClean="0"/>
            <a:t>Allow planners to create multiple what-if scenarios</a:t>
          </a:r>
          <a:endParaRPr lang="en-US" dirty="0"/>
        </a:p>
      </dgm:t>
    </dgm:pt>
    <dgm:pt modelId="{1A0E408A-F5C4-422F-985C-6B5ACB66F27C}" type="parTrans" cxnId="{80C79E6F-F37C-4131-9BA8-DB1B3F36433D}">
      <dgm:prSet/>
      <dgm:spPr/>
      <dgm:t>
        <a:bodyPr/>
        <a:lstStyle/>
        <a:p>
          <a:endParaRPr lang="en-US"/>
        </a:p>
      </dgm:t>
    </dgm:pt>
    <dgm:pt modelId="{63772B08-B8B3-4AC4-9750-7A200DFD322D}" type="sibTrans" cxnId="{80C79E6F-F37C-4131-9BA8-DB1B3F36433D}">
      <dgm:prSet/>
      <dgm:spPr/>
      <dgm:t>
        <a:bodyPr/>
        <a:lstStyle/>
        <a:p>
          <a:endParaRPr lang="en-US"/>
        </a:p>
      </dgm:t>
    </dgm:pt>
    <dgm:pt modelId="{6393CF29-5C5D-41D9-83CE-186B66B081F6}">
      <dgm:prSet phldrT="[Text]"/>
      <dgm:spPr/>
      <dgm:t>
        <a:bodyPr/>
        <a:lstStyle/>
        <a:p>
          <a:r>
            <a:rPr lang="en-US" dirty="0" smtClean="0"/>
            <a:t>Automate capacitated plan generation</a:t>
          </a:r>
          <a:endParaRPr lang="en-US" dirty="0"/>
        </a:p>
      </dgm:t>
    </dgm:pt>
    <dgm:pt modelId="{540A1413-FCAD-451F-8131-C2A461FE76FA}" type="parTrans" cxnId="{4ABB44BF-72EC-45C5-9792-4691DC4B0FB0}">
      <dgm:prSet/>
      <dgm:spPr/>
      <dgm:t>
        <a:bodyPr/>
        <a:lstStyle/>
        <a:p>
          <a:endParaRPr lang="en-US"/>
        </a:p>
      </dgm:t>
    </dgm:pt>
    <dgm:pt modelId="{20848BEB-6FB4-401B-A6A2-9F5BEBB94431}" type="sibTrans" cxnId="{4ABB44BF-72EC-45C5-9792-4691DC4B0FB0}">
      <dgm:prSet/>
      <dgm:spPr/>
      <dgm:t>
        <a:bodyPr/>
        <a:lstStyle/>
        <a:p>
          <a:endParaRPr lang="en-US"/>
        </a:p>
      </dgm:t>
    </dgm:pt>
    <dgm:pt modelId="{B6D7F3CD-0721-47CE-BA18-6D991D63D64A}" type="pres">
      <dgm:prSet presAssocID="{6C908158-25A1-4E90-8856-FDB1EA9822E8}" presName="Name0" presStyleCnt="0">
        <dgm:presLayoutVars>
          <dgm:dir/>
          <dgm:resizeHandles val="exact"/>
        </dgm:presLayoutVars>
      </dgm:prSet>
      <dgm:spPr/>
      <dgm:t>
        <a:bodyPr/>
        <a:lstStyle/>
        <a:p>
          <a:endParaRPr lang="en-US"/>
        </a:p>
      </dgm:t>
    </dgm:pt>
    <dgm:pt modelId="{E9B83AEA-7CF6-4F8E-BA07-139A9B06AA72}" type="pres">
      <dgm:prSet presAssocID="{6C908158-25A1-4E90-8856-FDB1EA9822E8}" presName="cycle" presStyleCnt="0"/>
      <dgm:spPr/>
    </dgm:pt>
    <dgm:pt modelId="{46E5B2F8-A39C-4B55-97BC-B31193DCB3CF}" type="pres">
      <dgm:prSet presAssocID="{75B6E0E6-1E64-4CB3-8373-15EFD2D39447}" presName="nodeFirstNode" presStyleLbl="node1" presStyleIdx="0" presStyleCnt="5">
        <dgm:presLayoutVars>
          <dgm:bulletEnabled val="1"/>
        </dgm:presLayoutVars>
      </dgm:prSet>
      <dgm:spPr/>
      <dgm:t>
        <a:bodyPr/>
        <a:lstStyle/>
        <a:p>
          <a:endParaRPr lang="en-US"/>
        </a:p>
      </dgm:t>
    </dgm:pt>
    <dgm:pt modelId="{25FB1CEB-065A-40B1-9390-9C13BA38BACD}" type="pres">
      <dgm:prSet presAssocID="{F4C6C5D3-DC83-406F-8F77-2F87C7140F0F}" presName="sibTransFirstNode" presStyleLbl="bgShp" presStyleIdx="0" presStyleCnt="1"/>
      <dgm:spPr/>
      <dgm:t>
        <a:bodyPr/>
        <a:lstStyle/>
        <a:p>
          <a:endParaRPr lang="en-US"/>
        </a:p>
      </dgm:t>
    </dgm:pt>
    <dgm:pt modelId="{DBDCB7FC-8A7F-47D8-B9DC-50A3F825908A}" type="pres">
      <dgm:prSet presAssocID="{1CBF00C2-53C3-465E-B0FF-56372F2E848D}" presName="nodeFollowingNodes" presStyleLbl="node1" presStyleIdx="1" presStyleCnt="5">
        <dgm:presLayoutVars>
          <dgm:bulletEnabled val="1"/>
        </dgm:presLayoutVars>
      </dgm:prSet>
      <dgm:spPr/>
      <dgm:t>
        <a:bodyPr/>
        <a:lstStyle/>
        <a:p>
          <a:endParaRPr lang="en-US"/>
        </a:p>
      </dgm:t>
    </dgm:pt>
    <dgm:pt modelId="{88CF6907-005F-4FB4-8DC2-D2E33585D329}" type="pres">
      <dgm:prSet presAssocID="{2D5AB81B-3F08-4B20-9A7B-F9A51CB52AA1}" presName="nodeFollowingNodes" presStyleLbl="node1" presStyleIdx="2" presStyleCnt="5">
        <dgm:presLayoutVars>
          <dgm:bulletEnabled val="1"/>
        </dgm:presLayoutVars>
      </dgm:prSet>
      <dgm:spPr/>
      <dgm:t>
        <a:bodyPr/>
        <a:lstStyle/>
        <a:p>
          <a:endParaRPr lang="en-US"/>
        </a:p>
      </dgm:t>
    </dgm:pt>
    <dgm:pt modelId="{931CFCD6-769B-47D2-98A8-F9D786861D6B}" type="pres">
      <dgm:prSet presAssocID="{557D9260-819E-46B6-9180-1FADC3293661}" presName="nodeFollowingNodes" presStyleLbl="node1" presStyleIdx="3" presStyleCnt="5">
        <dgm:presLayoutVars>
          <dgm:bulletEnabled val="1"/>
        </dgm:presLayoutVars>
      </dgm:prSet>
      <dgm:spPr/>
      <dgm:t>
        <a:bodyPr/>
        <a:lstStyle/>
        <a:p>
          <a:endParaRPr lang="en-US"/>
        </a:p>
      </dgm:t>
    </dgm:pt>
    <dgm:pt modelId="{9D0B2A09-71C1-429C-A4CB-18A59A101061}" type="pres">
      <dgm:prSet presAssocID="{6393CF29-5C5D-41D9-83CE-186B66B081F6}" presName="nodeFollowingNodes" presStyleLbl="node1" presStyleIdx="4" presStyleCnt="5">
        <dgm:presLayoutVars>
          <dgm:bulletEnabled val="1"/>
        </dgm:presLayoutVars>
      </dgm:prSet>
      <dgm:spPr/>
      <dgm:t>
        <a:bodyPr/>
        <a:lstStyle/>
        <a:p>
          <a:endParaRPr lang="en-US"/>
        </a:p>
      </dgm:t>
    </dgm:pt>
  </dgm:ptLst>
  <dgm:cxnLst>
    <dgm:cxn modelId="{02BB893B-6A57-4A34-BA12-5B00C4EC394E}" type="presOf" srcId="{557D9260-819E-46B6-9180-1FADC3293661}" destId="{931CFCD6-769B-47D2-98A8-F9D786861D6B}" srcOrd="0" destOrd="0" presId="urn:microsoft.com/office/officeart/2005/8/layout/cycle3"/>
    <dgm:cxn modelId="{CDD72A31-0678-4AE3-B480-C1246D841604}" type="presOf" srcId="{1CBF00C2-53C3-465E-B0FF-56372F2E848D}" destId="{DBDCB7FC-8A7F-47D8-B9DC-50A3F825908A}" srcOrd="0" destOrd="0" presId="urn:microsoft.com/office/officeart/2005/8/layout/cycle3"/>
    <dgm:cxn modelId="{AE1C0865-8750-440E-937C-87ACF1C16FBA}" type="presOf" srcId="{75B6E0E6-1E64-4CB3-8373-15EFD2D39447}" destId="{46E5B2F8-A39C-4B55-97BC-B31193DCB3CF}" srcOrd="0" destOrd="0" presId="urn:microsoft.com/office/officeart/2005/8/layout/cycle3"/>
    <dgm:cxn modelId="{1CBD7715-5FC9-4355-BF51-1566D65FF789}" srcId="{6C908158-25A1-4E90-8856-FDB1EA9822E8}" destId="{2D5AB81B-3F08-4B20-9A7B-F9A51CB52AA1}" srcOrd="2" destOrd="0" parTransId="{3B5BBB30-0C8B-458B-90FB-FD0F8A404DCB}" sibTransId="{5263A82E-9F4B-4D6B-8AFF-507DB8B3DC13}"/>
    <dgm:cxn modelId="{2ACBCF26-355B-450A-AC26-188C5F941768}" type="presOf" srcId="{2D5AB81B-3F08-4B20-9A7B-F9A51CB52AA1}" destId="{88CF6907-005F-4FB4-8DC2-D2E33585D329}" srcOrd="0" destOrd="0" presId="urn:microsoft.com/office/officeart/2005/8/layout/cycle3"/>
    <dgm:cxn modelId="{C8F26729-B52B-4F40-BBB7-0E923C4EF12A}" srcId="{6C908158-25A1-4E90-8856-FDB1EA9822E8}" destId="{1CBF00C2-53C3-465E-B0FF-56372F2E848D}" srcOrd="1" destOrd="0" parTransId="{65B4AE38-771D-4C68-A2B8-8DFFEAE93B56}" sibTransId="{A0D6F945-C017-41FE-BA81-6E2E5C316297}"/>
    <dgm:cxn modelId="{E9017F49-0CF3-4414-BFE0-9DB468F0464F}" srcId="{6C908158-25A1-4E90-8856-FDB1EA9822E8}" destId="{75B6E0E6-1E64-4CB3-8373-15EFD2D39447}" srcOrd="0" destOrd="0" parTransId="{E07334E5-A06C-4688-9763-7D0AFE0482FF}" sibTransId="{F4C6C5D3-DC83-406F-8F77-2F87C7140F0F}"/>
    <dgm:cxn modelId="{3E01DB36-F85D-492F-A840-D00B00FBD7AD}" type="presOf" srcId="{F4C6C5D3-DC83-406F-8F77-2F87C7140F0F}" destId="{25FB1CEB-065A-40B1-9390-9C13BA38BACD}" srcOrd="0" destOrd="0" presId="urn:microsoft.com/office/officeart/2005/8/layout/cycle3"/>
    <dgm:cxn modelId="{B6C46BBB-F29D-4C67-AC53-969E5672582D}" type="presOf" srcId="{6393CF29-5C5D-41D9-83CE-186B66B081F6}" destId="{9D0B2A09-71C1-429C-A4CB-18A59A101061}" srcOrd="0" destOrd="0" presId="urn:microsoft.com/office/officeart/2005/8/layout/cycle3"/>
    <dgm:cxn modelId="{59F9741C-339F-4B84-A09F-C01227FBBBA7}" type="presOf" srcId="{6C908158-25A1-4E90-8856-FDB1EA9822E8}" destId="{B6D7F3CD-0721-47CE-BA18-6D991D63D64A}" srcOrd="0" destOrd="0" presId="urn:microsoft.com/office/officeart/2005/8/layout/cycle3"/>
    <dgm:cxn modelId="{4ABB44BF-72EC-45C5-9792-4691DC4B0FB0}" srcId="{6C908158-25A1-4E90-8856-FDB1EA9822E8}" destId="{6393CF29-5C5D-41D9-83CE-186B66B081F6}" srcOrd="4" destOrd="0" parTransId="{540A1413-FCAD-451F-8131-C2A461FE76FA}" sibTransId="{20848BEB-6FB4-401B-A6A2-9F5BEBB94431}"/>
    <dgm:cxn modelId="{80C79E6F-F37C-4131-9BA8-DB1B3F36433D}" srcId="{6C908158-25A1-4E90-8856-FDB1EA9822E8}" destId="{557D9260-819E-46B6-9180-1FADC3293661}" srcOrd="3" destOrd="0" parTransId="{1A0E408A-F5C4-422F-985C-6B5ACB66F27C}" sibTransId="{63772B08-B8B3-4AC4-9750-7A200DFD322D}"/>
    <dgm:cxn modelId="{52202C6A-0464-4779-BA05-3F41DE251B26}" type="presParOf" srcId="{B6D7F3CD-0721-47CE-BA18-6D991D63D64A}" destId="{E9B83AEA-7CF6-4F8E-BA07-139A9B06AA72}" srcOrd="0" destOrd="0" presId="urn:microsoft.com/office/officeart/2005/8/layout/cycle3"/>
    <dgm:cxn modelId="{682F0984-828A-4FE9-9090-57604A0E7C5B}" type="presParOf" srcId="{E9B83AEA-7CF6-4F8E-BA07-139A9B06AA72}" destId="{46E5B2F8-A39C-4B55-97BC-B31193DCB3CF}" srcOrd="0" destOrd="0" presId="urn:microsoft.com/office/officeart/2005/8/layout/cycle3"/>
    <dgm:cxn modelId="{1315B7CC-67C4-4BEC-9E7F-0177245DB967}" type="presParOf" srcId="{E9B83AEA-7CF6-4F8E-BA07-139A9B06AA72}" destId="{25FB1CEB-065A-40B1-9390-9C13BA38BACD}" srcOrd="1" destOrd="0" presId="urn:microsoft.com/office/officeart/2005/8/layout/cycle3"/>
    <dgm:cxn modelId="{77FF1C1F-0BA8-4967-89B6-39CB93E6BEA3}" type="presParOf" srcId="{E9B83AEA-7CF6-4F8E-BA07-139A9B06AA72}" destId="{DBDCB7FC-8A7F-47D8-B9DC-50A3F825908A}" srcOrd="2" destOrd="0" presId="urn:microsoft.com/office/officeart/2005/8/layout/cycle3"/>
    <dgm:cxn modelId="{85C79C4D-98B9-4ECB-BBC2-3352E8AD3F90}" type="presParOf" srcId="{E9B83AEA-7CF6-4F8E-BA07-139A9B06AA72}" destId="{88CF6907-005F-4FB4-8DC2-D2E33585D329}" srcOrd="3" destOrd="0" presId="urn:microsoft.com/office/officeart/2005/8/layout/cycle3"/>
    <dgm:cxn modelId="{5DC42D78-2C12-4F8F-B755-643D7AFB5AE4}" type="presParOf" srcId="{E9B83AEA-7CF6-4F8E-BA07-139A9B06AA72}" destId="{931CFCD6-769B-47D2-98A8-F9D786861D6B}" srcOrd="4" destOrd="0" presId="urn:microsoft.com/office/officeart/2005/8/layout/cycle3"/>
    <dgm:cxn modelId="{89B00D3D-4F68-4060-AF8B-BA8B43DC4A03}" type="presParOf" srcId="{E9B83AEA-7CF6-4F8E-BA07-139A9B06AA72}" destId="{9D0B2A09-71C1-429C-A4CB-18A59A101061}" srcOrd="5" destOrd="0" presId="urn:microsoft.com/office/officeart/2005/8/layout/cycle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146E9-123D-40E3-926D-7A034BE11F9D}">
      <dsp:nvSpPr>
        <dsp:cNvPr id="0" name=""/>
        <dsp:cNvSpPr/>
      </dsp:nvSpPr>
      <dsp:spPr>
        <a:xfrm>
          <a:off x="840" y="648303"/>
          <a:ext cx="1094621" cy="109462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61DA454E-7D71-4C4E-8AAD-AD4081DAE163}">
      <dsp:nvSpPr>
        <dsp:cNvPr id="0" name=""/>
        <dsp:cNvSpPr/>
      </dsp:nvSpPr>
      <dsp:spPr>
        <a:xfrm>
          <a:off x="179034" y="1305075"/>
          <a:ext cx="1094621" cy="1094621"/>
        </a:xfrm>
        <a:prstGeom prst="roundRect">
          <a:avLst>
            <a:gd name="adj" fmla="val 10000"/>
          </a:avLst>
        </a:prstGeom>
        <a:solidFill>
          <a:srgbClr val="15659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Define Problem in Business Language</a:t>
          </a:r>
          <a:endParaRPr lang="en-US" sz="1200" kern="1200" dirty="0"/>
        </a:p>
      </dsp:txBody>
      <dsp:txXfrm>
        <a:off x="211094" y="1337135"/>
        <a:ext cx="1030501" cy="1030501"/>
      </dsp:txXfrm>
    </dsp:sp>
    <dsp:sp modelId="{FEBCD326-4BB6-48EC-B0F8-FC4E5C0DDE79}">
      <dsp:nvSpPr>
        <dsp:cNvPr id="0" name=""/>
        <dsp:cNvSpPr/>
      </dsp:nvSpPr>
      <dsp:spPr>
        <a:xfrm>
          <a:off x="1306310" y="1064102"/>
          <a:ext cx="210848" cy="263022"/>
        </a:xfrm>
        <a:prstGeom prst="rightArrow">
          <a:avLst>
            <a:gd name="adj1" fmla="val 60000"/>
            <a:gd name="adj2" fmla="val 50000"/>
          </a:avLst>
        </a:prstGeom>
        <a:solidFill>
          <a:srgbClr val="02659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306310" y="1116706"/>
        <a:ext cx="147594" cy="157814"/>
      </dsp:txXfrm>
    </dsp:sp>
    <dsp:sp modelId="{6F259780-D154-4A52-B429-F9E9F322D961}">
      <dsp:nvSpPr>
        <dsp:cNvPr id="0" name=""/>
        <dsp:cNvSpPr/>
      </dsp:nvSpPr>
      <dsp:spPr>
        <a:xfrm>
          <a:off x="1697885" y="648303"/>
          <a:ext cx="1094621" cy="1094621"/>
        </a:xfrm>
        <a:prstGeom prst="roundRect">
          <a:avLst>
            <a:gd name="adj" fmla="val 10000"/>
          </a:avLst>
        </a:prstGeom>
        <a:blipFill rotWithShape="1">
          <a:blip xmlns:r="http://schemas.openxmlformats.org/officeDocument/2006/relationships" r:embed="rId2"/>
          <a:stretch>
            <a:fillRect/>
          </a:stretch>
        </a:blipFill>
        <a:ln w="25400" cap="flat" cmpd="sng" algn="ctr">
          <a:solidFill>
            <a:srgbClr val="8DC740"/>
          </a:solidFill>
          <a:prstDash val="solid"/>
        </a:ln>
        <a:effectLst/>
      </dsp:spPr>
      <dsp:style>
        <a:lnRef idx="2">
          <a:scrgbClr r="0" g="0" b="0"/>
        </a:lnRef>
        <a:fillRef idx="1">
          <a:scrgbClr r="0" g="0" b="0"/>
        </a:fillRef>
        <a:effectRef idx="0">
          <a:scrgbClr r="0" g="0" b="0"/>
        </a:effectRef>
        <a:fontRef idx="minor"/>
      </dsp:style>
    </dsp:sp>
    <dsp:sp modelId="{80CB9B22-8DD0-4FC8-A0B0-00CA2500BE47}">
      <dsp:nvSpPr>
        <dsp:cNvPr id="0" name=""/>
        <dsp:cNvSpPr/>
      </dsp:nvSpPr>
      <dsp:spPr>
        <a:xfrm>
          <a:off x="1876079" y="1305075"/>
          <a:ext cx="1094621" cy="1094621"/>
        </a:xfrm>
        <a:prstGeom prst="roundRect">
          <a:avLst>
            <a:gd name="adj" fmla="val 10000"/>
          </a:avLst>
        </a:prstGeom>
        <a:solidFill>
          <a:srgbClr val="8DC7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Develop Mathematical Model</a:t>
          </a:r>
          <a:endParaRPr lang="en-US" sz="1200" kern="1200" dirty="0"/>
        </a:p>
      </dsp:txBody>
      <dsp:txXfrm>
        <a:off x="1908139" y="1337135"/>
        <a:ext cx="1030501" cy="1030501"/>
      </dsp:txXfrm>
    </dsp:sp>
    <dsp:sp modelId="{338EC3C4-734D-475D-BA95-B4EABF8B78BA}">
      <dsp:nvSpPr>
        <dsp:cNvPr id="0" name=""/>
        <dsp:cNvSpPr/>
      </dsp:nvSpPr>
      <dsp:spPr>
        <a:xfrm>
          <a:off x="3003354" y="1064102"/>
          <a:ext cx="210848" cy="263022"/>
        </a:xfrm>
        <a:prstGeom prst="rightArrow">
          <a:avLst>
            <a:gd name="adj1" fmla="val 60000"/>
            <a:gd name="adj2" fmla="val 50000"/>
          </a:avLst>
        </a:prstGeom>
        <a:solidFill>
          <a:srgbClr val="8DC74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003354" y="1116706"/>
        <a:ext cx="147594" cy="157814"/>
      </dsp:txXfrm>
    </dsp:sp>
    <dsp:sp modelId="{A845C9B2-B8E9-4879-8274-2A9A110A1572}">
      <dsp:nvSpPr>
        <dsp:cNvPr id="0" name=""/>
        <dsp:cNvSpPr/>
      </dsp:nvSpPr>
      <dsp:spPr>
        <a:xfrm>
          <a:off x="3394930" y="648303"/>
          <a:ext cx="1094621" cy="109462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BB71DCBD-CF80-4F00-BA33-3E1CC5F81C92}">
      <dsp:nvSpPr>
        <dsp:cNvPr id="0" name=""/>
        <dsp:cNvSpPr/>
      </dsp:nvSpPr>
      <dsp:spPr>
        <a:xfrm>
          <a:off x="3573124" y="1305075"/>
          <a:ext cx="1094621" cy="1094621"/>
        </a:xfrm>
        <a:prstGeom prst="roundRect">
          <a:avLst>
            <a:gd name="adj" fmla="val 10000"/>
          </a:avLst>
        </a:prstGeom>
        <a:solidFill>
          <a:srgbClr val="7E28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Optimization Engine Finds Solution</a:t>
          </a:r>
          <a:endParaRPr lang="en-US" sz="1200" kern="1200" dirty="0"/>
        </a:p>
      </dsp:txBody>
      <dsp:txXfrm>
        <a:off x="3605184" y="1337135"/>
        <a:ext cx="1030501" cy="1030501"/>
      </dsp:txXfrm>
    </dsp:sp>
    <dsp:sp modelId="{57535FC4-21FE-4B7E-8B64-7B16E7C74345}">
      <dsp:nvSpPr>
        <dsp:cNvPr id="0" name=""/>
        <dsp:cNvSpPr/>
      </dsp:nvSpPr>
      <dsp:spPr>
        <a:xfrm>
          <a:off x="4700399" y="1064102"/>
          <a:ext cx="210848" cy="263022"/>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4700399" y="1116706"/>
        <a:ext cx="147594" cy="157814"/>
      </dsp:txXfrm>
    </dsp:sp>
    <dsp:sp modelId="{349EF2AD-5C04-4A86-8335-6A3B7B0C1046}">
      <dsp:nvSpPr>
        <dsp:cNvPr id="0" name=""/>
        <dsp:cNvSpPr/>
      </dsp:nvSpPr>
      <dsp:spPr>
        <a:xfrm>
          <a:off x="5091974" y="648303"/>
          <a:ext cx="1094621" cy="1094621"/>
        </a:xfrm>
        <a:prstGeom prst="roundRect">
          <a:avLst>
            <a:gd name="adj" fmla="val 10000"/>
          </a:avLst>
        </a:prstGeom>
        <a:blipFill rotWithShape="1">
          <a:blip xmlns:r="http://schemas.openxmlformats.org/officeDocument/2006/relationships" r:embed="rId4"/>
          <a:stretch>
            <a:fillRect/>
          </a:stretch>
        </a:blip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6F7EE227-3012-4164-AB87-B089BD5730AC}">
      <dsp:nvSpPr>
        <dsp:cNvPr id="0" name=""/>
        <dsp:cNvSpPr/>
      </dsp:nvSpPr>
      <dsp:spPr>
        <a:xfrm>
          <a:off x="5270169" y="1305075"/>
          <a:ext cx="1094621" cy="109462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Analyze / execute solution in </a:t>
          </a:r>
          <a:r>
            <a:rPr lang="en-US" sz="1200" kern="1200" dirty="0" err="1" smtClean="0"/>
            <a:t>LoB</a:t>
          </a:r>
          <a:r>
            <a:rPr lang="en-US" sz="1200" kern="1200" dirty="0" smtClean="0"/>
            <a:t> environment</a:t>
          </a:r>
          <a:endParaRPr lang="en-US" sz="1200" kern="1200" dirty="0"/>
        </a:p>
      </dsp:txBody>
      <dsp:txXfrm>
        <a:off x="5302229" y="1337135"/>
        <a:ext cx="1030501" cy="10305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B1CEB-065A-40B1-9390-9C13BA38BACD}">
      <dsp:nvSpPr>
        <dsp:cNvPr id="0" name=""/>
        <dsp:cNvSpPr/>
      </dsp:nvSpPr>
      <dsp:spPr>
        <a:xfrm>
          <a:off x="518848" y="46788"/>
          <a:ext cx="3938900" cy="3938900"/>
        </a:xfrm>
        <a:prstGeom prst="circularArrow">
          <a:avLst>
            <a:gd name="adj1" fmla="val 5544"/>
            <a:gd name="adj2" fmla="val 330680"/>
            <a:gd name="adj3" fmla="val 13857994"/>
            <a:gd name="adj4" fmla="val 1733621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E5B2F8-A39C-4B55-97BC-B31193DCB3CF}">
      <dsp:nvSpPr>
        <dsp:cNvPr id="0" name=""/>
        <dsp:cNvSpPr/>
      </dsp:nvSpPr>
      <dsp:spPr>
        <a:xfrm>
          <a:off x="1598926" y="68009"/>
          <a:ext cx="1778744" cy="8893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Import historical sales transaction data and master data</a:t>
          </a:r>
          <a:endParaRPr lang="en-US" sz="1300" kern="1200" dirty="0"/>
        </a:p>
      </dsp:txBody>
      <dsp:txXfrm>
        <a:off x="1642342" y="111425"/>
        <a:ext cx="1691912" cy="802540"/>
      </dsp:txXfrm>
    </dsp:sp>
    <dsp:sp modelId="{DBDCB7FC-8A7F-47D8-B9DC-50A3F825908A}">
      <dsp:nvSpPr>
        <dsp:cNvPr id="0" name=""/>
        <dsp:cNvSpPr/>
      </dsp:nvSpPr>
      <dsp:spPr>
        <a:xfrm>
          <a:off x="3196417" y="1228654"/>
          <a:ext cx="1778744" cy="8893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Determine demand trends, seasonality and key correlations</a:t>
          </a:r>
          <a:endParaRPr lang="en-US" sz="1300" kern="1200" dirty="0"/>
        </a:p>
      </dsp:txBody>
      <dsp:txXfrm>
        <a:off x="3239833" y="1272070"/>
        <a:ext cx="1691912" cy="802540"/>
      </dsp:txXfrm>
    </dsp:sp>
    <dsp:sp modelId="{88CF6907-005F-4FB4-8DC2-D2E33585D329}">
      <dsp:nvSpPr>
        <dsp:cNvPr id="0" name=""/>
        <dsp:cNvSpPr/>
      </dsp:nvSpPr>
      <dsp:spPr>
        <a:xfrm>
          <a:off x="2586230" y="3106618"/>
          <a:ext cx="1778744" cy="8893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Let planners review and edit forecast and master data</a:t>
          </a:r>
          <a:endParaRPr lang="en-US" sz="1300" kern="1200" dirty="0"/>
        </a:p>
      </dsp:txBody>
      <dsp:txXfrm>
        <a:off x="2629646" y="3150034"/>
        <a:ext cx="1691912" cy="802540"/>
      </dsp:txXfrm>
    </dsp:sp>
    <dsp:sp modelId="{931CFCD6-769B-47D2-98A8-F9D786861D6B}">
      <dsp:nvSpPr>
        <dsp:cNvPr id="0" name=""/>
        <dsp:cNvSpPr/>
      </dsp:nvSpPr>
      <dsp:spPr>
        <a:xfrm>
          <a:off x="611622" y="3106618"/>
          <a:ext cx="1778744" cy="8893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Allow planners to create multiple what-if scenarios</a:t>
          </a:r>
          <a:endParaRPr lang="en-US" sz="1300" kern="1200" dirty="0"/>
        </a:p>
      </dsp:txBody>
      <dsp:txXfrm>
        <a:off x="655038" y="3150034"/>
        <a:ext cx="1691912" cy="802540"/>
      </dsp:txXfrm>
    </dsp:sp>
    <dsp:sp modelId="{9D0B2A09-71C1-429C-A4CB-18A59A101061}">
      <dsp:nvSpPr>
        <dsp:cNvPr id="0" name=""/>
        <dsp:cNvSpPr/>
      </dsp:nvSpPr>
      <dsp:spPr>
        <a:xfrm>
          <a:off x="1434" y="1228654"/>
          <a:ext cx="1778744" cy="8893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Automate capacitated plan generation</a:t>
          </a:r>
          <a:endParaRPr lang="en-US" sz="1300" kern="1200" dirty="0"/>
        </a:p>
      </dsp:txBody>
      <dsp:txXfrm>
        <a:off x="44850" y="1272070"/>
        <a:ext cx="1691912" cy="8025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0.20305</cdr:x>
      <cdr:y>0.77764</cdr:y>
    </cdr:from>
    <cdr:to>
      <cdr:x>0.30715</cdr:x>
      <cdr:y>0.82849</cdr:y>
    </cdr:to>
    <cdr:sp macro="" textlink="">
      <cdr:nvSpPr>
        <cdr:cNvPr id="2" name="文本框 1"/>
        <cdr:cNvSpPr txBox="1"/>
      </cdr:nvSpPr>
      <cdr:spPr>
        <a:xfrm xmlns:a="http://schemas.openxmlformats.org/drawingml/2006/main">
          <a:off x="2675338" y="3496129"/>
          <a:ext cx="1371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0.219</cdr:x>
      <cdr:y>0.37591</cdr:y>
    </cdr:from>
    <cdr:to>
      <cdr:x>0.38578</cdr:x>
      <cdr:y>0.5</cdr:y>
    </cdr:to>
    <cdr:sp macro="" textlink="">
      <cdr:nvSpPr>
        <cdr:cNvPr id="3" name="文本框 2"/>
        <cdr:cNvSpPr txBox="1"/>
      </cdr:nvSpPr>
      <cdr:spPr>
        <a:xfrm xmlns:a="http://schemas.openxmlformats.org/drawingml/2006/main">
          <a:off x="1984798" y="1748122"/>
          <a:ext cx="1511533" cy="577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zh-CN" sz="1800" b="1" dirty="0" smtClean="0"/>
            <a:t>Very</a:t>
          </a:r>
          <a:r>
            <a:rPr lang="zh-CN" altLang="en-US" sz="1800" b="1" dirty="0" smtClean="0"/>
            <a:t> </a:t>
          </a:r>
          <a:r>
            <a:rPr lang="en-US" altLang="zh-CN" sz="1800" b="1" dirty="0" smtClean="0">
              <a:solidFill>
                <a:schemeClr val="tx1"/>
              </a:solidFill>
            </a:rPr>
            <a:t>slow moving</a:t>
          </a:r>
          <a:endParaRPr lang="zh-CN" altLang="en-US" sz="1800" b="1" dirty="0">
            <a:solidFill>
              <a:schemeClr val="tx1"/>
            </a:solidFill>
          </a:endParaRPr>
        </a:p>
      </cdr:txBody>
    </cdr:sp>
  </cdr:relSizeAnchor>
  <cdr:relSizeAnchor xmlns:cdr="http://schemas.openxmlformats.org/drawingml/2006/chartDrawing">
    <cdr:from>
      <cdr:x>0.5</cdr:x>
      <cdr:y>0.13316</cdr:y>
    </cdr:from>
    <cdr:to>
      <cdr:x>0.63602</cdr:x>
      <cdr:y>0.25388</cdr:y>
    </cdr:to>
    <cdr:sp macro="" textlink="">
      <cdr:nvSpPr>
        <cdr:cNvPr id="4" name="文本框 3"/>
        <cdr:cNvSpPr txBox="1"/>
      </cdr:nvSpPr>
      <cdr:spPr>
        <a:xfrm xmlns:a="http://schemas.openxmlformats.org/drawingml/2006/main">
          <a:off x="4531519" y="619252"/>
          <a:ext cx="1232754" cy="5613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zh-CN" sz="1800" b="1" dirty="0" smtClean="0">
              <a:solidFill>
                <a:schemeClr val="tx1"/>
              </a:solidFill>
            </a:rPr>
            <a:t>Slow</a:t>
          </a:r>
        </a:p>
        <a:p xmlns:a="http://schemas.openxmlformats.org/drawingml/2006/main">
          <a:pPr algn="ctr"/>
          <a:r>
            <a:rPr lang="en-US" altLang="zh-CN" sz="1800" b="1" dirty="0" smtClean="0">
              <a:solidFill>
                <a:schemeClr val="tx1"/>
              </a:solidFill>
            </a:rPr>
            <a:t>moving</a:t>
          </a:r>
          <a:endParaRPr lang="zh-CN" altLang="en-US" sz="1800" b="1" dirty="0">
            <a:solidFill>
              <a:schemeClr val="tx1"/>
            </a:solidFill>
          </a:endParaRPr>
        </a:p>
      </cdr:txBody>
    </cdr:sp>
  </cdr:relSizeAnchor>
  <cdr:relSizeAnchor xmlns:cdr="http://schemas.openxmlformats.org/drawingml/2006/chartDrawing">
    <cdr:from>
      <cdr:x>0.80098</cdr:x>
      <cdr:y>0.06782</cdr:y>
    </cdr:from>
    <cdr:to>
      <cdr:x>0.92726</cdr:x>
      <cdr:y>0.19288</cdr:y>
    </cdr:to>
    <cdr:sp macro="" textlink="">
      <cdr:nvSpPr>
        <cdr:cNvPr id="5" name="文本框 4"/>
        <cdr:cNvSpPr txBox="1"/>
      </cdr:nvSpPr>
      <cdr:spPr>
        <a:xfrm xmlns:a="http://schemas.openxmlformats.org/drawingml/2006/main">
          <a:off x="7259351" y="315386"/>
          <a:ext cx="1144419" cy="5815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zh-CN" sz="1800" b="1" dirty="0" smtClean="0"/>
            <a:t>Fast</a:t>
          </a:r>
          <a:r>
            <a:rPr lang="en-US" altLang="zh-CN" sz="1800" b="1" dirty="0" smtClean="0">
              <a:solidFill>
                <a:schemeClr val="tx1"/>
              </a:solidFill>
            </a:rPr>
            <a:t>-moving</a:t>
          </a:r>
          <a:endParaRPr lang="zh-CN" altLang="en-US" sz="1800" b="1"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0.20305</cdr:x>
      <cdr:y>0.77764</cdr:y>
    </cdr:from>
    <cdr:to>
      <cdr:x>0.30715</cdr:x>
      <cdr:y>0.82849</cdr:y>
    </cdr:to>
    <cdr:sp macro="" textlink="">
      <cdr:nvSpPr>
        <cdr:cNvPr id="2" name="文本框 1"/>
        <cdr:cNvSpPr txBox="1"/>
      </cdr:nvSpPr>
      <cdr:spPr>
        <a:xfrm xmlns:a="http://schemas.openxmlformats.org/drawingml/2006/main">
          <a:off x="2675338" y="3496129"/>
          <a:ext cx="1371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0.20794</cdr:x>
      <cdr:y>0.82415</cdr:y>
    </cdr:from>
    <cdr:to>
      <cdr:x>0.35265</cdr:x>
      <cdr:y>0.87875</cdr:y>
    </cdr:to>
    <cdr:sp macro="" textlink="">
      <cdr:nvSpPr>
        <cdr:cNvPr id="3" name="文本框 2"/>
        <cdr:cNvSpPr txBox="1"/>
      </cdr:nvSpPr>
      <cdr:spPr>
        <a:xfrm xmlns:a="http://schemas.openxmlformats.org/drawingml/2006/main">
          <a:off x="2739853" y="5162919"/>
          <a:ext cx="1906687" cy="3419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1400" dirty="0" smtClean="0"/>
            <a:t>Very</a:t>
          </a:r>
          <a:r>
            <a:rPr lang="zh-CN" altLang="en-US" sz="1400" dirty="0" smtClean="0"/>
            <a:t> </a:t>
          </a:r>
          <a:r>
            <a:rPr lang="en-US" altLang="zh-CN" sz="1400" dirty="0" smtClean="0">
              <a:solidFill>
                <a:schemeClr val="tx1"/>
              </a:solidFill>
            </a:rPr>
            <a:t>slow-moving</a:t>
          </a:r>
          <a:endParaRPr lang="zh-CN" altLang="en-US" sz="1400" dirty="0">
            <a:solidFill>
              <a:schemeClr val="tx1"/>
            </a:solidFill>
          </a:endParaRPr>
        </a:p>
      </cdr:txBody>
    </cdr:sp>
  </cdr:relSizeAnchor>
  <cdr:relSizeAnchor xmlns:cdr="http://schemas.openxmlformats.org/drawingml/2006/chartDrawing">
    <cdr:from>
      <cdr:x>0.50795</cdr:x>
      <cdr:y>0.82013</cdr:y>
    </cdr:from>
    <cdr:to>
      <cdr:x>0.61783</cdr:x>
      <cdr:y>0.86107</cdr:y>
    </cdr:to>
    <cdr:sp macro="" textlink="">
      <cdr:nvSpPr>
        <cdr:cNvPr id="4" name="文本框 3"/>
        <cdr:cNvSpPr txBox="1"/>
      </cdr:nvSpPr>
      <cdr:spPr>
        <a:xfrm xmlns:a="http://schemas.openxmlformats.org/drawingml/2006/main">
          <a:off x="6692698" y="5137708"/>
          <a:ext cx="1447770" cy="2564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a:solidFill>
                <a:schemeClr val="tx1"/>
              </a:solidFill>
            </a:rPr>
            <a:t>S</a:t>
          </a:r>
          <a:r>
            <a:rPr lang="en-US" altLang="zh-CN" sz="1400" dirty="0" smtClean="0">
              <a:solidFill>
                <a:schemeClr val="tx1"/>
              </a:solidFill>
            </a:rPr>
            <a:t>low-moving</a:t>
          </a:r>
          <a:endParaRPr lang="zh-CN" altLang="en-US" sz="1200" dirty="0">
            <a:solidFill>
              <a:schemeClr val="tx1"/>
            </a:solidFill>
          </a:endParaRPr>
        </a:p>
      </cdr:txBody>
    </cdr:sp>
  </cdr:relSizeAnchor>
  <cdr:relSizeAnchor xmlns:cdr="http://schemas.openxmlformats.org/drawingml/2006/chartDrawing">
    <cdr:from>
      <cdr:x>0.79873</cdr:x>
      <cdr:y>0.82154</cdr:y>
    </cdr:from>
    <cdr:to>
      <cdr:x>0.90861</cdr:x>
      <cdr:y>0.86248</cdr:y>
    </cdr:to>
    <cdr:sp macro="" textlink="">
      <cdr:nvSpPr>
        <cdr:cNvPr id="5" name="文本框 4"/>
        <cdr:cNvSpPr txBox="1"/>
      </cdr:nvSpPr>
      <cdr:spPr>
        <a:xfrm xmlns:a="http://schemas.openxmlformats.org/drawingml/2006/main">
          <a:off x="10523940" y="5146568"/>
          <a:ext cx="1447770" cy="2564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smtClean="0"/>
            <a:t>Fast</a:t>
          </a:r>
          <a:r>
            <a:rPr lang="en-US" altLang="zh-CN" sz="1400" dirty="0" smtClean="0">
              <a:solidFill>
                <a:schemeClr val="tx1"/>
              </a:solidFill>
            </a:rPr>
            <a:t>-moving</a:t>
          </a:r>
          <a:endParaRPr lang="zh-CN" altLang="en-US" sz="1400" dirty="0">
            <a:solidFill>
              <a:schemeClr val="tx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0.20305</cdr:x>
      <cdr:y>0.77764</cdr:y>
    </cdr:from>
    <cdr:to>
      <cdr:x>0.30715</cdr:x>
      <cdr:y>0.82849</cdr:y>
    </cdr:to>
    <cdr:sp macro="" textlink="">
      <cdr:nvSpPr>
        <cdr:cNvPr id="2" name="文本框 1"/>
        <cdr:cNvSpPr txBox="1"/>
      </cdr:nvSpPr>
      <cdr:spPr>
        <a:xfrm xmlns:a="http://schemas.openxmlformats.org/drawingml/2006/main">
          <a:off x="2675338" y="3496129"/>
          <a:ext cx="1371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0.20794</cdr:x>
      <cdr:y>0.82415</cdr:y>
    </cdr:from>
    <cdr:to>
      <cdr:x>0.35265</cdr:x>
      <cdr:y>0.87875</cdr:y>
    </cdr:to>
    <cdr:sp macro="" textlink="">
      <cdr:nvSpPr>
        <cdr:cNvPr id="3" name="文本框 2"/>
        <cdr:cNvSpPr txBox="1"/>
      </cdr:nvSpPr>
      <cdr:spPr>
        <a:xfrm xmlns:a="http://schemas.openxmlformats.org/drawingml/2006/main">
          <a:off x="2739853" y="5162919"/>
          <a:ext cx="1906687" cy="3419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1400" dirty="0" smtClean="0"/>
            <a:t>Very</a:t>
          </a:r>
          <a:r>
            <a:rPr lang="zh-CN" altLang="en-US" sz="1400" dirty="0" smtClean="0"/>
            <a:t> </a:t>
          </a:r>
          <a:r>
            <a:rPr lang="en-US" altLang="zh-CN" sz="1400" dirty="0" smtClean="0">
              <a:solidFill>
                <a:schemeClr val="tx1"/>
              </a:solidFill>
            </a:rPr>
            <a:t>slow-moving</a:t>
          </a:r>
          <a:endParaRPr lang="zh-CN" altLang="en-US" sz="1400" dirty="0">
            <a:solidFill>
              <a:schemeClr val="tx1"/>
            </a:solidFill>
          </a:endParaRPr>
        </a:p>
      </cdr:txBody>
    </cdr:sp>
  </cdr:relSizeAnchor>
  <cdr:relSizeAnchor xmlns:cdr="http://schemas.openxmlformats.org/drawingml/2006/chartDrawing">
    <cdr:from>
      <cdr:x>0.50795</cdr:x>
      <cdr:y>0.82013</cdr:y>
    </cdr:from>
    <cdr:to>
      <cdr:x>0.61783</cdr:x>
      <cdr:y>0.86107</cdr:y>
    </cdr:to>
    <cdr:sp macro="" textlink="">
      <cdr:nvSpPr>
        <cdr:cNvPr id="4" name="文本框 3"/>
        <cdr:cNvSpPr txBox="1"/>
      </cdr:nvSpPr>
      <cdr:spPr>
        <a:xfrm xmlns:a="http://schemas.openxmlformats.org/drawingml/2006/main">
          <a:off x="6692698" y="5137708"/>
          <a:ext cx="1447770" cy="2564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a:solidFill>
                <a:schemeClr val="tx1"/>
              </a:solidFill>
            </a:rPr>
            <a:t>S</a:t>
          </a:r>
          <a:r>
            <a:rPr lang="en-US" altLang="zh-CN" sz="1400" dirty="0" smtClean="0">
              <a:solidFill>
                <a:schemeClr val="tx1"/>
              </a:solidFill>
            </a:rPr>
            <a:t>low-moving</a:t>
          </a:r>
          <a:endParaRPr lang="zh-CN" altLang="en-US" sz="1200" dirty="0">
            <a:solidFill>
              <a:schemeClr val="tx1"/>
            </a:solidFill>
          </a:endParaRPr>
        </a:p>
      </cdr:txBody>
    </cdr:sp>
  </cdr:relSizeAnchor>
  <cdr:relSizeAnchor xmlns:cdr="http://schemas.openxmlformats.org/drawingml/2006/chartDrawing">
    <cdr:from>
      <cdr:x>0.79873</cdr:x>
      <cdr:y>0.82154</cdr:y>
    </cdr:from>
    <cdr:to>
      <cdr:x>0.90861</cdr:x>
      <cdr:y>0.86248</cdr:y>
    </cdr:to>
    <cdr:sp macro="" textlink="">
      <cdr:nvSpPr>
        <cdr:cNvPr id="5" name="文本框 4"/>
        <cdr:cNvSpPr txBox="1"/>
      </cdr:nvSpPr>
      <cdr:spPr>
        <a:xfrm xmlns:a="http://schemas.openxmlformats.org/drawingml/2006/main">
          <a:off x="10523940" y="5146568"/>
          <a:ext cx="1447770" cy="2564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smtClean="0"/>
            <a:t>Fast</a:t>
          </a:r>
          <a:r>
            <a:rPr lang="en-US" altLang="zh-CN" sz="1400" dirty="0" smtClean="0">
              <a:solidFill>
                <a:schemeClr val="tx1"/>
              </a:solidFill>
            </a:rPr>
            <a:t>-moving</a:t>
          </a:r>
          <a:endParaRPr lang="zh-CN" altLang="en-US" sz="1400" dirty="0">
            <a:solidFill>
              <a:schemeClr val="tx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0.19325</cdr:x>
      <cdr:y>0.28161</cdr:y>
    </cdr:from>
    <cdr:to>
      <cdr:x>0.26892</cdr:x>
      <cdr:y>0.44069</cdr:y>
    </cdr:to>
    <cdr:sp macro="" textlink="">
      <cdr:nvSpPr>
        <cdr:cNvPr id="2" name="TextBox 1"/>
        <cdr:cNvSpPr txBox="1"/>
      </cdr:nvSpPr>
      <cdr:spPr>
        <a:xfrm xmlns:a="http://schemas.openxmlformats.org/drawingml/2006/main">
          <a:off x="2335427" y="161873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0.13931</cdr:x>
      <cdr:y>0.43668</cdr:y>
    </cdr:from>
    <cdr:to>
      <cdr:x>0.3535</cdr:x>
      <cdr:y>0.59576</cdr:y>
    </cdr:to>
    <cdr:sp macro="" textlink="">
      <cdr:nvSpPr>
        <cdr:cNvPr id="3" name="TextBox 2"/>
        <cdr:cNvSpPr txBox="1"/>
      </cdr:nvSpPr>
      <cdr:spPr>
        <a:xfrm xmlns:a="http://schemas.openxmlformats.org/drawingml/2006/main">
          <a:off x="1262635" y="1935071"/>
          <a:ext cx="1941350" cy="7049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VERY SLOW</a:t>
          </a:r>
          <a:endParaRPr lang="en-US" sz="1600" b="1" dirty="0"/>
        </a:p>
      </cdr:txBody>
    </cdr:sp>
  </cdr:relSizeAnchor>
  <cdr:relSizeAnchor xmlns:cdr="http://schemas.openxmlformats.org/drawingml/2006/chartDrawing">
    <cdr:from>
      <cdr:x>0.48051</cdr:x>
      <cdr:y>0.1417</cdr:y>
    </cdr:from>
    <cdr:to>
      <cdr:x>0.62366</cdr:x>
      <cdr:y>0.30078</cdr:y>
    </cdr:to>
    <cdr:sp macro="" textlink="">
      <cdr:nvSpPr>
        <cdr:cNvPr id="7" name="TextBox 6"/>
        <cdr:cNvSpPr txBox="1"/>
      </cdr:nvSpPr>
      <cdr:spPr>
        <a:xfrm xmlns:a="http://schemas.openxmlformats.org/drawingml/2006/main">
          <a:off x="4355215" y="627895"/>
          <a:ext cx="1297466" cy="70493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smtClean="0"/>
            <a:t>  </a:t>
          </a:r>
          <a:r>
            <a:rPr lang="en-US" sz="1600" b="1" dirty="0" smtClean="0"/>
            <a:t>SLOW</a:t>
          </a:r>
          <a:endParaRPr lang="en-US" sz="1600" b="1" dirty="0"/>
        </a:p>
      </cdr:txBody>
    </cdr:sp>
  </cdr:relSizeAnchor>
  <cdr:relSizeAnchor xmlns:cdr="http://schemas.openxmlformats.org/drawingml/2006/chartDrawing">
    <cdr:from>
      <cdr:x>0.80531</cdr:x>
      <cdr:y>0.10553</cdr:y>
    </cdr:from>
    <cdr:to>
      <cdr:x>0.92111</cdr:x>
      <cdr:y>0.2646</cdr:y>
    </cdr:to>
    <cdr:sp macro="" textlink="">
      <cdr:nvSpPr>
        <cdr:cNvPr id="8" name="TextBox 7"/>
        <cdr:cNvSpPr txBox="1"/>
      </cdr:nvSpPr>
      <cdr:spPr>
        <a:xfrm xmlns:a="http://schemas.openxmlformats.org/drawingml/2006/main">
          <a:off x="7299050" y="467651"/>
          <a:ext cx="1049574" cy="7048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FAST</a:t>
          </a:r>
          <a:endParaRPr lang="en-US" sz="16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0.20305</cdr:x>
      <cdr:y>0.77764</cdr:y>
    </cdr:from>
    <cdr:to>
      <cdr:x>0.30715</cdr:x>
      <cdr:y>0.82849</cdr:y>
    </cdr:to>
    <cdr:sp macro="" textlink="">
      <cdr:nvSpPr>
        <cdr:cNvPr id="2" name="文本框 1"/>
        <cdr:cNvSpPr txBox="1"/>
      </cdr:nvSpPr>
      <cdr:spPr>
        <a:xfrm xmlns:a="http://schemas.openxmlformats.org/drawingml/2006/main">
          <a:off x="2675338" y="3496129"/>
          <a:ext cx="1371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0.29338</cdr:x>
      <cdr:y>0.84089</cdr:y>
    </cdr:from>
    <cdr:to>
      <cdr:x>0.46016</cdr:x>
      <cdr:y>0.90848</cdr:y>
    </cdr:to>
    <cdr:sp macro="" textlink="">
      <cdr:nvSpPr>
        <cdr:cNvPr id="3" name="文本框 2"/>
        <cdr:cNvSpPr txBox="1"/>
      </cdr:nvSpPr>
      <cdr:spPr>
        <a:xfrm xmlns:a="http://schemas.openxmlformats.org/drawingml/2006/main">
          <a:off x="3453977" y="5610662"/>
          <a:ext cx="1963484" cy="4509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1400" dirty="0" smtClean="0"/>
            <a:t>SLOW MOVING </a:t>
          </a:r>
          <a:endParaRPr lang="zh-CN" altLang="en-US" sz="1400" dirty="0">
            <a:solidFill>
              <a:schemeClr val="tx1"/>
            </a:solidFill>
          </a:endParaRPr>
        </a:p>
      </cdr:txBody>
    </cdr:sp>
  </cdr:relSizeAnchor>
  <cdr:relSizeAnchor xmlns:cdr="http://schemas.openxmlformats.org/drawingml/2006/chartDrawing">
    <cdr:from>
      <cdr:x>0.7292</cdr:x>
      <cdr:y>0.83687</cdr:y>
    </cdr:from>
    <cdr:to>
      <cdr:x>0.86522</cdr:x>
      <cdr:y>0.90848</cdr:y>
    </cdr:to>
    <cdr:sp macro="" textlink="">
      <cdr:nvSpPr>
        <cdr:cNvPr id="4" name="文本框 3"/>
        <cdr:cNvSpPr txBox="1"/>
      </cdr:nvSpPr>
      <cdr:spPr>
        <a:xfrm xmlns:a="http://schemas.openxmlformats.org/drawingml/2006/main">
          <a:off x="8584822" y="5583838"/>
          <a:ext cx="1601350" cy="4777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smtClean="0">
              <a:solidFill>
                <a:schemeClr val="tx1"/>
              </a:solidFill>
            </a:rPr>
            <a:t>FAST MOVING </a:t>
          </a:r>
          <a:endParaRPr lang="zh-CN" altLang="en-US" sz="1200" dirty="0">
            <a:solidFill>
              <a:schemeClr val="tx1"/>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0.20305</cdr:x>
      <cdr:y>0.77764</cdr:y>
    </cdr:from>
    <cdr:to>
      <cdr:x>0.30715</cdr:x>
      <cdr:y>0.82849</cdr:y>
    </cdr:to>
    <cdr:sp macro="" textlink="">
      <cdr:nvSpPr>
        <cdr:cNvPr id="2" name="文本框 1"/>
        <cdr:cNvSpPr txBox="1"/>
      </cdr:nvSpPr>
      <cdr:spPr>
        <a:xfrm xmlns:a="http://schemas.openxmlformats.org/drawingml/2006/main">
          <a:off x="2675338" y="3496129"/>
          <a:ext cx="1371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0.20794</cdr:x>
      <cdr:y>0.82415</cdr:y>
    </cdr:from>
    <cdr:to>
      <cdr:x>0.35265</cdr:x>
      <cdr:y>0.87875</cdr:y>
    </cdr:to>
    <cdr:sp macro="" textlink="">
      <cdr:nvSpPr>
        <cdr:cNvPr id="3" name="文本框 2"/>
        <cdr:cNvSpPr txBox="1"/>
      </cdr:nvSpPr>
      <cdr:spPr>
        <a:xfrm xmlns:a="http://schemas.openxmlformats.org/drawingml/2006/main">
          <a:off x="2739853" y="5162919"/>
          <a:ext cx="1906687" cy="3419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1400" dirty="0" smtClean="0"/>
            <a:t>Very</a:t>
          </a:r>
          <a:r>
            <a:rPr lang="zh-CN" altLang="en-US" sz="1400" dirty="0" smtClean="0"/>
            <a:t> </a:t>
          </a:r>
          <a:r>
            <a:rPr lang="en-US" altLang="zh-CN" sz="1400" dirty="0" smtClean="0">
              <a:solidFill>
                <a:schemeClr val="tx1"/>
              </a:solidFill>
            </a:rPr>
            <a:t>slow-moving</a:t>
          </a:r>
          <a:endParaRPr lang="zh-CN" altLang="en-US" sz="1400" dirty="0">
            <a:solidFill>
              <a:schemeClr val="tx1"/>
            </a:solidFill>
          </a:endParaRPr>
        </a:p>
      </cdr:txBody>
    </cdr:sp>
  </cdr:relSizeAnchor>
  <cdr:relSizeAnchor xmlns:cdr="http://schemas.openxmlformats.org/drawingml/2006/chartDrawing">
    <cdr:from>
      <cdr:x>0.50795</cdr:x>
      <cdr:y>0.82013</cdr:y>
    </cdr:from>
    <cdr:to>
      <cdr:x>0.61783</cdr:x>
      <cdr:y>0.86107</cdr:y>
    </cdr:to>
    <cdr:sp macro="" textlink="">
      <cdr:nvSpPr>
        <cdr:cNvPr id="4" name="文本框 3"/>
        <cdr:cNvSpPr txBox="1"/>
      </cdr:nvSpPr>
      <cdr:spPr>
        <a:xfrm xmlns:a="http://schemas.openxmlformats.org/drawingml/2006/main">
          <a:off x="6692698" y="5137708"/>
          <a:ext cx="1447770" cy="2564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a:solidFill>
                <a:schemeClr val="tx1"/>
              </a:solidFill>
            </a:rPr>
            <a:t>S</a:t>
          </a:r>
          <a:r>
            <a:rPr lang="en-US" altLang="zh-CN" sz="1400" dirty="0" smtClean="0">
              <a:solidFill>
                <a:schemeClr val="tx1"/>
              </a:solidFill>
            </a:rPr>
            <a:t>low-moving</a:t>
          </a:r>
          <a:endParaRPr lang="zh-CN" altLang="en-US" sz="1200" dirty="0">
            <a:solidFill>
              <a:schemeClr val="tx1"/>
            </a:solidFill>
          </a:endParaRPr>
        </a:p>
      </cdr:txBody>
    </cdr:sp>
  </cdr:relSizeAnchor>
  <cdr:relSizeAnchor xmlns:cdr="http://schemas.openxmlformats.org/drawingml/2006/chartDrawing">
    <cdr:from>
      <cdr:x>0.79873</cdr:x>
      <cdr:y>0.82154</cdr:y>
    </cdr:from>
    <cdr:to>
      <cdr:x>0.90861</cdr:x>
      <cdr:y>0.86248</cdr:y>
    </cdr:to>
    <cdr:sp macro="" textlink="">
      <cdr:nvSpPr>
        <cdr:cNvPr id="5" name="文本框 4"/>
        <cdr:cNvSpPr txBox="1"/>
      </cdr:nvSpPr>
      <cdr:spPr>
        <a:xfrm xmlns:a="http://schemas.openxmlformats.org/drawingml/2006/main">
          <a:off x="10523940" y="5146568"/>
          <a:ext cx="1447770" cy="2564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smtClean="0"/>
            <a:t>Fast</a:t>
          </a:r>
          <a:r>
            <a:rPr lang="en-US" altLang="zh-CN" sz="1400" dirty="0" smtClean="0">
              <a:solidFill>
                <a:schemeClr val="tx1"/>
              </a:solidFill>
            </a:rPr>
            <a:t>-moving</a:t>
          </a:r>
          <a:endParaRPr lang="zh-CN" altLang="en-US" sz="1400" dirty="0">
            <a:solidFill>
              <a:schemeClr val="tx1"/>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0.20305</cdr:x>
      <cdr:y>0.77764</cdr:y>
    </cdr:from>
    <cdr:to>
      <cdr:x>0.30715</cdr:x>
      <cdr:y>0.82849</cdr:y>
    </cdr:to>
    <cdr:sp macro="" textlink="">
      <cdr:nvSpPr>
        <cdr:cNvPr id="2" name="文本框 1"/>
        <cdr:cNvSpPr txBox="1"/>
      </cdr:nvSpPr>
      <cdr:spPr>
        <a:xfrm xmlns:a="http://schemas.openxmlformats.org/drawingml/2006/main">
          <a:off x="2675338" y="3496129"/>
          <a:ext cx="1371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0.20794</cdr:x>
      <cdr:y>0.82415</cdr:y>
    </cdr:from>
    <cdr:to>
      <cdr:x>0.35265</cdr:x>
      <cdr:y>0.87875</cdr:y>
    </cdr:to>
    <cdr:sp macro="" textlink="">
      <cdr:nvSpPr>
        <cdr:cNvPr id="3" name="文本框 2"/>
        <cdr:cNvSpPr txBox="1"/>
      </cdr:nvSpPr>
      <cdr:spPr>
        <a:xfrm xmlns:a="http://schemas.openxmlformats.org/drawingml/2006/main">
          <a:off x="2739853" y="5162919"/>
          <a:ext cx="1906687" cy="3419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1400" dirty="0" smtClean="0"/>
            <a:t>Very</a:t>
          </a:r>
          <a:r>
            <a:rPr lang="zh-CN" altLang="en-US" sz="1400" dirty="0" smtClean="0"/>
            <a:t> </a:t>
          </a:r>
          <a:r>
            <a:rPr lang="en-US" altLang="zh-CN" sz="1400" dirty="0" smtClean="0">
              <a:solidFill>
                <a:schemeClr val="tx1"/>
              </a:solidFill>
            </a:rPr>
            <a:t>slow-moving</a:t>
          </a:r>
          <a:endParaRPr lang="zh-CN" altLang="en-US" sz="1400" dirty="0">
            <a:solidFill>
              <a:schemeClr val="tx1"/>
            </a:solidFill>
          </a:endParaRPr>
        </a:p>
      </cdr:txBody>
    </cdr:sp>
  </cdr:relSizeAnchor>
  <cdr:relSizeAnchor xmlns:cdr="http://schemas.openxmlformats.org/drawingml/2006/chartDrawing">
    <cdr:from>
      <cdr:x>0.50795</cdr:x>
      <cdr:y>0.82013</cdr:y>
    </cdr:from>
    <cdr:to>
      <cdr:x>0.61783</cdr:x>
      <cdr:y>0.86107</cdr:y>
    </cdr:to>
    <cdr:sp macro="" textlink="">
      <cdr:nvSpPr>
        <cdr:cNvPr id="4" name="文本框 3"/>
        <cdr:cNvSpPr txBox="1"/>
      </cdr:nvSpPr>
      <cdr:spPr>
        <a:xfrm xmlns:a="http://schemas.openxmlformats.org/drawingml/2006/main">
          <a:off x="6692698" y="5137708"/>
          <a:ext cx="1447770" cy="2564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a:solidFill>
                <a:schemeClr val="tx1"/>
              </a:solidFill>
            </a:rPr>
            <a:t>S</a:t>
          </a:r>
          <a:r>
            <a:rPr lang="en-US" altLang="zh-CN" sz="1400" dirty="0" smtClean="0">
              <a:solidFill>
                <a:schemeClr val="tx1"/>
              </a:solidFill>
            </a:rPr>
            <a:t>low-moving</a:t>
          </a:r>
          <a:endParaRPr lang="zh-CN" altLang="en-US" sz="1200" dirty="0">
            <a:solidFill>
              <a:schemeClr val="tx1"/>
            </a:solidFill>
          </a:endParaRPr>
        </a:p>
      </cdr:txBody>
    </cdr:sp>
  </cdr:relSizeAnchor>
  <cdr:relSizeAnchor xmlns:cdr="http://schemas.openxmlformats.org/drawingml/2006/chartDrawing">
    <cdr:from>
      <cdr:x>0.79873</cdr:x>
      <cdr:y>0.82154</cdr:y>
    </cdr:from>
    <cdr:to>
      <cdr:x>0.90861</cdr:x>
      <cdr:y>0.86248</cdr:y>
    </cdr:to>
    <cdr:sp macro="" textlink="">
      <cdr:nvSpPr>
        <cdr:cNvPr id="5" name="文本框 4"/>
        <cdr:cNvSpPr txBox="1"/>
      </cdr:nvSpPr>
      <cdr:spPr>
        <a:xfrm xmlns:a="http://schemas.openxmlformats.org/drawingml/2006/main">
          <a:off x="10523940" y="5146568"/>
          <a:ext cx="1447770" cy="2564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dirty="0" smtClean="0"/>
            <a:t>Fast</a:t>
          </a:r>
          <a:r>
            <a:rPr lang="en-US" altLang="zh-CN" sz="1400" dirty="0" smtClean="0">
              <a:solidFill>
                <a:schemeClr val="tx1"/>
              </a:solidFill>
            </a:rPr>
            <a:t>-moving</a:t>
          </a:r>
          <a:endParaRPr lang="zh-CN" altLang="en-US" sz="1400" dirty="0">
            <a:solidFill>
              <a:schemeClr val="tx1"/>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0.23348</cdr:x>
      <cdr:y>0.76421</cdr:y>
    </cdr:from>
    <cdr:to>
      <cdr:x>0.37536</cdr:x>
      <cdr:y>0.8381</cdr:y>
    </cdr:to>
    <cdr:sp macro="" textlink="">
      <cdr:nvSpPr>
        <cdr:cNvPr id="2" name="TextBox 1"/>
        <cdr:cNvSpPr txBox="1"/>
      </cdr:nvSpPr>
      <cdr:spPr>
        <a:xfrm xmlns:a="http://schemas.openxmlformats.org/drawingml/2006/main">
          <a:off x="2766718" y="5033186"/>
          <a:ext cx="1681316" cy="4866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0.65613</cdr:x>
      <cdr:y>0.7754</cdr:y>
    </cdr:from>
    <cdr:to>
      <cdr:x>0.86577</cdr:x>
      <cdr:y>0.83148</cdr:y>
    </cdr:to>
    <cdr:sp macro="" textlink="">
      <cdr:nvSpPr>
        <cdr:cNvPr id="3" name="TextBox 2"/>
        <cdr:cNvSpPr txBox="1"/>
      </cdr:nvSpPr>
      <cdr:spPr>
        <a:xfrm xmlns:a="http://schemas.openxmlformats.org/drawingml/2006/main">
          <a:off x="7775187" y="5106927"/>
          <a:ext cx="248433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FAST MOVING PRODUCT</a:t>
          </a: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lnSpc>
                <a:spcPct val="90000"/>
              </a:lnSpc>
              <a:defRPr sz="1200">
                <a:latin typeface="HelvNeue Light for IBM" pitchFamily="34"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lnSpc>
                <a:spcPct val="90000"/>
              </a:lnSpc>
              <a:defRPr sz="1200">
                <a:latin typeface="HelvNeue Light for IBM" pitchFamily="34" charset="0"/>
                <a:cs typeface="+mn-cs"/>
              </a:defRPr>
            </a:lvl1pPr>
          </a:lstStyle>
          <a:p>
            <a:pPr>
              <a:defRPr/>
            </a:pPr>
            <a:fld id="{4088C417-8C43-4480-A6DF-45FF0FC09F4C}" type="datetimeFigureOut">
              <a:rPr lang="en-US"/>
              <a:pPr>
                <a:defRPr/>
              </a:pPr>
              <a:t>5/10/2016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lnSpc>
                <a:spcPct val="90000"/>
              </a:lnSpc>
              <a:defRPr sz="1200">
                <a:latin typeface="HelvNeue Light for IBM" pitchFamily="34"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lnSpc>
                <a:spcPct val="90000"/>
              </a:lnSpc>
              <a:defRPr sz="1200"/>
            </a:lvl1pPr>
          </a:lstStyle>
          <a:p>
            <a:fld id="{BC610EE8-3D83-4062-9985-013DC29F9923}" type="slidenum">
              <a:rPr lang="en-US"/>
              <a:pPr/>
              <a:t>‹#›</a:t>
            </a:fld>
            <a:endParaRPr lang="en-US"/>
          </a:p>
        </p:txBody>
      </p:sp>
    </p:spTree>
    <p:extLst>
      <p:ext uri="{BB962C8B-B14F-4D97-AF65-F5344CB8AC3E}">
        <p14:creationId xmlns:p14="http://schemas.microsoft.com/office/powerpoint/2010/main" val="36927998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200">
                <a:solidFill>
                  <a:schemeClr val="tx1"/>
                </a:solidFill>
                <a:latin typeface="Arial" charset="0"/>
                <a:cs typeface="+mn-cs"/>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200">
                <a:solidFill>
                  <a:schemeClr val="tx1"/>
                </a:solidFill>
                <a:latin typeface="Arial" charset="0"/>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a:solidFill>
                  <a:schemeClr val="tx1"/>
                </a:solidFill>
                <a:latin typeface="Arial" charset="0"/>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anose="020B0604020202020204" pitchFamily="34" charset="0"/>
              </a:defRPr>
            </a:lvl1pPr>
          </a:lstStyle>
          <a:p>
            <a:fld id="{ACA2E359-B8FF-490A-87B3-955359B07BC8}" type="slidenum">
              <a:rPr lang="en-US"/>
              <a:pPr/>
              <a:t>‹#›</a:t>
            </a:fld>
            <a:endParaRPr lang="en-US"/>
          </a:p>
        </p:txBody>
      </p:sp>
    </p:spTree>
    <p:extLst>
      <p:ext uri="{BB962C8B-B14F-4D97-AF65-F5344CB8AC3E}">
        <p14:creationId xmlns:p14="http://schemas.microsoft.com/office/powerpoint/2010/main" val="248288335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804863" y="1490663"/>
            <a:ext cx="8612188" cy="4845050"/>
          </a:xfrm>
          <a:ln/>
        </p:spPr>
      </p:sp>
      <p:sp>
        <p:nvSpPr>
          <p:cNvPr id="20483" name="Rectangle 3"/>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75701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noFill/>
          <a:ln/>
          <a:extLst>
            <a:ext uri="{909E8E84-426E-40DD-AFC4-6F175D3DCCD1}">
              <a14:hiddenFill xmlns:a14="http://schemas.microsoft.com/office/drawing/2010/main">
                <a:solidFill>
                  <a:srgbClr val="FFFFFF"/>
                </a:solidFill>
              </a14:hiddenFill>
            </a:ext>
          </a:extLst>
        </p:spPr>
      </p:sp>
      <p:sp>
        <p:nvSpPr>
          <p:cNvPr id="62467" name="Rectangle 3"/>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fr-FR" smtClean="0">
                <a:latin typeface="Arial" panose="020B0604020202020204" pitchFamily="34" charset="0"/>
              </a:rPr>
              <a:t>What does this mean for Bridget?</a:t>
            </a:r>
          </a:p>
        </p:txBody>
      </p:sp>
    </p:spTree>
    <p:extLst>
      <p:ext uri="{BB962C8B-B14F-4D97-AF65-F5344CB8AC3E}">
        <p14:creationId xmlns:p14="http://schemas.microsoft.com/office/powerpoint/2010/main" val="161527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noFill/>
          <a:ln/>
          <a:extLst>
            <a:ext uri="{909E8E84-426E-40DD-AFC4-6F175D3DCCD1}">
              <a14:hiddenFill xmlns:a14="http://schemas.microsoft.com/office/drawing/2010/main">
                <a:solidFill>
                  <a:srgbClr val="FFFFFF"/>
                </a:solidFill>
              </a14:hiddenFill>
            </a:ext>
          </a:extLst>
        </p:spPr>
      </p:sp>
      <p:sp>
        <p:nvSpPr>
          <p:cNvPr id="64515" name="Rectangle 3"/>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fr-FR" smtClean="0">
                <a:latin typeface="Arial" panose="020B0604020202020204" pitchFamily="34" charset="0"/>
              </a:rPr>
              <a:t>What does this mean for Bridget?</a:t>
            </a:r>
          </a:p>
        </p:txBody>
      </p:sp>
    </p:spTree>
    <p:extLst>
      <p:ext uri="{BB962C8B-B14F-4D97-AF65-F5344CB8AC3E}">
        <p14:creationId xmlns:p14="http://schemas.microsoft.com/office/powerpoint/2010/main" val="244605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Introduce used case</a:t>
            </a:r>
          </a:p>
          <a:p>
            <a:r>
              <a:rPr lang="en-US" u="sng" dirty="0" smtClean="0"/>
              <a:t>Discuss plan data </a:t>
            </a:r>
          </a:p>
          <a:p>
            <a:r>
              <a:rPr lang="en-US" u="sng" dirty="0" smtClean="0"/>
              <a:t>Discuss Actual data and compare</a:t>
            </a:r>
          </a:p>
          <a:p>
            <a:r>
              <a:rPr lang="en-US" dirty="0" smtClean="0"/>
              <a:t>Discuss Data by season </a:t>
            </a:r>
          </a:p>
          <a:p>
            <a:r>
              <a:rPr lang="en-US" dirty="0" smtClean="0"/>
              <a:t>Identify Miss target in specific season </a:t>
            </a:r>
            <a:r>
              <a:rPr lang="en-US" dirty="0" err="1" smtClean="0"/>
              <a:t>apparrel</a:t>
            </a:r>
            <a:endParaRPr lang="en-US" dirty="0" smtClean="0"/>
          </a:p>
          <a:p>
            <a:r>
              <a:rPr lang="en-US" dirty="0" smtClean="0"/>
              <a:t>Introduce </a:t>
            </a:r>
            <a:r>
              <a:rPr lang="en-US" dirty="0" err="1" smtClean="0"/>
              <a:t>skus</a:t>
            </a:r>
            <a:r>
              <a:rPr lang="en-US" dirty="0" smtClean="0"/>
              <a:t> </a:t>
            </a:r>
          </a:p>
          <a:p>
            <a:r>
              <a:rPr lang="en-US" dirty="0" smtClean="0"/>
              <a:t>Work on each </a:t>
            </a:r>
            <a:r>
              <a:rPr lang="en-US" dirty="0" err="1" smtClean="0"/>
              <a:t>sku</a:t>
            </a:r>
            <a:r>
              <a:rPr lang="en-US" dirty="0" smtClean="0"/>
              <a:t> with predictive</a:t>
            </a:r>
          </a:p>
          <a:p>
            <a:r>
              <a:rPr lang="en-US" dirty="0" smtClean="0"/>
              <a:t>Work on each </a:t>
            </a:r>
            <a:r>
              <a:rPr lang="en-US" dirty="0" err="1" smtClean="0"/>
              <a:t>sku</a:t>
            </a:r>
            <a:r>
              <a:rPr lang="en-US" dirty="0" smtClean="0"/>
              <a:t> with optimization – </a:t>
            </a:r>
          </a:p>
          <a:p>
            <a:r>
              <a:rPr lang="en-US" dirty="0" smtClean="0"/>
              <a:t>Dynamic </a:t>
            </a:r>
            <a:r>
              <a:rPr lang="en-US" dirty="0" err="1" smtClean="0"/>
              <a:t>prcing</a:t>
            </a:r>
            <a:r>
              <a:rPr lang="en-US" dirty="0" smtClean="0"/>
              <a:t> </a:t>
            </a:r>
            <a:r>
              <a:rPr lang="en-US" dirty="0" err="1" smtClean="0"/>
              <a:t>rwa’s</a:t>
            </a:r>
            <a:r>
              <a:rPr lang="en-US" dirty="0" smtClean="0"/>
              <a:t> idea</a:t>
            </a:r>
          </a:p>
          <a:p>
            <a:r>
              <a:rPr lang="en-US" dirty="0" smtClean="0"/>
              <a:t>Markdown opt / clearance / promotions</a:t>
            </a:r>
          </a:p>
          <a:p>
            <a:r>
              <a:rPr lang="en-US" dirty="0" smtClean="0"/>
              <a:t>Optimize and build scenarios</a:t>
            </a:r>
            <a:endParaRPr lang="en-US" dirty="0"/>
          </a:p>
        </p:txBody>
      </p:sp>
      <p:sp>
        <p:nvSpPr>
          <p:cNvPr id="4" name="Slide Number Placeholder 3"/>
          <p:cNvSpPr>
            <a:spLocks noGrp="1"/>
          </p:cNvSpPr>
          <p:nvPr>
            <p:ph type="sldNum" sz="quarter" idx="10"/>
          </p:nvPr>
        </p:nvSpPr>
        <p:spPr/>
        <p:txBody>
          <a:bodyPr/>
          <a:lstStyle/>
          <a:p>
            <a:fld id="{1D8A8FA4-DFDD-D243-8336-029175B45E92}" type="slidenum">
              <a:rPr lang="en-US" smtClean="0"/>
              <a:t>33</a:t>
            </a:fld>
            <a:endParaRPr lang="en-US"/>
          </a:p>
        </p:txBody>
      </p:sp>
    </p:spTree>
    <p:extLst>
      <p:ext uri="{BB962C8B-B14F-4D97-AF65-F5344CB8AC3E}">
        <p14:creationId xmlns:p14="http://schemas.microsoft.com/office/powerpoint/2010/main" val="327118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sz="1200" dirty="0" smtClean="0"/>
              <a:t>Are all product responding to promotions?</a:t>
            </a:r>
          </a:p>
          <a:p>
            <a:endParaRPr kumimoji="1" lang="en-US" altLang="zh-CN" sz="1200" dirty="0" smtClean="0"/>
          </a:p>
          <a:p>
            <a:r>
              <a:rPr kumimoji="1" lang="en-US" altLang="zh-CN" sz="1200" dirty="0" err="1" smtClean="0"/>
              <a:t>two</a:t>
            </a:r>
            <a:r>
              <a:rPr kumimoji="1" lang="en-US" altLang="zh-CN" dirty="0" err="1" smtClean="0"/>
              <a:t>types</a:t>
            </a:r>
            <a:r>
              <a:rPr kumimoji="1" lang="en-US" altLang="zh-CN" dirty="0" smtClean="0"/>
              <a:t> of very slowing moving products.</a:t>
            </a:r>
          </a:p>
          <a:p>
            <a:r>
              <a:rPr kumimoji="1" lang="en-US" altLang="zh-CN" dirty="0" smtClean="0"/>
              <a:t>Products responding well to promotions(Strong sales lift) and products that don’t respond well (Weak Sales lift)</a:t>
            </a:r>
          </a:p>
        </p:txBody>
      </p:sp>
      <p:sp>
        <p:nvSpPr>
          <p:cNvPr id="4" name="Slide Number Placeholder 3"/>
          <p:cNvSpPr>
            <a:spLocks noGrp="1"/>
          </p:cNvSpPr>
          <p:nvPr>
            <p:ph type="sldNum" sz="quarter" idx="10"/>
          </p:nvPr>
        </p:nvSpPr>
        <p:spPr/>
        <p:txBody>
          <a:bodyPr/>
          <a:lstStyle/>
          <a:p>
            <a:fld id="{1D8A8FA4-DFDD-D243-8336-029175B45E92}" type="slidenum">
              <a:rPr lang="en-US" smtClean="0"/>
              <a:t>48</a:t>
            </a:fld>
            <a:endParaRPr lang="en-US"/>
          </a:p>
        </p:txBody>
      </p:sp>
    </p:spTree>
    <p:extLst>
      <p:ext uri="{BB962C8B-B14F-4D97-AF65-F5344CB8AC3E}">
        <p14:creationId xmlns:p14="http://schemas.microsoft.com/office/powerpoint/2010/main" val="208417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Arial" panose="020B0604020202020204" pitchFamily="34" charset="0"/>
              <a:cs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191919"/>
                </a:solidFill>
                <a:latin typeface="HelvNeue Light for IBM"/>
                <a:cs typeface="Arial" panose="020B0604020202020204" pitchFamily="34" charset="0"/>
              </a:defRPr>
            </a:lvl1pPr>
            <a:lvl2pPr marL="742950" indent="-285750" eaLnBrk="0" hangingPunct="0">
              <a:defRPr sz="2000">
                <a:solidFill>
                  <a:srgbClr val="191919"/>
                </a:solidFill>
                <a:latin typeface="HelvNeue Light for IBM"/>
                <a:cs typeface="Arial" panose="020B0604020202020204" pitchFamily="34" charset="0"/>
              </a:defRPr>
            </a:lvl2pPr>
            <a:lvl3pPr marL="1143000" indent="-228600" eaLnBrk="0" hangingPunct="0">
              <a:defRPr sz="2000">
                <a:solidFill>
                  <a:srgbClr val="191919"/>
                </a:solidFill>
                <a:latin typeface="HelvNeue Light for IBM"/>
                <a:cs typeface="Arial" panose="020B0604020202020204" pitchFamily="34" charset="0"/>
              </a:defRPr>
            </a:lvl3pPr>
            <a:lvl4pPr marL="1600200" indent="-228600" eaLnBrk="0" hangingPunct="0">
              <a:defRPr sz="2000">
                <a:solidFill>
                  <a:srgbClr val="191919"/>
                </a:solidFill>
                <a:latin typeface="HelvNeue Light for IBM"/>
                <a:cs typeface="Arial" panose="020B0604020202020204" pitchFamily="34" charset="0"/>
              </a:defRPr>
            </a:lvl4pPr>
            <a:lvl5pPr marL="2057400" indent="-228600" eaLnBrk="0" hangingPunct="0">
              <a:defRPr sz="2000">
                <a:solidFill>
                  <a:srgbClr val="191919"/>
                </a:solidFill>
                <a:latin typeface="HelvNeue Light for IBM"/>
                <a:cs typeface="Arial" panose="020B0604020202020204" pitchFamily="34" charset="0"/>
              </a:defRPr>
            </a:lvl5pPr>
            <a:lvl6pPr marL="25146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6pPr>
            <a:lvl7pPr marL="29718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7pPr>
            <a:lvl8pPr marL="34290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8pPr>
            <a:lvl9pPr marL="38862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9pPr>
          </a:lstStyle>
          <a:p>
            <a:pPr eaLnBrk="1" hangingPunct="1"/>
            <a:fld id="{7D35DAD6-6954-45DF-A568-68940939E978}" type="slidenum">
              <a:rPr lang="en-US" sz="1200">
                <a:solidFill>
                  <a:schemeClr val="tx1"/>
                </a:solidFill>
                <a:latin typeface="Calibri" panose="020F0502020204030204" pitchFamily="34" charset="0"/>
              </a:rPr>
              <a:pPr eaLnBrk="1" hangingPunct="1"/>
              <a:t>55</a:t>
            </a:fld>
            <a:endParaRPr lang="en-US" sz="1200">
              <a:solidFill>
                <a:schemeClr val="tx1"/>
              </a:solidFill>
              <a:latin typeface="Calibri" panose="020F0502020204030204" pitchFamily="34" charset="0"/>
            </a:endParaRPr>
          </a:p>
        </p:txBody>
      </p:sp>
    </p:spTree>
    <p:extLst>
      <p:ext uri="{BB962C8B-B14F-4D97-AF65-F5344CB8AC3E}">
        <p14:creationId xmlns:p14="http://schemas.microsoft.com/office/powerpoint/2010/main" val="2096539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1pPr>
            <a:lvl2pPr marL="742950" indent="-28575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2pPr>
            <a:lvl3pPr marL="11430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3pPr>
            <a:lvl4pPr marL="16002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4pPr>
            <a:lvl5pPr marL="20574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9pPr>
          </a:lstStyle>
          <a:p>
            <a:pPr>
              <a:spcBef>
                <a:spcPct val="0"/>
              </a:spcBef>
            </a:pPr>
            <a:fld id="{95254055-EF23-4885-A9BE-4FBE0097CA62}" type="slidenum">
              <a:rPr lang="en-US" altLang="en-US" smtClean="0">
                <a:latin typeface="Calibri" panose="020F0502020204030204" pitchFamily="34" charset="0"/>
              </a:rPr>
              <a:pPr>
                <a:spcBef>
                  <a:spcPct val="0"/>
                </a:spcBef>
              </a:pPr>
              <a:t>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73511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noFill/>
          <a:ln/>
          <a:extLst>
            <a:ext uri="{909E8E84-426E-40DD-AFC4-6F175D3DCCD1}">
              <a14:hiddenFill xmlns:a14="http://schemas.microsoft.com/office/drawing/2010/main">
                <a:solidFill>
                  <a:srgbClr val="FFFFFF"/>
                </a:solidFill>
              </a14:hiddenFill>
            </a:ext>
          </a:extLst>
        </p:spPr>
      </p:sp>
      <p:sp>
        <p:nvSpPr>
          <p:cNvPr id="26627" name="Rectangle 3"/>
          <p:cNvSpPr txBox="1">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42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txBox="1">
            <a:spLocks noGrp="1" noChangeArrowheads="1"/>
          </p:cNvSpPr>
          <p:nvPr/>
        </p:nvSpPr>
        <p:spPr bwMode="auto">
          <a:xfrm>
            <a:off x="0" y="0"/>
            <a:ext cx="15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74663">
              <a:spcBef>
                <a:spcPct val="30000"/>
              </a:spcBef>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1pPr>
            <a:lvl2pPr marL="742950" indent="-285750" defTabSz="474663">
              <a:spcBef>
                <a:spcPct val="30000"/>
              </a:spcBef>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2pPr>
            <a:lvl3pPr marL="1143000" indent="-228600" defTabSz="474663">
              <a:spcBef>
                <a:spcPct val="30000"/>
              </a:spcBef>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3pPr>
            <a:lvl4pPr marL="1600200" indent="-228600" defTabSz="474663">
              <a:spcBef>
                <a:spcPct val="30000"/>
              </a:spcBef>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4pPr>
            <a:lvl5pPr marL="2057400" indent="-228600" defTabSz="474663">
              <a:spcBef>
                <a:spcPct val="30000"/>
              </a:spcBef>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5pPr>
            <a:lvl6pPr marL="2514600" indent="-228600" defTabSz="474663" eaLnBrk="0" fontAlgn="base" hangingPunct="0">
              <a:spcBef>
                <a:spcPct val="30000"/>
              </a:spcBef>
              <a:spcAft>
                <a:spcPct val="0"/>
              </a:spcAft>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6pPr>
            <a:lvl7pPr marL="2971800" indent="-228600" defTabSz="474663" eaLnBrk="0" fontAlgn="base" hangingPunct="0">
              <a:spcBef>
                <a:spcPct val="30000"/>
              </a:spcBef>
              <a:spcAft>
                <a:spcPct val="0"/>
              </a:spcAft>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7pPr>
            <a:lvl8pPr marL="3429000" indent="-228600" defTabSz="474663" eaLnBrk="0" fontAlgn="base" hangingPunct="0">
              <a:spcBef>
                <a:spcPct val="30000"/>
              </a:spcBef>
              <a:spcAft>
                <a:spcPct val="0"/>
              </a:spcAft>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8pPr>
            <a:lvl9pPr marL="3886200" indent="-228600" defTabSz="474663" eaLnBrk="0" fontAlgn="base" hangingPunct="0">
              <a:spcBef>
                <a:spcPct val="30000"/>
              </a:spcBef>
              <a:spcAft>
                <a:spcPct val="0"/>
              </a:spcAft>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
                <a:srgbClr val="000600"/>
              </a:buClr>
              <a:buSzTx/>
              <a:buFontTx/>
              <a:buNone/>
            </a:pPr>
            <a:fld id="{B460FB8C-E59B-4C84-A389-BB3260078D43}" type="slidenum">
              <a:rPr lang="en-GB" altLang="en-US" sz="1300">
                <a:solidFill>
                  <a:srgbClr val="000600"/>
                </a:solidFill>
              </a:rPr>
              <a:pPr eaLnBrk="1" hangingPunct="1">
                <a:lnSpc>
                  <a:spcPct val="90000"/>
                </a:lnSpc>
                <a:spcBef>
                  <a:spcPct val="0"/>
                </a:spcBef>
                <a:buClr>
                  <a:srgbClr val="000600"/>
                </a:buClr>
                <a:buSzTx/>
                <a:buFontTx/>
                <a:buNone/>
              </a:pPr>
              <a:t>12</a:t>
            </a:fld>
            <a:endParaRPr lang="en-GB" altLang="en-US" sz="1300">
              <a:solidFill>
                <a:srgbClr val="000600"/>
              </a:solidFill>
            </a:endParaRPr>
          </a:p>
        </p:txBody>
      </p:sp>
      <p:sp>
        <p:nvSpPr>
          <p:cNvPr id="28675" name="Rectangle 2"/>
          <p:cNvSpPr txBox="1">
            <a:spLocks noGrp="1" noChangeArrowheads="1"/>
          </p:cNvSpPr>
          <p:nvPr/>
        </p:nvSpPr>
        <p:spPr bwMode="auto">
          <a:xfrm>
            <a:off x="0" y="0"/>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lstStyle>
            <a:lvl1pPr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Tx/>
              <a:buFontTx/>
              <a:buNone/>
            </a:pPr>
            <a:r>
              <a:rPr lang="en-US" altLang="en-US" sz="1300">
                <a:solidFill>
                  <a:schemeClr val="hlink"/>
                </a:solidFill>
              </a:rPr>
              <a:t>Steve Mills</a:t>
            </a:r>
          </a:p>
        </p:txBody>
      </p:sp>
      <p:sp>
        <p:nvSpPr>
          <p:cNvPr id="28676" name="Rectangle 3"/>
          <p:cNvSpPr txBox="1">
            <a:spLocks noGrp="1" noChangeArrowheads="1"/>
          </p:cNvSpPr>
          <p:nvPr/>
        </p:nvSpPr>
        <p:spPr bwMode="auto">
          <a:xfrm>
            <a:off x="4006850" y="0"/>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lstStyle>
            <a:lvl1pPr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r>
              <a:rPr lang="en-US" altLang="en-US" sz="1300">
                <a:solidFill>
                  <a:schemeClr val="hlink"/>
                </a:solidFill>
              </a:rPr>
              <a:t>09/15/10</a:t>
            </a:r>
          </a:p>
        </p:txBody>
      </p:sp>
      <p:sp>
        <p:nvSpPr>
          <p:cNvPr id="28677" name="Rectangle 6"/>
          <p:cNvSpPr txBox="1">
            <a:spLocks noGrp="1" noChangeArrowheads="1"/>
          </p:cNvSpPr>
          <p:nvPr/>
        </p:nvSpPr>
        <p:spPr bwMode="auto">
          <a:xfrm>
            <a:off x="0" y="8851900"/>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nchor="b"/>
          <a:lstStyle>
            <a:lvl1pPr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Tx/>
              <a:buFontTx/>
              <a:buNone/>
            </a:pPr>
            <a:r>
              <a:rPr lang="en-US" altLang="en-US" sz="1300">
                <a:solidFill>
                  <a:schemeClr val="hlink"/>
                </a:solidFill>
              </a:rPr>
              <a:t>100915 MILLS WebSphere eCommerce Forum Toronto.ppt</a:t>
            </a:r>
          </a:p>
        </p:txBody>
      </p:sp>
      <p:sp>
        <p:nvSpPr>
          <p:cNvPr id="28678" name="Rectangle 7"/>
          <p:cNvSpPr txBox="1">
            <a:spLocks noGrp="1" noChangeArrowheads="1"/>
          </p:cNvSpPr>
          <p:nvPr/>
        </p:nvSpPr>
        <p:spPr bwMode="auto">
          <a:xfrm>
            <a:off x="4006850" y="8851900"/>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nchor="b"/>
          <a:lstStyle>
            <a:lvl1pPr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fld id="{784599FE-79EA-4F2E-A103-0281F4BD353F}" type="slidenum">
              <a:rPr lang="en-US" altLang="en-US" sz="1300">
                <a:solidFill>
                  <a:schemeClr val="hlink"/>
                </a:solidFill>
              </a:rPr>
              <a:pPr algn="r" eaLnBrk="1" hangingPunct="1">
                <a:lnSpc>
                  <a:spcPct val="90000"/>
                </a:lnSpc>
                <a:spcBef>
                  <a:spcPct val="0"/>
                </a:spcBef>
                <a:buClrTx/>
                <a:buSzTx/>
                <a:buFontTx/>
                <a:buNone/>
              </a:pPr>
              <a:t>12</a:t>
            </a:fld>
            <a:endParaRPr lang="en-US" altLang="en-US" sz="1300">
              <a:solidFill>
                <a:schemeClr val="hlink"/>
              </a:solidFill>
            </a:endParaRPr>
          </a:p>
        </p:txBody>
      </p:sp>
      <p:sp>
        <p:nvSpPr>
          <p:cNvPr id="28679" name="Slide Image Placeholder 1"/>
          <p:cNvSpPr>
            <a:spLocks noGrp="1" noRot="1" noChangeAspect="1" noTextEdit="1"/>
          </p:cNvSpPr>
          <p:nvPr>
            <p:ph type="sldImg"/>
          </p:nvPr>
        </p:nvSpPr>
        <p:spPr>
          <a:xfrm>
            <a:off x="428625" y="696913"/>
            <a:ext cx="6219825" cy="3498850"/>
          </a:xfrm>
          <a:ln/>
        </p:spPr>
      </p:sp>
      <p:sp>
        <p:nvSpPr>
          <p:cNvPr id="28680" name="Slide Number Placeholder 3"/>
          <p:cNvSpPr txBox="1">
            <a:spLocks noGrp="1"/>
          </p:cNvSpPr>
          <p:nvPr/>
        </p:nvSpPr>
        <p:spPr bwMode="auto">
          <a:xfrm>
            <a:off x="4006850" y="8851900"/>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nchor="b"/>
          <a:lstStyle>
            <a:lvl1pPr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fld id="{35CBCC29-DDA5-42D2-A8C2-2D59B44DA171}" type="slidenum">
              <a:rPr lang="en-US" altLang="en-US" sz="1300">
                <a:solidFill>
                  <a:schemeClr val="hlink"/>
                </a:solidFill>
                <a:latin typeface="Calibri" panose="020F0502020204030204" pitchFamily="34" charset="0"/>
              </a:rPr>
              <a:pPr algn="r" eaLnBrk="1" hangingPunct="1">
                <a:lnSpc>
                  <a:spcPct val="90000"/>
                </a:lnSpc>
                <a:spcBef>
                  <a:spcPct val="0"/>
                </a:spcBef>
                <a:buClrTx/>
                <a:buSzTx/>
                <a:buFontTx/>
                <a:buNone/>
              </a:pPr>
              <a:t>12</a:t>
            </a:fld>
            <a:endParaRPr lang="en-US" altLang="en-US" sz="1300">
              <a:solidFill>
                <a:schemeClr val="hlink"/>
              </a:solidFill>
              <a:latin typeface="Calibri" panose="020F0502020204030204" pitchFamily="34" charset="0"/>
            </a:endParaRPr>
          </a:p>
        </p:txBody>
      </p:sp>
      <p:sp>
        <p:nvSpPr>
          <p:cNvPr id="28681" name="Notes Placeholder 6"/>
          <p:cNvSpPr txBox="1">
            <a:spLocks noGrp="1"/>
          </p:cNvSpPr>
          <p:nvPr>
            <p:ph type="body" idx="1"/>
          </p:nvPr>
        </p:nvSpPr>
        <p:spPr>
          <a:xfrm>
            <a:off x="708025" y="4429125"/>
            <a:ext cx="5657850" cy="419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lstStyle/>
          <a:p>
            <a:pPr defTabSz="920750"/>
            <a:r>
              <a:rPr lang="en-US" altLang="en-US" smtClean="0">
                <a:latin typeface="Arial" panose="020B0604020202020204" pitchFamily="34" charset="0"/>
                <a:cs typeface="Arial" panose="020B0604020202020204" pitchFamily="34" charset="0"/>
              </a:rPr>
              <a:t>Not in CRMD</a:t>
            </a:r>
          </a:p>
        </p:txBody>
      </p:sp>
    </p:spTree>
    <p:extLst>
      <p:ext uri="{BB962C8B-B14F-4D97-AF65-F5344CB8AC3E}">
        <p14:creationId xmlns:p14="http://schemas.microsoft.com/office/powerpoint/2010/main" val="2363132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txBox="1">
            <a:spLocks noGrp="1" noChangeArrowheads="1"/>
          </p:cNvSpPr>
          <p:nvPr/>
        </p:nvSpPr>
        <p:spPr bwMode="auto">
          <a:xfrm>
            <a:off x="0" y="0"/>
            <a:ext cx="15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74663">
              <a:spcBef>
                <a:spcPct val="30000"/>
              </a:spcBef>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1pPr>
            <a:lvl2pPr marL="742950" indent="-285750" defTabSz="474663">
              <a:spcBef>
                <a:spcPct val="30000"/>
              </a:spcBef>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2pPr>
            <a:lvl3pPr marL="1143000" indent="-228600" defTabSz="474663">
              <a:spcBef>
                <a:spcPct val="30000"/>
              </a:spcBef>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3pPr>
            <a:lvl4pPr marL="1600200" indent="-228600" defTabSz="474663">
              <a:spcBef>
                <a:spcPct val="30000"/>
              </a:spcBef>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4pPr>
            <a:lvl5pPr marL="2057400" indent="-228600" defTabSz="474663">
              <a:spcBef>
                <a:spcPct val="30000"/>
              </a:spcBef>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5pPr>
            <a:lvl6pPr marL="2514600" indent="-228600" defTabSz="474663" eaLnBrk="0" fontAlgn="base" hangingPunct="0">
              <a:spcBef>
                <a:spcPct val="30000"/>
              </a:spcBef>
              <a:spcAft>
                <a:spcPct val="0"/>
              </a:spcAft>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6pPr>
            <a:lvl7pPr marL="2971800" indent="-228600" defTabSz="474663" eaLnBrk="0" fontAlgn="base" hangingPunct="0">
              <a:spcBef>
                <a:spcPct val="30000"/>
              </a:spcBef>
              <a:spcAft>
                <a:spcPct val="0"/>
              </a:spcAft>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7pPr>
            <a:lvl8pPr marL="3429000" indent="-228600" defTabSz="474663" eaLnBrk="0" fontAlgn="base" hangingPunct="0">
              <a:spcBef>
                <a:spcPct val="30000"/>
              </a:spcBef>
              <a:spcAft>
                <a:spcPct val="0"/>
              </a:spcAft>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8pPr>
            <a:lvl9pPr marL="3886200" indent="-228600" defTabSz="474663" eaLnBrk="0" fontAlgn="base" hangingPunct="0">
              <a:spcBef>
                <a:spcPct val="30000"/>
              </a:spcBef>
              <a:spcAft>
                <a:spcPct val="0"/>
              </a:spcAft>
              <a:buClr>
                <a:srgbClr val="000000"/>
              </a:buClr>
              <a:buSzPct val="100000"/>
              <a:buFont typeface="Arial" panose="020B0604020202020204" pitchFamily="34" charset="0"/>
              <a:tabLst>
                <a:tab pos="0" algn="l"/>
                <a:tab pos="952500" algn="l"/>
                <a:tab pos="1903413" algn="l"/>
                <a:tab pos="2859088" algn="l"/>
                <a:tab pos="3810000" algn="l"/>
                <a:tab pos="4764088" algn="l"/>
                <a:tab pos="5715000" algn="l"/>
                <a:tab pos="6669088" algn="l"/>
                <a:tab pos="7621588" algn="l"/>
                <a:tab pos="8574088" algn="l"/>
                <a:tab pos="9526588" algn="l"/>
                <a:tab pos="10480675" algn="l"/>
              </a:tabLst>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
                <a:srgbClr val="000600"/>
              </a:buClr>
              <a:buSzTx/>
              <a:buFontTx/>
              <a:buNone/>
            </a:pPr>
            <a:fld id="{F5E48DEF-6DCA-4182-A777-A624305AC5B3}" type="slidenum">
              <a:rPr lang="en-GB" altLang="en-US" sz="1300">
                <a:solidFill>
                  <a:srgbClr val="000600"/>
                </a:solidFill>
              </a:rPr>
              <a:pPr eaLnBrk="1" hangingPunct="1">
                <a:lnSpc>
                  <a:spcPct val="90000"/>
                </a:lnSpc>
                <a:spcBef>
                  <a:spcPct val="0"/>
                </a:spcBef>
                <a:buClr>
                  <a:srgbClr val="000600"/>
                </a:buClr>
                <a:buSzTx/>
                <a:buFontTx/>
                <a:buNone/>
              </a:pPr>
              <a:t>13</a:t>
            </a:fld>
            <a:endParaRPr lang="en-GB" altLang="en-US" sz="1300">
              <a:solidFill>
                <a:srgbClr val="000600"/>
              </a:solidFill>
            </a:endParaRPr>
          </a:p>
        </p:txBody>
      </p:sp>
      <p:sp>
        <p:nvSpPr>
          <p:cNvPr id="30723" name="Rectangle 2"/>
          <p:cNvSpPr txBox="1">
            <a:spLocks noGrp="1" noChangeArrowheads="1"/>
          </p:cNvSpPr>
          <p:nvPr/>
        </p:nvSpPr>
        <p:spPr bwMode="auto">
          <a:xfrm>
            <a:off x="0" y="0"/>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lstStyle>
            <a:lvl1pPr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Tx/>
              <a:buFontTx/>
              <a:buNone/>
            </a:pPr>
            <a:r>
              <a:rPr lang="en-US" altLang="en-US" sz="1300">
                <a:solidFill>
                  <a:schemeClr val="hlink"/>
                </a:solidFill>
              </a:rPr>
              <a:t>Steve Mills</a:t>
            </a:r>
          </a:p>
        </p:txBody>
      </p:sp>
      <p:sp>
        <p:nvSpPr>
          <p:cNvPr id="30724" name="Rectangle 3"/>
          <p:cNvSpPr txBox="1">
            <a:spLocks noGrp="1" noChangeArrowheads="1"/>
          </p:cNvSpPr>
          <p:nvPr/>
        </p:nvSpPr>
        <p:spPr bwMode="auto">
          <a:xfrm>
            <a:off x="4006850" y="0"/>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lstStyle>
            <a:lvl1pPr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r>
              <a:rPr lang="en-US" altLang="en-US" sz="1300">
                <a:solidFill>
                  <a:schemeClr val="hlink"/>
                </a:solidFill>
              </a:rPr>
              <a:t>09/15/10</a:t>
            </a:r>
          </a:p>
        </p:txBody>
      </p:sp>
      <p:sp>
        <p:nvSpPr>
          <p:cNvPr id="30725" name="Rectangle 6"/>
          <p:cNvSpPr txBox="1">
            <a:spLocks noGrp="1" noChangeArrowheads="1"/>
          </p:cNvSpPr>
          <p:nvPr/>
        </p:nvSpPr>
        <p:spPr bwMode="auto">
          <a:xfrm>
            <a:off x="0" y="8851900"/>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nchor="b"/>
          <a:lstStyle>
            <a:lvl1pPr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Tx/>
              <a:buFontTx/>
              <a:buNone/>
            </a:pPr>
            <a:r>
              <a:rPr lang="en-US" altLang="en-US" sz="1300">
                <a:solidFill>
                  <a:schemeClr val="hlink"/>
                </a:solidFill>
              </a:rPr>
              <a:t>100915 MILLS WebSphere eCommerce Forum Toronto.ppt</a:t>
            </a:r>
          </a:p>
        </p:txBody>
      </p:sp>
      <p:sp>
        <p:nvSpPr>
          <p:cNvPr id="30726" name="Rectangle 7"/>
          <p:cNvSpPr txBox="1">
            <a:spLocks noGrp="1" noChangeArrowheads="1"/>
          </p:cNvSpPr>
          <p:nvPr/>
        </p:nvSpPr>
        <p:spPr bwMode="auto">
          <a:xfrm>
            <a:off x="4006850" y="8851900"/>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nchor="b"/>
          <a:lstStyle>
            <a:lvl1pPr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fld id="{F658046D-E82A-4B06-A23D-73988E85F63F}" type="slidenum">
              <a:rPr lang="en-US" altLang="en-US" sz="1300">
                <a:solidFill>
                  <a:schemeClr val="hlink"/>
                </a:solidFill>
              </a:rPr>
              <a:pPr algn="r" eaLnBrk="1" hangingPunct="1">
                <a:lnSpc>
                  <a:spcPct val="90000"/>
                </a:lnSpc>
                <a:spcBef>
                  <a:spcPct val="0"/>
                </a:spcBef>
                <a:buClrTx/>
                <a:buSzTx/>
                <a:buFontTx/>
                <a:buNone/>
              </a:pPr>
              <a:t>13</a:t>
            </a:fld>
            <a:endParaRPr lang="en-US" altLang="en-US" sz="1300">
              <a:solidFill>
                <a:schemeClr val="hlink"/>
              </a:solidFill>
            </a:endParaRPr>
          </a:p>
        </p:txBody>
      </p:sp>
      <p:sp>
        <p:nvSpPr>
          <p:cNvPr id="30727" name="Slide Image Placeholder 1"/>
          <p:cNvSpPr>
            <a:spLocks noGrp="1" noRot="1" noChangeAspect="1" noTextEdit="1"/>
          </p:cNvSpPr>
          <p:nvPr>
            <p:ph type="sldImg"/>
          </p:nvPr>
        </p:nvSpPr>
        <p:spPr>
          <a:xfrm>
            <a:off x="428625" y="696913"/>
            <a:ext cx="6219825" cy="3498850"/>
          </a:xfrm>
          <a:ln/>
        </p:spPr>
      </p:sp>
      <p:sp>
        <p:nvSpPr>
          <p:cNvPr id="30728" name="Slide Number Placeholder 3"/>
          <p:cNvSpPr txBox="1">
            <a:spLocks noGrp="1"/>
          </p:cNvSpPr>
          <p:nvPr/>
        </p:nvSpPr>
        <p:spPr bwMode="auto">
          <a:xfrm>
            <a:off x="4006850" y="8851900"/>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nchor="b"/>
          <a:lstStyle>
            <a:lvl1pPr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667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667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fld id="{097ED4AA-A640-474A-AEB8-A247D2318145}" type="slidenum">
              <a:rPr lang="en-US" altLang="en-US" sz="1300">
                <a:solidFill>
                  <a:schemeClr val="hlink"/>
                </a:solidFill>
                <a:latin typeface="Calibri" panose="020F0502020204030204" pitchFamily="34" charset="0"/>
              </a:rPr>
              <a:pPr algn="r" eaLnBrk="1" hangingPunct="1">
                <a:lnSpc>
                  <a:spcPct val="90000"/>
                </a:lnSpc>
                <a:spcBef>
                  <a:spcPct val="0"/>
                </a:spcBef>
                <a:buClrTx/>
                <a:buSzTx/>
                <a:buFontTx/>
                <a:buNone/>
              </a:pPr>
              <a:t>13</a:t>
            </a:fld>
            <a:endParaRPr lang="en-US" altLang="en-US" sz="1300">
              <a:solidFill>
                <a:schemeClr val="hlink"/>
              </a:solidFill>
              <a:latin typeface="Calibri" panose="020F0502020204030204" pitchFamily="34" charset="0"/>
            </a:endParaRPr>
          </a:p>
        </p:txBody>
      </p:sp>
      <p:sp>
        <p:nvSpPr>
          <p:cNvPr id="30729" name="Notes Placeholder 6"/>
          <p:cNvSpPr txBox="1">
            <a:spLocks noGrp="1"/>
          </p:cNvSpPr>
          <p:nvPr>
            <p:ph type="body" idx="1"/>
          </p:nvPr>
        </p:nvSpPr>
        <p:spPr>
          <a:xfrm>
            <a:off x="708025" y="4429125"/>
            <a:ext cx="5657850" cy="419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tIns="49463" rIns="98922" bIns="49463"/>
          <a:lstStyle/>
          <a:p>
            <a:pPr defTabSz="920750"/>
            <a:r>
              <a:rPr lang="en-US" altLang="en-US" smtClean="0">
                <a:latin typeface="Arial" panose="020B0604020202020204" pitchFamily="34" charset="0"/>
                <a:cs typeface="Arial" panose="020B0604020202020204" pitchFamily="34" charset="0"/>
              </a:rPr>
              <a:t>Not in CRMD</a:t>
            </a:r>
          </a:p>
        </p:txBody>
      </p:sp>
    </p:spTree>
    <p:extLst>
      <p:ext uri="{BB962C8B-B14F-4D97-AF65-F5344CB8AC3E}">
        <p14:creationId xmlns:p14="http://schemas.microsoft.com/office/powerpoint/2010/main" val="15971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txBox="1">
            <a:spLocks noGrp="1" noChangeArrowheads="1"/>
          </p:cNvSpPr>
          <p:nvPr/>
        </p:nvSpPr>
        <p:spPr bwMode="auto">
          <a:xfrm>
            <a:off x="0" y="0"/>
            <a:ext cx="1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81013">
              <a:spcBef>
                <a:spcPct val="30000"/>
              </a:spcBef>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1pPr>
            <a:lvl2pPr marL="742950" indent="-285750" defTabSz="481013">
              <a:spcBef>
                <a:spcPct val="30000"/>
              </a:spcBef>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2pPr>
            <a:lvl3pPr marL="1143000" indent="-228600" defTabSz="481013">
              <a:spcBef>
                <a:spcPct val="30000"/>
              </a:spcBef>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3pPr>
            <a:lvl4pPr marL="1600200" indent="-228600" defTabSz="481013">
              <a:spcBef>
                <a:spcPct val="30000"/>
              </a:spcBef>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4pPr>
            <a:lvl5pPr marL="2057400" indent="-228600" defTabSz="481013">
              <a:spcBef>
                <a:spcPct val="30000"/>
              </a:spcBef>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5pPr>
            <a:lvl6pPr marL="2514600" indent="-228600" defTabSz="481013" eaLnBrk="0" fontAlgn="base" hangingPunct="0">
              <a:spcBef>
                <a:spcPct val="30000"/>
              </a:spcBef>
              <a:spcAft>
                <a:spcPct val="0"/>
              </a:spcAft>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6pPr>
            <a:lvl7pPr marL="2971800" indent="-228600" defTabSz="481013" eaLnBrk="0" fontAlgn="base" hangingPunct="0">
              <a:spcBef>
                <a:spcPct val="30000"/>
              </a:spcBef>
              <a:spcAft>
                <a:spcPct val="0"/>
              </a:spcAft>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7pPr>
            <a:lvl8pPr marL="3429000" indent="-228600" defTabSz="481013" eaLnBrk="0" fontAlgn="base" hangingPunct="0">
              <a:spcBef>
                <a:spcPct val="30000"/>
              </a:spcBef>
              <a:spcAft>
                <a:spcPct val="0"/>
              </a:spcAft>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8pPr>
            <a:lvl9pPr marL="3886200" indent="-228600" defTabSz="481013" eaLnBrk="0" fontAlgn="base" hangingPunct="0">
              <a:spcBef>
                <a:spcPct val="30000"/>
              </a:spcBef>
              <a:spcAft>
                <a:spcPct val="0"/>
              </a:spcAft>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
                <a:srgbClr val="000600"/>
              </a:buClr>
              <a:buSzTx/>
              <a:buFontTx/>
              <a:buNone/>
            </a:pPr>
            <a:fld id="{CF761F4F-4F54-41B6-96FC-5BEFAE919A71}" type="slidenum">
              <a:rPr lang="en-GB" altLang="en-US" sz="1300">
                <a:solidFill>
                  <a:srgbClr val="000600"/>
                </a:solidFill>
                <a:cs typeface="Arial" panose="020B0604020202020204" pitchFamily="34" charset="0"/>
              </a:rPr>
              <a:pPr eaLnBrk="1" hangingPunct="1">
                <a:lnSpc>
                  <a:spcPct val="90000"/>
                </a:lnSpc>
                <a:spcBef>
                  <a:spcPct val="0"/>
                </a:spcBef>
                <a:buClr>
                  <a:srgbClr val="000600"/>
                </a:buClr>
                <a:buSzTx/>
                <a:buFontTx/>
                <a:buNone/>
              </a:pPr>
              <a:t>14</a:t>
            </a:fld>
            <a:endParaRPr lang="en-GB" altLang="en-US" sz="1300">
              <a:solidFill>
                <a:srgbClr val="000600"/>
              </a:solidFill>
              <a:cs typeface="Arial" panose="020B0604020202020204" pitchFamily="34" charset="0"/>
            </a:endParaRPr>
          </a:p>
        </p:txBody>
      </p:sp>
      <p:sp>
        <p:nvSpPr>
          <p:cNvPr id="32771" name="Rectangle 2"/>
          <p:cNvSpPr txBox="1">
            <a:spLocks noGrp="1" noChangeArrowheads="1"/>
          </p:cNvSpPr>
          <p:nvPr/>
        </p:nvSpPr>
        <p:spPr bwMode="auto">
          <a:xfrm>
            <a:off x="0" y="0"/>
            <a:ext cx="300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33" tIns="48918" rIns="97833" bIns="48918"/>
          <a:lstStyle>
            <a:lvl1pPr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Tx/>
              <a:buFontTx/>
              <a:buNone/>
            </a:pPr>
            <a:r>
              <a:rPr lang="en-US" altLang="en-US" sz="1300">
                <a:solidFill>
                  <a:srgbClr val="0000FF"/>
                </a:solidFill>
                <a:cs typeface="Arial" panose="020B0604020202020204" pitchFamily="34" charset="0"/>
              </a:rPr>
              <a:t>Steve Mills</a:t>
            </a:r>
          </a:p>
        </p:txBody>
      </p:sp>
      <p:sp>
        <p:nvSpPr>
          <p:cNvPr id="32772" name="Rectangle 3"/>
          <p:cNvSpPr txBox="1">
            <a:spLocks noGrp="1" noChangeArrowheads="1"/>
          </p:cNvSpPr>
          <p:nvPr/>
        </p:nvSpPr>
        <p:spPr bwMode="auto">
          <a:xfrm>
            <a:off x="3935413" y="0"/>
            <a:ext cx="300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33" tIns="48918" rIns="97833" bIns="48918"/>
          <a:lstStyle>
            <a:lvl1pPr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r>
              <a:rPr lang="en-US" altLang="en-US" sz="1300">
                <a:solidFill>
                  <a:srgbClr val="0000FF"/>
                </a:solidFill>
                <a:cs typeface="Arial" panose="020B0604020202020204" pitchFamily="34" charset="0"/>
              </a:rPr>
              <a:t>09/15/10</a:t>
            </a:r>
          </a:p>
        </p:txBody>
      </p:sp>
      <p:sp>
        <p:nvSpPr>
          <p:cNvPr id="32773" name="Rectangle 6"/>
          <p:cNvSpPr txBox="1">
            <a:spLocks noGrp="1" noChangeArrowheads="1"/>
          </p:cNvSpPr>
          <p:nvPr/>
        </p:nvSpPr>
        <p:spPr bwMode="auto">
          <a:xfrm>
            <a:off x="0" y="8804275"/>
            <a:ext cx="300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33" tIns="48918" rIns="97833" bIns="48918" anchor="b"/>
          <a:lstStyle>
            <a:lvl1pPr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Tx/>
              <a:buFontTx/>
              <a:buNone/>
            </a:pPr>
            <a:r>
              <a:rPr lang="en-US" altLang="en-US" sz="1300">
                <a:solidFill>
                  <a:srgbClr val="0000FF"/>
                </a:solidFill>
                <a:cs typeface="Arial" panose="020B0604020202020204" pitchFamily="34" charset="0"/>
              </a:rPr>
              <a:t>100915 MILLS WebSphere eCommerce Forum Toronto.ppt</a:t>
            </a:r>
          </a:p>
        </p:txBody>
      </p:sp>
      <p:sp>
        <p:nvSpPr>
          <p:cNvPr id="32774" name="Rectangle 7"/>
          <p:cNvSpPr txBox="1">
            <a:spLocks noGrp="1" noChangeArrowheads="1"/>
          </p:cNvSpPr>
          <p:nvPr/>
        </p:nvSpPr>
        <p:spPr bwMode="auto">
          <a:xfrm>
            <a:off x="3935413" y="8804275"/>
            <a:ext cx="300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33" tIns="48918" rIns="97833" bIns="48918" anchor="b"/>
          <a:lstStyle>
            <a:lvl1pPr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fld id="{BBA07E55-6363-4C54-9221-2A883493A227}" type="slidenum">
              <a:rPr lang="en-US" altLang="en-US" sz="1300">
                <a:solidFill>
                  <a:srgbClr val="0000FF"/>
                </a:solidFill>
                <a:cs typeface="Arial" panose="020B0604020202020204" pitchFamily="34" charset="0"/>
              </a:rPr>
              <a:pPr algn="r" eaLnBrk="1" hangingPunct="1">
                <a:lnSpc>
                  <a:spcPct val="90000"/>
                </a:lnSpc>
                <a:spcBef>
                  <a:spcPct val="0"/>
                </a:spcBef>
                <a:buClrTx/>
                <a:buSzTx/>
                <a:buFontTx/>
                <a:buNone/>
              </a:pPr>
              <a:t>14</a:t>
            </a:fld>
            <a:endParaRPr lang="en-US" altLang="en-US" sz="1300">
              <a:solidFill>
                <a:srgbClr val="0000FF"/>
              </a:solidFill>
              <a:cs typeface="Arial" panose="020B0604020202020204" pitchFamily="34" charset="0"/>
            </a:endParaRPr>
          </a:p>
        </p:txBody>
      </p:sp>
      <p:sp>
        <p:nvSpPr>
          <p:cNvPr id="32775" name="Slide Image Placeholder 1"/>
          <p:cNvSpPr>
            <a:spLocks noGrp="1" noRot="1" noChangeAspect="1" noTextEdit="1"/>
          </p:cNvSpPr>
          <p:nvPr>
            <p:ph type="sldImg"/>
          </p:nvPr>
        </p:nvSpPr>
        <p:spPr>
          <a:xfrm>
            <a:off x="382588" y="693738"/>
            <a:ext cx="6183312" cy="3479800"/>
          </a:xfrm>
          <a:ln/>
        </p:spPr>
      </p:sp>
      <p:sp>
        <p:nvSpPr>
          <p:cNvPr id="32776" name="Slide Number Placeholder 3"/>
          <p:cNvSpPr txBox="1">
            <a:spLocks noGrp="1"/>
          </p:cNvSpPr>
          <p:nvPr/>
        </p:nvSpPr>
        <p:spPr bwMode="auto">
          <a:xfrm>
            <a:off x="3935413" y="8804275"/>
            <a:ext cx="300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33" tIns="48918" rIns="97833" bIns="48918" anchor="b"/>
          <a:lstStyle>
            <a:lvl1pPr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fld id="{93F14AC4-4BF7-4976-AF7B-FFB348B72C31}" type="slidenum">
              <a:rPr lang="en-US" altLang="en-US" sz="1300">
                <a:solidFill>
                  <a:srgbClr val="0000FF"/>
                </a:solidFill>
                <a:latin typeface="Calibri" panose="020F0502020204030204" pitchFamily="34" charset="0"/>
                <a:cs typeface="Arial" panose="020B0604020202020204" pitchFamily="34" charset="0"/>
              </a:rPr>
              <a:pPr algn="r" eaLnBrk="1" hangingPunct="1">
                <a:lnSpc>
                  <a:spcPct val="90000"/>
                </a:lnSpc>
                <a:spcBef>
                  <a:spcPct val="0"/>
                </a:spcBef>
                <a:buClrTx/>
                <a:buSzTx/>
                <a:buFontTx/>
                <a:buNone/>
              </a:pPr>
              <a:t>14</a:t>
            </a:fld>
            <a:endParaRPr lang="en-US" altLang="en-US" sz="1300">
              <a:solidFill>
                <a:srgbClr val="0000FF"/>
              </a:solidFill>
              <a:latin typeface="Calibri" panose="020F0502020204030204" pitchFamily="34" charset="0"/>
              <a:cs typeface="Arial" panose="020B0604020202020204" pitchFamily="34" charset="0"/>
            </a:endParaRPr>
          </a:p>
        </p:txBody>
      </p:sp>
      <p:sp>
        <p:nvSpPr>
          <p:cNvPr id="32777" name="Notes Placeholder 6"/>
          <p:cNvSpPr txBox="1">
            <a:spLocks noGrp="1"/>
          </p:cNvSpPr>
          <p:nvPr>
            <p:ph type="body" idx="1"/>
          </p:nvPr>
        </p:nvSpPr>
        <p:spPr>
          <a:xfrm>
            <a:off x="695325" y="4403725"/>
            <a:ext cx="5556250" cy="4173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33" tIns="48918" rIns="97833" bIns="48918"/>
          <a:lstStyle/>
          <a:p>
            <a:pPr defTabSz="898525">
              <a:lnSpc>
                <a:spcPct val="80000"/>
              </a:lnSpc>
            </a:pPr>
            <a:endParaRPr lang="en-US" altLang="en-US" sz="900" smtClean="0">
              <a:latin typeface="Arial" panose="020B0604020202020204" pitchFamily="34" charset="0"/>
            </a:endParaRPr>
          </a:p>
        </p:txBody>
      </p:sp>
    </p:spTree>
    <p:extLst>
      <p:ext uri="{BB962C8B-B14F-4D97-AF65-F5344CB8AC3E}">
        <p14:creationId xmlns:p14="http://schemas.microsoft.com/office/powerpoint/2010/main" val="1636134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txBox="1">
            <a:spLocks noGrp="1" noChangeArrowheads="1"/>
          </p:cNvSpPr>
          <p:nvPr/>
        </p:nvSpPr>
        <p:spPr bwMode="auto">
          <a:xfrm>
            <a:off x="0" y="0"/>
            <a:ext cx="15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81013">
              <a:spcBef>
                <a:spcPct val="30000"/>
              </a:spcBef>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1pPr>
            <a:lvl2pPr marL="742950" indent="-285750" defTabSz="481013">
              <a:spcBef>
                <a:spcPct val="30000"/>
              </a:spcBef>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2pPr>
            <a:lvl3pPr marL="1143000" indent="-228600" defTabSz="481013">
              <a:spcBef>
                <a:spcPct val="30000"/>
              </a:spcBef>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3pPr>
            <a:lvl4pPr marL="1600200" indent="-228600" defTabSz="481013">
              <a:spcBef>
                <a:spcPct val="30000"/>
              </a:spcBef>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4pPr>
            <a:lvl5pPr marL="2057400" indent="-228600" defTabSz="481013">
              <a:spcBef>
                <a:spcPct val="30000"/>
              </a:spcBef>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5pPr>
            <a:lvl6pPr marL="2514600" indent="-228600" defTabSz="481013" eaLnBrk="0" fontAlgn="base" hangingPunct="0">
              <a:spcBef>
                <a:spcPct val="30000"/>
              </a:spcBef>
              <a:spcAft>
                <a:spcPct val="0"/>
              </a:spcAft>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6pPr>
            <a:lvl7pPr marL="2971800" indent="-228600" defTabSz="481013" eaLnBrk="0" fontAlgn="base" hangingPunct="0">
              <a:spcBef>
                <a:spcPct val="30000"/>
              </a:spcBef>
              <a:spcAft>
                <a:spcPct val="0"/>
              </a:spcAft>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7pPr>
            <a:lvl8pPr marL="3429000" indent="-228600" defTabSz="481013" eaLnBrk="0" fontAlgn="base" hangingPunct="0">
              <a:spcBef>
                <a:spcPct val="30000"/>
              </a:spcBef>
              <a:spcAft>
                <a:spcPct val="0"/>
              </a:spcAft>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8pPr>
            <a:lvl9pPr marL="3886200" indent="-228600" defTabSz="481013" eaLnBrk="0" fontAlgn="base" hangingPunct="0">
              <a:spcBef>
                <a:spcPct val="30000"/>
              </a:spcBef>
              <a:spcAft>
                <a:spcPct val="0"/>
              </a:spcAft>
              <a:buClr>
                <a:srgbClr val="000000"/>
              </a:buClr>
              <a:buSzPct val="100000"/>
              <a:buFont typeface="Arial" panose="020B0604020202020204" pitchFamily="34" charset="0"/>
              <a:tabLst>
                <a:tab pos="0" algn="l"/>
                <a:tab pos="965200" algn="l"/>
                <a:tab pos="1928813" algn="l"/>
                <a:tab pos="2897188" algn="l"/>
                <a:tab pos="3860800" algn="l"/>
                <a:tab pos="4827588" algn="l"/>
                <a:tab pos="5791200" algn="l"/>
                <a:tab pos="6757988" algn="l"/>
                <a:tab pos="7723188" algn="l"/>
                <a:tab pos="8688388" algn="l"/>
                <a:tab pos="9653588" algn="l"/>
                <a:tab pos="10620375" algn="l"/>
              </a:tabLst>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
                <a:srgbClr val="000600"/>
              </a:buClr>
              <a:buSzTx/>
              <a:buFontTx/>
              <a:buNone/>
            </a:pPr>
            <a:fld id="{EF43DB90-4EB0-4ED5-B792-57C237EC54CB}" type="slidenum">
              <a:rPr lang="en-GB" altLang="en-US" sz="1300">
                <a:solidFill>
                  <a:srgbClr val="000600"/>
                </a:solidFill>
                <a:cs typeface="Arial" panose="020B0604020202020204" pitchFamily="34" charset="0"/>
              </a:rPr>
              <a:pPr eaLnBrk="1" hangingPunct="1">
                <a:lnSpc>
                  <a:spcPct val="90000"/>
                </a:lnSpc>
                <a:spcBef>
                  <a:spcPct val="0"/>
                </a:spcBef>
                <a:buClr>
                  <a:srgbClr val="000600"/>
                </a:buClr>
                <a:buSzTx/>
                <a:buFontTx/>
                <a:buNone/>
              </a:pPr>
              <a:t>15</a:t>
            </a:fld>
            <a:endParaRPr lang="en-GB" altLang="en-US" sz="1300">
              <a:solidFill>
                <a:srgbClr val="000600"/>
              </a:solidFill>
              <a:cs typeface="Arial" panose="020B0604020202020204" pitchFamily="34" charset="0"/>
            </a:endParaRPr>
          </a:p>
        </p:txBody>
      </p:sp>
      <p:sp>
        <p:nvSpPr>
          <p:cNvPr id="34819" name="Rectangle 2"/>
          <p:cNvSpPr txBox="1">
            <a:spLocks noGrp="1" noChangeArrowheads="1"/>
          </p:cNvSpPr>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39" tIns="48271" rIns="96539" bIns="48271"/>
          <a:lstStyle>
            <a:lvl1pPr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Tx/>
              <a:buFontTx/>
              <a:buNone/>
            </a:pPr>
            <a:r>
              <a:rPr lang="en-US" altLang="en-US" sz="1300">
                <a:solidFill>
                  <a:srgbClr val="0000FF"/>
                </a:solidFill>
                <a:cs typeface="Arial" panose="020B0604020202020204" pitchFamily="34" charset="0"/>
              </a:rPr>
              <a:t>Steve Mills</a:t>
            </a:r>
          </a:p>
        </p:txBody>
      </p:sp>
      <p:sp>
        <p:nvSpPr>
          <p:cNvPr id="34820" name="Rectangle 3"/>
          <p:cNvSpPr txBox="1">
            <a:spLocks noGrp="1" noChangeArrowheads="1"/>
          </p:cNvSpPr>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39" tIns="48271" rIns="96539" bIns="48271"/>
          <a:lstStyle>
            <a:lvl1pPr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r>
              <a:rPr lang="en-US" altLang="en-US" sz="1300">
                <a:solidFill>
                  <a:srgbClr val="0000FF"/>
                </a:solidFill>
                <a:cs typeface="Arial" panose="020B0604020202020204" pitchFamily="34" charset="0"/>
              </a:rPr>
              <a:t>09/15/10</a:t>
            </a:r>
          </a:p>
        </p:txBody>
      </p:sp>
      <p:sp>
        <p:nvSpPr>
          <p:cNvPr id="34821" name="Rectangle 6"/>
          <p:cNvSpPr txBox="1">
            <a:spLocks noGrp="1" noChangeArrowheads="1"/>
          </p:cNvSpPr>
          <p:nvPr/>
        </p:nvSpPr>
        <p:spPr bwMode="auto">
          <a:xfrm>
            <a:off x="0"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39" tIns="48271" rIns="96539" bIns="48271" anchor="b"/>
          <a:lstStyle>
            <a:lvl1pPr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Tx/>
              <a:buFontTx/>
              <a:buNone/>
            </a:pPr>
            <a:r>
              <a:rPr lang="en-US" altLang="en-US" sz="1300">
                <a:solidFill>
                  <a:srgbClr val="0000FF"/>
                </a:solidFill>
                <a:cs typeface="Arial" panose="020B0604020202020204" pitchFamily="34" charset="0"/>
              </a:rPr>
              <a:t>100915 MILLS WebSphere eCommerce Forum Toronto.ppt</a:t>
            </a:r>
          </a:p>
        </p:txBody>
      </p:sp>
      <p:sp>
        <p:nvSpPr>
          <p:cNvPr id="34822"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39" tIns="48271" rIns="96539" bIns="48271" anchor="b"/>
          <a:lstStyle>
            <a:lvl1pPr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fld id="{5DE2D5E4-5FE6-4263-AD4F-57A5D65F6C56}" type="slidenum">
              <a:rPr lang="en-US" altLang="en-US" sz="1300">
                <a:solidFill>
                  <a:srgbClr val="0000FF"/>
                </a:solidFill>
                <a:cs typeface="Arial" panose="020B0604020202020204" pitchFamily="34" charset="0"/>
              </a:rPr>
              <a:pPr algn="r" eaLnBrk="1" hangingPunct="1">
                <a:lnSpc>
                  <a:spcPct val="90000"/>
                </a:lnSpc>
                <a:spcBef>
                  <a:spcPct val="0"/>
                </a:spcBef>
                <a:buClrTx/>
                <a:buSzTx/>
                <a:buFontTx/>
                <a:buNone/>
              </a:pPr>
              <a:t>15</a:t>
            </a:fld>
            <a:endParaRPr lang="en-US" altLang="en-US" sz="1300">
              <a:solidFill>
                <a:srgbClr val="0000FF"/>
              </a:solidFill>
              <a:cs typeface="Arial" panose="020B0604020202020204" pitchFamily="34" charset="0"/>
            </a:endParaRPr>
          </a:p>
        </p:txBody>
      </p:sp>
      <p:sp>
        <p:nvSpPr>
          <p:cNvPr id="34823" name="Slide Image Placeholder 1"/>
          <p:cNvSpPr>
            <a:spLocks noGrp="1" noRot="1" noChangeAspect="1" noTextEdit="1"/>
          </p:cNvSpPr>
          <p:nvPr>
            <p:ph type="sldImg"/>
          </p:nvPr>
        </p:nvSpPr>
        <p:spPr>
          <a:xfrm>
            <a:off x="379413" y="684213"/>
            <a:ext cx="6100762" cy="3432175"/>
          </a:xfrm>
          <a:ln/>
        </p:spPr>
      </p:sp>
      <p:sp>
        <p:nvSpPr>
          <p:cNvPr id="34824" name="Slide Number Placeholder 3"/>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39" tIns="48271" rIns="96539" bIns="48271" anchor="b"/>
          <a:lstStyle>
            <a:lvl1pPr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794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794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eaLnBrk="1" hangingPunct="1">
              <a:lnSpc>
                <a:spcPct val="90000"/>
              </a:lnSpc>
              <a:spcBef>
                <a:spcPct val="0"/>
              </a:spcBef>
              <a:buClrTx/>
              <a:buSzTx/>
              <a:buFontTx/>
              <a:buNone/>
            </a:pPr>
            <a:fld id="{29B23AD1-F844-4EBA-B86A-9B4463404C6E}" type="slidenum">
              <a:rPr lang="en-US" altLang="en-US" sz="1300">
                <a:solidFill>
                  <a:srgbClr val="0000FF"/>
                </a:solidFill>
                <a:latin typeface="Calibri" panose="020F0502020204030204" pitchFamily="34" charset="0"/>
                <a:cs typeface="Arial" panose="020B0604020202020204" pitchFamily="34" charset="0"/>
              </a:rPr>
              <a:pPr algn="r" eaLnBrk="1" hangingPunct="1">
                <a:lnSpc>
                  <a:spcPct val="90000"/>
                </a:lnSpc>
                <a:spcBef>
                  <a:spcPct val="0"/>
                </a:spcBef>
                <a:buClrTx/>
                <a:buSzTx/>
                <a:buFontTx/>
                <a:buNone/>
              </a:pPr>
              <a:t>15</a:t>
            </a:fld>
            <a:endParaRPr lang="en-US" altLang="en-US" sz="1300">
              <a:solidFill>
                <a:srgbClr val="0000FF"/>
              </a:solidFill>
              <a:latin typeface="Calibri" panose="020F0502020204030204" pitchFamily="34" charset="0"/>
              <a:cs typeface="Arial" panose="020B0604020202020204" pitchFamily="34" charset="0"/>
            </a:endParaRPr>
          </a:p>
        </p:txBody>
      </p:sp>
      <p:sp>
        <p:nvSpPr>
          <p:cNvPr id="34825" name="Notes Placeholder 6"/>
          <p:cNvSpPr txBox="1">
            <a:spLocks noGrp="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39" tIns="48271" rIns="96539" bIns="48271"/>
          <a:lstStyle/>
          <a:p>
            <a:pPr defTabSz="887413">
              <a:lnSpc>
                <a:spcPct val="80000"/>
              </a:lnSpc>
            </a:pPr>
            <a:r>
              <a:rPr lang="en-US" altLang="en-US" sz="900" b="1" smtClean="0">
                <a:solidFill>
                  <a:srgbClr val="005D9F"/>
                </a:solidFill>
                <a:latin typeface="Arial" panose="020B0604020202020204" pitchFamily="34" charset="0"/>
              </a:rPr>
              <a:t>Problem/Situation</a:t>
            </a:r>
          </a:p>
          <a:p>
            <a:pPr defTabSz="887413">
              <a:lnSpc>
                <a:spcPct val="80000"/>
              </a:lnSpc>
            </a:pPr>
            <a:r>
              <a:rPr lang="en-US" altLang="en-US" sz="900" smtClean="0">
                <a:solidFill>
                  <a:srgbClr val="005D9F"/>
                </a:solidFill>
                <a:latin typeface="Arial" panose="020B0604020202020204" pitchFamily="34" charset="0"/>
              </a:rPr>
              <a:t>An increasing complexity in the Final Assembly Line</a:t>
            </a:r>
          </a:p>
          <a:p>
            <a:pPr defTabSz="887413">
              <a:lnSpc>
                <a:spcPct val="80000"/>
              </a:lnSpc>
            </a:pPr>
            <a:r>
              <a:rPr lang="en-US" altLang="en-US" sz="900" smtClean="0">
                <a:solidFill>
                  <a:srgbClr val="005D9F"/>
                </a:solidFill>
                <a:latin typeface="Arial" panose="020B0604020202020204" pitchFamily="34" charset="0"/>
              </a:rPr>
              <a:t>Aircrafts are getting more and more sophisticated and complex - 8 000 tasks to schedule on A380 station 30 (dedicated to all tests of an aircraft</a:t>
            </a:r>
          </a:p>
          <a:p>
            <a:pPr defTabSz="887413">
              <a:lnSpc>
                <a:spcPct val="80000"/>
              </a:lnSpc>
            </a:pPr>
            <a:r>
              <a:rPr lang="en-US" altLang="en-US" sz="900" smtClean="0">
                <a:solidFill>
                  <a:srgbClr val="005D9F"/>
                </a:solidFill>
                <a:latin typeface="Arial" panose="020B0604020202020204" pitchFamily="34" charset="0"/>
              </a:rPr>
              <a:t>Market demand is changing (increasing 3 years ago, decreasing today)</a:t>
            </a:r>
          </a:p>
          <a:p>
            <a:pPr defTabSz="887413">
              <a:lnSpc>
                <a:spcPct val="80000"/>
              </a:lnSpc>
            </a:pPr>
            <a:r>
              <a:rPr lang="en-US" altLang="en-US" sz="900" smtClean="0">
                <a:solidFill>
                  <a:srgbClr val="005D9F"/>
                </a:solidFill>
                <a:latin typeface="Arial" panose="020B0604020202020204" pitchFamily="34" charset="0"/>
              </a:rPr>
              <a:t>Tough competition with Boeing - product costs &amp; capability to deliver on time</a:t>
            </a:r>
          </a:p>
          <a:p>
            <a:pPr defTabSz="887413">
              <a:lnSpc>
                <a:spcPct val="80000"/>
              </a:lnSpc>
            </a:pPr>
            <a:r>
              <a:rPr lang="en-US" altLang="en-US" sz="900" smtClean="0">
                <a:solidFill>
                  <a:srgbClr val="005D9F"/>
                </a:solidFill>
                <a:latin typeface="Arial" panose="020B0604020202020204" pitchFamily="34" charset="0"/>
              </a:rPr>
              <a:t>Profitability is a challenge</a:t>
            </a:r>
          </a:p>
          <a:p>
            <a:pPr defTabSz="887413">
              <a:lnSpc>
                <a:spcPct val="80000"/>
              </a:lnSpc>
            </a:pPr>
            <a:endParaRPr lang="en-US" altLang="en-US" sz="900" smtClean="0">
              <a:solidFill>
                <a:srgbClr val="005D9F"/>
              </a:solidFill>
              <a:latin typeface="Arial" panose="020B0604020202020204" pitchFamily="34" charset="0"/>
            </a:endParaRPr>
          </a:p>
          <a:p>
            <a:pPr defTabSz="887413">
              <a:lnSpc>
                <a:spcPct val="80000"/>
              </a:lnSpc>
            </a:pPr>
            <a:r>
              <a:rPr lang="en-US" altLang="en-US" sz="900" b="1" smtClean="0">
                <a:solidFill>
                  <a:srgbClr val="005D9F"/>
                </a:solidFill>
                <a:latin typeface="Arial" panose="020B0604020202020204" pitchFamily="34" charset="0"/>
              </a:rPr>
              <a:t>Goals</a:t>
            </a:r>
            <a:endParaRPr lang="en-US" altLang="en-US" sz="900" smtClean="0">
              <a:solidFill>
                <a:srgbClr val="005D9F"/>
              </a:solidFill>
              <a:latin typeface="Arial" panose="020B0604020202020204" pitchFamily="34" charset="0"/>
            </a:endParaRPr>
          </a:p>
          <a:p>
            <a:pPr defTabSz="887413">
              <a:lnSpc>
                <a:spcPct val="80000"/>
              </a:lnSpc>
            </a:pPr>
            <a:r>
              <a:rPr lang="en-US" altLang="en-US" sz="900" smtClean="0">
                <a:solidFill>
                  <a:srgbClr val="165F9E"/>
                </a:solidFill>
                <a:latin typeface="Arial" panose="020B0604020202020204" pitchFamily="34" charset="0"/>
              </a:rPr>
              <a:t>Increase the productivity by optimizing resources</a:t>
            </a:r>
          </a:p>
          <a:p>
            <a:pPr defTabSz="887413">
              <a:lnSpc>
                <a:spcPct val="80000"/>
              </a:lnSpc>
            </a:pPr>
            <a:r>
              <a:rPr lang="en-US" altLang="en-US" sz="900" smtClean="0">
                <a:solidFill>
                  <a:srgbClr val="165F9E"/>
                </a:solidFill>
                <a:latin typeface="Arial" panose="020B0604020202020204" pitchFamily="34" charset="0"/>
              </a:rPr>
              <a:t> Increase/decrease production rate </a:t>
            </a:r>
          </a:p>
          <a:p>
            <a:pPr defTabSz="887413">
              <a:lnSpc>
                <a:spcPct val="80000"/>
              </a:lnSpc>
            </a:pPr>
            <a:r>
              <a:rPr lang="en-US" altLang="en-US" sz="900" smtClean="0">
                <a:solidFill>
                  <a:srgbClr val="165F9E"/>
                </a:solidFill>
                <a:latin typeface="Arial" panose="020B0604020202020204" pitchFamily="34" charset="0"/>
              </a:rPr>
              <a:t> Make planning quality independent from planner experience</a:t>
            </a:r>
          </a:p>
          <a:p>
            <a:pPr defTabSz="887413">
              <a:lnSpc>
                <a:spcPct val="80000"/>
              </a:lnSpc>
            </a:pPr>
            <a:r>
              <a:rPr lang="en-US" altLang="en-US" sz="900" smtClean="0">
                <a:solidFill>
                  <a:srgbClr val="165F9E"/>
                </a:solidFill>
                <a:latin typeface="Arial" panose="020B0604020202020204" pitchFamily="34" charset="0"/>
              </a:rPr>
              <a:t> Benefits from a decision support system</a:t>
            </a:r>
          </a:p>
          <a:p>
            <a:pPr defTabSz="887413">
              <a:lnSpc>
                <a:spcPct val="80000"/>
              </a:lnSpc>
            </a:pPr>
            <a:r>
              <a:rPr lang="en-US" altLang="en-US" sz="900" smtClean="0">
                <a:solidFill>
                  <a:srgbClr val="165F9E"/>
                </a:solidFill>
                <a:latin typeface="Arial" panose="020B0604020202020204" pitchFamily="34" charset="0"/>
              </a:rPr>
              <a:t> Capability to plan activities, outstanding works &amp; manage unexpected events</a:t>
            </a:r>
          </a:p>
          <a:p>
            <a:pPr defTabSz="887413">
              <a:lnSpc>
                <a:spcPct val="80000"/>
              </a:lnSpc>
            </a:pPr>
            <a:r>
              <a:rPr lang="en-US" altLang="en-US" sz="900" smtClean="0">
                <a:solidFill>
                  <a:srgbClr val="165F9E"/>
                </a:solidFill>
                <a:latin typeface="Arial" panose="020B0604020202020204" pitchFamily="34" charset="0"/>
              </a:rPr>
              <a:t>Monitor  work progress and completion</a:t>
            </a:r>
          </a:p>
          <a:p>
            <a:pPr defTabSz="887413">
              <a:lnSpc>
                <a:spcPct val="80000"/>
              </a:lnSpc>
            </a:pPr>
            <a:endParaRPr lang="en-US" altLang="en-US" sz="900" b="1" smtClean="0">
              <a:solidFill>
                <a:srgbClr val="005D9F"/>
              </a:solidFill>
              <a:latin typeface="Arial" panose="020B0604020202020204" pitchFamily="34" charset="0"/>
            </a:endParaRPr>
          </a:p>
          <a:p>
            <a:pPr defTabSz="887413">
              <a:lnSpc>
                <a:spcPct val="80000"/>
              </a:lnSpc>
            </a:pPr>
            <a:r>
              <a:rPr lang="en-US" altLang="en-US" sz="900" b="1" smtClean="0">
                <a:solidFill>
                  <a:srgbClr val="005D9F"/>
                </a:solidFill>
                <a:latin typeface="Arial" panose="020B0604020202020204" pitchFamily="34" charset="0"/>
              </a:rPr>
              <a:t>Solution</a:t>
            </a:r>
            <a:endParaRPr lang="en-US" altLang="en-US" sz="900" smtClean="0">
              <a:solidFill>
                <a:srgbClr val="165F9E"/>
              </a:solidFill>
              <a:latin typeface="Arial" panose="020B0604020202020204" pitchFamily="34" charset="0"/>
            </a:endParaRPr>
          </a:p>
          <a:p>
            <a:pPr defTabSz="887413">
              <a:lnSpc>
                <a:spcPct val="80000"/>
              </a:lnSpc>
            </a:pPr>
            <a:r>
              <a:rPr lang="en-US" altLang="en-US" sz="900" smtClean="0">
                <a:latin typeface="Arial" panose="020B0604020202020204" pitchFamily="34" charset="0"/>
              </a:rPr>
              <a:t> </a:t>
            </a:r>
            <a:r>
              <a:rPr lang="en-US" altLang="en-US" sz="900" smtClean="0">
                <a:solidFill>
                  <a:srgbClr val="165F9E"/>
                </a:solidFill>
                <a:latin typeface="Arial" panose="020B0604020202020204" pitchFamily="34" charset="0"/>
              </a:rPr>
              <a:t>A visual, ergonomic and powerful planning tool running on a standard PC that can build a detailed schedule in a few minutes</a:t>
            </a:r>
          </a:p>
          <a:p>
            <a:pPr defTabSz="887413">
              <a:lnSpc>
                <a:spcPct val="80000"/>
              </a:lnSpc>
            </a:pPr>
            <a:r>
              <a:rPr lang="en-US" altLang="en-US" sz="900" smtClean="0">
                <a:solidFill>
                  <a:srgbClr val="165F9E"/>
                </a:solidFill>
                <a:latin typeface="Arial" panose="020B0604020202020204" pitchFamily="34" charset="0"/>
              </a:rPr>
              <a:t>   A tailored solution using all ILOG technologies - Optimization, Business Rules and Visualization- delivered by ILOG PS and fully integrated with SAP </a:t>
            </a:r>
          </a:p>
          <a:p>
            <a:pPr defTabSz="887413">
              <a:lnSpc>
                <a:spcPct val="80000"/>
              </a:lnSpc>
            </a:pPr>
            <a:endParaRPr lang="en-US" altLang="en-US" sz="900" b="1" smtClean="0">
              <a:solidFill>
                <a:srgbClr val="005D9F"/>
              </a:solidFill>
              <a:latin typeface="Arial" panose="020B0604020202020204" pitchFamily="34" charset="0"/>
            </a:endParaRPr>
          </a:p>
          <a:p>
            <a:pPr defTabSz="887413">
              <a:lnSpc>
                <a:spcPct val="80000"/>
              </a:lnSpc>
            </a:pPr>
            <a:r>
              <a:rPr lang="en-US" altLang="en-US" sz="900" b="1" smtClean="0">
                <a:solidFill>
                  <a:srgbClr val="005D9F"/>
                </a:solidFill>
                <a:latin typeface="Arial" panose="020B0604020202020204" pitchFamily="34" charset="0"/>
              </a:rPr>
              <a:t>Benefits</a:t>
            </a:r>
            <a:endParaRPr lang="en-US" altLang="en-US" sz="900" smtClean="0">
              <a:solidFill>
                <a:srgbClr val="165F9E"/>
              </a:solidFill>
              <a:latin typeface="Arial" panose="020B0604020202020204" pitchFamily="34" charset="0"/>
            </a:endParaRPr>
          </a:p>
          <a:p>
            <a:pPr defTabSz="887413">
              <a:lnSpc>
                <a:spcPct val="80000"/>
              </a:lnSpc>
            </a:pPr>
            <a:r>
              <a:rPr lang="en-US" altLang="en-US" sz="900" smtClean="0">
                <a:solidFill>
                  <a:srgbClr val="005D9F"/>
                </a:solidFill>
                <a:latin typeface="Arial" panose="020B0604020202020204" pitchFamily="34" charset="0"/>
              </a:rPr>
              <a:t>Harmonization across all AIRBUS aircraft program, One common tools for all aircraft families!</a:t>
            </a:r>
          </a:p>
          <a:p>
            <a:pPr defTabSz="887413">
              <a:lnSpc>
                <a:spcPct val="80000"/>
              </a:lnSpc>
            </a:pPr>
            <a:r>
              <a:rPr lang="en-US" altLang="en-US" sz="900" smtClean="0">
                <a:solidFill>
                  <a:srgbClr val="005D9F"/>
                </a:solidFill>
                <a:latin typeface="Arial" panose="020B0604020202020204" pitchFamily="34" charset="0"/>
              </a:rPr>
              <a:t> User friendly tools accepted by all Final Assembly Line planners. Planning effort  drastically reduced.</a:t>
            </a:r>
          </a:p>
          <a:p>
            <a:pPr defTabSz="887413">
              <a:lnSpc>
                <a:spcPct val="80000"/>
              </a:lnSpc>
            </a:pPr>
            <a:r>
              <a:rPr lang="en-US" altLang="en-US" sz="900" smtClean="0">
                <a:solidFill>
                  <a:srgbClr val="005D9F"/>
                </a:solidFill>
                <a:latin typeface="Arial" panose="020B0604020202020204" pitchFamily="34" charset="0"/>
              </a:rPr>
              <a:t>The Best manufacturing know-how of the most experienced people capitalized within the application; Many master data errors fixed thanks to AVL2</a:t>
            </a:r>
          </a:p>
          <a:p>
            <a:pPr defTabSz="887413">
              <a:lnSpc>
                <a:spcPct val="80000"/>
              </a:lnSpc>
            </a:pPr>
            <a:r>
              <a:rPr lang="en-US" altLang="en-US" sz="900" smtClean="0">
                <a:solidFill>
                  <a:srgbClr val="005D9F"/>
                </a:solidFill>
                <a:latin typeface="Arial" panose="020B0604020202020204" pitchFamily="34" charset="0"/>
              </a:rPr>
              <a:t>All the business and IT expectations are met</a:t>
            </a:r>
            <a:r>
              <a:rPr lang="en-US" altLang="en-US" sz="900" smtClean="0">
                <a:solidFill>
                  <a:srgbClr val="165F9E"/>
                </a:solidFill>
                <a:latin typeface="Arial" panose="020B0604020202020204" pitchFamily="34" charset="0"/>
              </a:rPr>
              <a:t>.</a:t>
            </a:r>
            <a:endParaRPr lang="en-US" altLang="en-US" sz="900" smtClean="0">
              <a:latin typeface="Arial" panose="020B0604020202020204" pitchFamily="34" charset="0"/>
            </a:endParaRPr>
          </a:p>
        </p:txBody>
      </p:sp>
    </p:spTree>
    <p:extLst>
      <p:ext uri="{BB962C8B-B14F-4D97-AF65-F5344CB8AC3E}">
        <p14:creationId xmlns:p14="http://schemas.microsoft.com/office/powerpoint/2010/main" val="229745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1pPr>
            <a:lvl2pPr marL="742950" indent="-28575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2pPr>
            <a:lvl3pPr marL="11430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3pPr>
            <a:lvl4pPr marL="16002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4pPr>
            <a:lvl5pPr marL="20574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9pPr>
          </a:lstStyle>
          <a:p>
            <a:pPr>
              <a:spcBef>
                <a:spcPct val="0"/>
              </a:spcBef>
            </a:pPr>
            <a:r>
              <a:rPr lang="en-US" altLang="en-US" smtClean="0">
                <a:latin typeface="Calibri" panose="020F0502020204030204" pitchFamily="34" charset="0"/>
              </a:rPr>
              <a:t>05/16/15</a:t>
            </a:r>
          </a:p>
        </p:txBody>
      </p:sp>
      <p:sp>
        <p:nvSpPr>
          <p:cNvPr id="3789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1pPr>
            <a:lvl2pPr marL="742950" indent="-28575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2pPr>
            <a:lvl3pPr marL="11430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3pPr>
            <a:lvl4pPr marL="16002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4pPr>
            <a:lvl5pPr marL="20574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9pPr>
          </a:lstStyle>
          <a:p>
            <a:pPr>
              <a:spcBef>
                <a:spcPct val="0"/>
              </a:spcBef>
            </a:pPr>
            <a:r>
              <a:rPr lang="en-GB" altLang="en-US" smtClean="0">
                <a:latin typeface="Calibri" panose="020F0502020204030204" pitchFamily="34" charset="0"/>
                <a:cs typeface="Arial" panose="020B0604020202020204" pitchFamily="34" charset="0"/>
              </a:rPr>
              <a:t>File Name Here.ppt</a:t>
            </a:r>
          </a:p>
        </p:txBody>
      </p:sp>
      <p:sp>
        <p:nvSpPr>
          <p:cNvPr id="3789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1pPr>
            <a:lvl2pPr marL="742950" indent="-28575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2pPr>
            <a:lvl3pPr marL="11430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3pPr>
            <a:lvl4pPr marL="16002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4pPr>
            <a:lvl5pPr marL="2057400" indent="-228600">
              <a:spcBef>
                <a:spcPct val="30000"/>
              </a:spcBef>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Arial" panose="020B0604020202020204" pitchFamily="34"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Arial" panose="020B0604020202020204" pitchFamily="34" charset="0"/>
                <a:ea typeface="MS PGothic" panose="020B0600070205080204" pitchFamily="34" charset="-128"/>
              </a:defRPr>
            </a:lvl9pPr>
          </a:lstStyle>
          <a:p>
            <a:pPr>
              <a:spcBef>
                <a:spcPct val="0"/>
              </a:spcBef>
            </a:pPr>
            <a:fld id="{DD3C5E53-C2A4-4C16-9544-C56C400F40D8}" type="slidenum">
              <a:rPr lang="en-GB" altLang="en-US" smtClean="0">
                <a:latin typeface="Calibri" panose="020F0502020204030204" pitchFamily="34" charset="0"/>
                <a:ea typeface="Arial Unicode MS" panose="020B0604020202020204" pitchFamily="34" charset="-128"/>
                <a:cs typeface="Arial Unicode MS" panose="020B0604020202020204" pitchFamily="34" charset="-128"/>
              </a:rPr>
              <a:pPr>
                <a:spcBef>
                  <a:spcPct val="0"/>
                </a:spcBef>
              </a:pPr>
              <a:t>16</a:t>
            </a:fld>
            <a:endParaRPr lang="en-GB" altLang="en-US" smtClean="0">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37893" name="Rectangle 1"/>
          <p:cNvSpPr>
            <a:spLocks noGrp="1" noRot="1" noChangeAspect="1" noChangeArrowheads="1" noTextEdit="1"/>
          </p:cNvSpPr>
          <p:nvPr>
            <p:ph type="sldImg"/>
          </p:nvPr>
        </p:nvSpPr>
        <p:spPr>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4" name="Rectangle 2"/>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184112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latin typeface="Arial" panose="020B0604020202020204" pitchFamily="34" charset="0"/>
              <a:cs typeface="Arial" panose="020B0604020202020204" pitchFamily="34" charset="0"/>
            </a:endParaRPr>
          </a:p>
        </p:txBody>
      </p:sp>
      <p:sp>
        <p:nvSpPr>
          <p:cNvPr id="41988" name="Slide Number Placeholder 3"/>
          <p:cNvSpPr txBox="1">
            <a:spLocks noGrp="1"/>
          </p:cNvSpPr>
          <p:nvPr/>
        </p:nvSpPr>
        <p:spPr bwMode="auto">
          <a:xfrm>
            <a:off x="3935413" y="8805863"/>
            <a:ext cx="30099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57" tIns="46329" rIns="92657" bIns="46329" anchor="b"/>
          <a:lstStyle>
            <a:lvl1pPr>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algn="r">
              <a:spcBef>
                <a:spcPct val="0"/>
              </a:spcBef>
              <a:buClrTx/>
              <a:buSzTx/>
              <a:buFontTx/>
              <a:buNone/>
            </a:pPr>
            <a:fld id="{86AC7A4D-43BE-4264-B01F-DE99A4C2E4A7}" type="slidenum">
              <a:rPr lang="en-US" altLang="fr-FR"/>
              <a:pPr algn="r">
                <a:spcBef>
                  <a:spcPct val="0"/>
                </a:spcBef>
                <a:buClrTx/>
                <a:buSzTx/>
                <a:buFontTx/>
                <a:buNone/>
              </a:pPr>
              <a:t>19</a:t>
            </a:fld>
            <a:endParaRPr lang="en-US" altLang="fr-FR"/>
          </a:p>
        </p:txBody>
      </p:sp>
    </p:spTree>
    <p:extLst>
      <p:ext uri="{BB962C8B-B14F-4D97-AF65-F5344CB8AC3E}">
        <p14:creationId xmlns:p14="http://schemas.microsoft.com/office/powerpoint/2010/main" val="3792362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Vision2016 PPT Cover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15275" y="411163"/>
            <a:ext cx="84931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userDrawn="1"/>
        </p:nvPicPr>
        <p:blipFill>
          <a:blip r:embed="rId4">
            <a:extLst>
              <a:ext uri="{28A0092B-C50C-407E-A947-70E740481C1C}">
                <a14:useLocalDpi xmlns:a14="http://schemas.microsoft.com/office/drawing/2010/main" val="0"/>
              </a:ext>
            </a:extLst>
          </a:blip>
          <a:srcRect l="5482" t="8418" r="48000" b="71646"/>
          <a:stretch>
            <a:fillRect/>
          </a:stretch>
        </p:blipFill>
        <p:spPr bwMode="auto">
          <a:xfrm>
            <a:off x="284163" y="323850"/>
            <a:ext cx="4252912"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26582" y="2733366"/>
            <a:ext cx="4257045" cy="1235229"/>
          </a:xfrm>
        </p:spPr>
        <p:txBody>
          <a:bodyPr anchor="b">
            <a:normAutofit/>
          </a:bodyPr>
          <a:lstStyle>
            <a:lvl1pPr algn="l">
              <a:lnSpc>
                <a:spcPct val="85000"/>
              </a:lnSpc>
              <a:defRPr sz="3600">
                <a:solidFill>
                  <a:schemeClr val="bg1"/>
                </a:solidFill>
              </a:defRPr>
            </a:lvl1pPr>
          </a:lstStyle>
          <a:p>
            <a:r>
              <a:rPr lang="en-US" smtClean="0"/>
              <a:t>Click to edit Master title style</a:t>
            </a:r>
            <a:endParaRPr lang="en-US" dirty="0"/>
          </a:p>
        </p:txBody>
      </p:sp>
      <p:sp>
        <p:nvSpPr>
          <p:cNvPr id="7" name="Subtitle 2"/>
          <p:cNvSpPr>
            <a:spLocks noGrp="1"/>
          </p:cNvSpPr>
          <p:nvPr>
            <p:ph type="subTitle" idx="1"/>
          </p:nvPr>
        </p:nvSpPr>
        <p:spPr>
          <a:xfrm>
            <a:off x="339282" y="4079931"/>
            <a:ext cx="4333245" cy="535381"/>
          </a:xfrm>
        </p:spPr>
        <p:txBody>
          <a:bodyPr/>
          <a:lstStyle>
            <a:lvl1pPr marL="0" indent="0" algn="l">
              <a:buNone/>
              <a:defRPr>
                <a:solidFill>
                  <a:srgbClr val="1B9FD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8585234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bullets with graphics">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12725" y="77391"/>
            <a:ext cx="8558742" cy="387798"/>
          </a:xfrm>
          <a:prstGeom prst="rect">
            <a:avLst/>
          </a:prstGeom>
          <a:noFill/>
          <a:ln>
            <a:noFill/>
          </a:ln>
          <a:extLst/>
        </p:spPr>
        <p:txBody>
          <a:bodyPr/>
          <a:lstStyle>
            <a:lvl1pPr>
              <a:defRPr/>
            </a:lvl1pPr>
          </a:lstStyle>
          <a:p>
            <a:pPr lvl="0"/>
            <a:r>
              <a:rPr lang="en-US" smtClean="0"/>
              <a:t>Click to edit Master title style</a:t>
            </a:r>
            <a:endParaRPr lang="en-US" dirty="0" smtClean="0"/>
          </a:p>
        </p:txBody>
      </p:sp>
      <p:sp>
        <p:nvSpPr>
          <p:cNvPr id="3" name="Text Placeholder 2"/>
          <p:cNvSpPr>
            <a:spLocks noGrp="1"/>
          </p:cNvSpPr>
          <p:nvPr>
            <p:ph type="body" sz="quarter" idx="11"/>
          </p:nvPr>
        </p:nvSpPr>
        <p:spPr>
          <a:xfrm>
            <a:off x="228600" y="735806"/>
            <a:ext cx="8286751" cy="4043958"/>
          </a:xfrm>
        </p:spPr>
        <p:txBody>
          <a:bodyPr/>
          <a:lstStyle>
            <a:lvl2pPr>
              <a:defRPr sz="1500"/>
            </a:lvl2pPr>
            <a:lvl3pPr>
              <a:defRPr sz="135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userDrawn="1">
            <p:ph type="sldNum" sz="quarter" idx="12"/>
          </p:nvPr>
        </p:nvSpPr>
        <p:spPr>
          <a:xfrm>
            <a:off x="8604250" y="4869656"/>
            <a:ext cx="482600" cy="233363"/>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5229BF3-15BC-4F49-AD1D-6605E0328C34}" type="slidenum">
              <a:rPr lang="en-US" altLang="fr-FR"/>
              <a:pPr>
                <a:defRPr/>
              </a:pPr>
              <a:t>‹#›</a:t>
            </a:fld>
            <a:endParaRPr lang="en-US" altLang="fr-FR"/>
          </a:p>
        </p:txBody>
      </p:sp>
    </p:spTree>
    <p:extLst>
      <p:ext uri="{BB962C8B-B14F-4D97-AF65-F5344CB8AC3E}">
        <p14:creationId xmlns:p14="http://schemas.microsoft.com/office/powerpoint/2010/main" val="81382973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182563" y="4902994"/>
            <a:ext cx="366712" cy="138113"/>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51D831-0624-4FD2-B4CC-B3E7C4A0036A}" type="slidenum">
              <a:rPr lang="en-US" altLang="fr-FR"/>
              <a:pPr>
                <a:defRPr/>
              </a:pPr>
              <a:t>‹#›</a:t>
            </a:fld>
            <a:endParaRPr lang="en-US" altLang="fr-FR"/>
          </a:p>
        </p:txBody>
      </p:sp>
      <p:sp>
        <p:nvSpPr>
          <p:cNvPr id="3" name="Rectangle 8"/>
          <p:cNvSpPr>
            <a:spLocks noGrp="1" noChangeArrowheads="1"/>
          </p:cNvSpPr>
          <p:nvPr>
            <p:ph type="ftr" sz="quarter" idx="11"/>
          </p:nvPr>
        </p:nvSpPr>
        <p:spPr>
          <a:xfrm>
            <a:off x="2749550" y="4902994"/>
            <a:ext cx="3627438" cy="69056"/>
          </a:xfrm>
          <a:prstGeom prst="rect">
            <a:avLst/>
          </a:prstGeom>
        </p:spPr>
        <p:txBody>
          <a:bodyPr/>
          <a:lstStyle>
            <a:lvl1pPr>
              <a:defRPr/>
            </a:lvl1pPr>
          </a:lstStyle>
          <a:p>
            <a:pPr>
              <a:defRPr/>
            </a:pPr>
            <a:r>
              <a:rPr lang="en-US"/>
              <a:t>IBM Confidential</a:t>
            </a:r>
          </a:p>
        </p:txBody>
      </p:sp>
    </p:spTree>
    <p:extLst>
      <p:ext uri="{BB962C8B-B14F-4D97-AF65-F5344CB8AC3E}">
        <p14:creationId xmlns:p14="http://schemas.microsoft.com/office/powerpoint/2010/main" val="7707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idx="1"/>
          </p:nvPr>
        </p:nvSpPr>
        <p:spPr bwMode="auto">
          <a:xfrm>
            <a:off x="328614" y="1056105"/>
            <a:ext cx="8455025" cy="3355474"/>
          </a:xfrm>
          <a:prstGeom prst="rect">
            <a:avLst/>
          </a:prstGeom>
          <a:noFill/>
          <a:ln w="9525">
            <a:noFill/>
            <a:miter lim="800000"/>
            <a:headEnd/>
            <a:tailEnd/>
          </a:ln>
          <a:effectLst/>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   Fourth level</a:t>
            </a:r>
          </a:p>
          <a:p>
            <a:pPr lvl="4"/>
            <a:r>
              <a:rPr lang="en-US" dirty="0" smtClean="0"/>
              <a:t>−   Fourth level</a:t>
            </a:r>
          </a:p>
        </p:txBody>
      </p:sp>
    </p:spTree>
    <p:extLst>
      <p:ext uri="{BB962C8B-B14F-4D97-AF65-F5344CB8AC3E}">
        <p14:creationId xmlns:p14="http://schemas.microsoft.com/office/powerpoint/2010/main" val="28414485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5300_IBMpos_March2014.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025" y="327025"/>
            <a:ext cx="8842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Vision2016LockUpBlue.ai"/>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2250" y="3735388"/>
            <a:ext cx="3484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26582" y="1169265"/>
            <a:ext cx="4257045" cy="1235229"/>
          </a:xfrm>
        </p:spPr>
        <p:txBody>
          <a:bodyPr anchor="b">
            <a:normAutofit/>
          </a:bodyPr>
          <a:lstStyle>
            <a:lvl1pPr algn="l">
              <a:lnSpc>
                <a:spcPct val="85000"/>
              </a:lnSpc>
              <a:defRPr sz="3600">
                <a:solidFill>
                  <a:schemeClr val="tx2"/>
                </a:solidFill>
              </a:defRPr>
            </a:lvl1pPr>
          </a:lstStyle>
          <a:p>
            <a:r>
              <a:rPr lang="en-US" smtClean="0"/>
              <a:t>Click to edit Master title style</a:t>
            </a:r>
            <a:endParaRPr lang="en-US" dirty="0"/>
          </a:p>
        </p:txBody>
      </p:sp>
      <p:sp>
        <p:nvSpPr>
          <p:cNvPr id="7" name="Subtitle 2"/>
          <p:cNvSpPr>
            <a:spLocks noGrp="1"/>
          </p:cNvSpPr>
          <p:nvPr>
            <p:ph type="subTitle" idx="1"/>
          </p:nvPr>
        </p:nvSpPr>
        <p:spPr>
          <a:xfrm>
            <a:off x="339282" y="2515830"/>
            <a:ext cx="4333245" cy="535381"/>
          </a:xfrm>
        </p:spPr>
        <p:txBody>
          <a:bodyPr/>
          <a:lstStyle>
            <a:lvl1pPr marL="0" indent="0" algn="l">
              <a:buNone/>
              <a:defRPr>
                <a:solidFill>
                  <a:srgbClr val="F1902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smtClean="0"/>
          </a:p>
        </p:txBody>
      </p:sp>
    </p:spTree>
    <p:extLst>
      <p:ext uri="{BB962C8B-B14F-4D97-AF65-F5344CB8AC3E}">
        <p14:creationId xmlns:p14="http://schemas.microsoft.com/office/powerpoint/2010/main" val="2231332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5300_IBMpos_March2014.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025" y="327025"/>
            <a:ext cx="8842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Vision2016LockUpBlue.ai"/>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2250" y="3735388"/>
            <a:ext cx="3484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26582" y="1169265"/>
            <a:ext cx="4257045" cy="1235229"/>
          </a:xfrm>
        </p:spPr>
        <p:txBody>
          <a:bodyPr anchor="b">
            <a:normAutofit/>
          </a:bodyPr>
          <a:lstStyle>
            <a:lvl1pPr algn="l">
              <a:lnSpc>
                <a:spcPct val="85000"/>
              </a:lnSpc>
              <a:defRPr sz="3600">
                <a:solidFill>
                  <a:schemeClr val="tx2"/>
                </a:solidFill>
              </a:defRPr>
            </a:lvl1pPr>
          </a:lstStyle>
          <a:p>
            <a:r>
              <a:rPr lang="en-US" smtClean="0"/>
              <a:t>Click to edit Master title style</a:t>
            </a:r>
            <a:endParaRPr lang="en-US" dirty="0"/>
          </a:p>
        </p:txBody>
      </p:sp>
      <p:sp>
        <p:nvSpPr>
          <p:cNvPr id="7" name="Subtitle 2"/>
          <p:cNvSpPr>
            <a:spLocks noGrp="1"/>
          </p:cNvSpPr>
          <p:nvPr>
            <p:ph type="subTitle" idx="1"/>
          </p:nvPr>
        </p:nvSpPr>
        <p:spPr>
          <a:xfrm>
            <a:off x="339282" y="2515830"/>
            <a:ext cx="4333245" cy="535381"/>
          </a:xfrm>
        </p:spPr>
        <p:txBody>
          <a:bodyPr/>
          <a:lstStyle>
            <a:lvl1pPr marL="0" indent="0" algn="l">
              <a:buNone/>
              <a:defRPr>
                <a:solidFill>
                  <a:srgbClr val="F1902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smtClean="0"/>
          </a:p>
        </p:txBody>
      </p:sp>
    </p:spTree>
    <p:extLst>
      <p:ext uri="{BB962C8B-B14F-4D97-AF65-F5344CB8AC3E}">
        <p14:creationId xmlns:p14="http://schemas.microsoft.com/office/powerpoint/2010/main" val="199090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5300_IBMpos_March2014.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025" y="327025"/>
            <a:ext cx="8842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Vision2016LockUpBlue.ai"/>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2250" y="3735388"/>
            <a:ext cx="3484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26582" y="1169265"/>
            <a:ext cx="4257045" cy="1235229"/>
          </a:xfrm>
        </p:spPr>
        <p:txBody>
          <a:bodyPr anchor="b">
            <a:normAutofit/>
          </a:bodyPr>
          <a:lstStyle>
            <a:lvl1pPr algn="l">
              <a:lnSpc>
                <a:spcPct val="85000"/>
              </a:lnSpc>
              <a:defRPr sz="3600">
                <a:solidFill>
                  <a:schemeClr val="tx2"/>
                </a:solidFill>
              </a:defRPr>
            </a:lvl1pPr>
          </a:lstStyle>
          <a:p>
            <a:r>
              <a:rPr lang="en-US" smtClean="0"/>
              <a:t>Click to edit Master title style</a:t>
            </a:r>
            <a:endParaRPr lang="en-US" dirty="0"/>
          </a:p>
        </p:txBody>
      </p:sp>
      <p:sp>
        <p:nvSpPr>
          <p:cNvPr id="7" name="Subtitle 2"/>
          <p:cNvSpPr>
            <a:spLocks noGrp="1"/>
          </p:cNvSpPr>
          <p:nvPr>
            <p:ph type="subTitle" idx="1"/>
          </p:nvPr>
        </p:nvSpPr>
        <p:spPr>
          <a:xfrm>
            <a:off x="339282" y="2515830"/>
            <a:ext cx="4333245" cy="535381"/>
          </a:xfrm>
        </p:spPr>
        <p:txBody>
          <a:bodyPr/>
          <a:lstStyle>
            <a:lvl1pPr marL="0" indent="0" algn="l">
              <a:buNone/>
              <a:defRPr>
                <a:solidFill>
                  <a:srgbClr val="F1902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smtClean="0"/>
          </a:p>
        </p:txBody>
      </p:sp>
    </p:spTree>
    <p:extLst>
      <p:ext uri="{BB962C8B-B14F-4D97-AF65-F5344CB8AC3E}">
        <p14:creationId xmlns:p14="http://schemas.microsoft.com/office/powerpoint/2010/main" val="826372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5300_IBMpos_March2014.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025" y="327025"/>
            <a:ext cx="8842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Vision2016LockUpBlue.ai"/>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2250" y="3735388"/>
            <a:ext cx="3484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26582" y="1169265"/>
            <a:ext cx="4257045" cy="1235229"/>
          </a:xfrm>
        </p:spPr>
        <p:txBody>
          <a:bodyPr anchor="b">
            <a:normAutofit/>
          </a:bodyPr>
          <a:lstStyle>
            <a:lvl1pPr algn="l">
              <a:lnSpc>
                <a:spcPct val="85000"/>
              </a:lnSpc>
              <a:defRPr sz="3600">
                <a:solidFill>
                  <a:schemeClr val="tx2"/>
                </a:solidFill>
              </a:defRPr>
            </a:lvl1pPr>
          </a:lstStyle>
          <a:p>
            <a:r>
              <a:rPr lang="en-US" smtClean="0"/>
              <a:t>Click to edit Master title style</a:t>
            </a:r>
            <a:endParaRPr lang="en-US" dirty="0"/>
          </a:p>
        </p:txBody>
      </p:sp>
      <p:sp>
        <p:nvSpPr>
          <p:cNvPr id="7" name="Subtitle 2"/>
          <p:cNvSpPr>
            <a:spLocks noGrp="1"/>
          </p:cNvSpPr>
          <p:nvPr>
            <p:ph type="subTitle" idx="1"/>
          </p:nvPr>
        </p:nvSpPr>
        <p:spPr>
          <a:xfrm>
            <a:off x="339282" y="2515830"/>
            <a:ext cx="4333245" cy="535381"/>
          </a:xfrm>
        </p:spPr>
        <p:txBody>
          <a:bodyPr/>
          <a:lstStyle>
            <a:lvl1pPr marL="0" indent="0" algn="l">
              <a:buNone/>
              <a:defRPr>
                <a:solidFill>
                  <a:srgbClr val="F1902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smtClean="0"/>
          </a:p>
        </p:txBody>
      </p:sp>
    </p:spTree>
    <p:extLst>
      <p:ext uri="{BB962C8B-B14F-4D97-AF65-F5344CB8AC3E}">
        <p14:creationId xmlns:p14="http://schemas.microsoft.com/office/powerpoint/2010/main" val="1089661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6" descr="Vision2016 PPT Cover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025" y="344488"/>
            <a:ext cx="8477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4">
            <a:extLst>
              <a:ext uri="{28A0092B-C50C-407E-A947-70E740481C1C}">
                <a14:useLocalDpi xmlns:a14="http://schemas.microsoft.com/office/drawing/2010/main" val="0"/>
              </a:ext>
            </a:extLst>
          </a:blip>
          <a:srcRect l="5482" t="8418" r="48000" b="71646"/>
          <a:stretch>
            <a:fillRect/>
          </a:stretch>
        </p:blipFill>
        <p:spPr bwMode="auto">
          <a:xfrm>
            <a:off x="284163" y="3732213"/>
            <a:ext cx="340201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26582" y="1583691"/>
            <a:ext cx="4257045" cy="1235229"/>
          </a:xfrm>
        </p:spPr>
        <p:txBody>
          <a:bodyPr anchor="b">
            <a:normAutofit/>
          </a:bodyPr>
          <a:lstStyle>
            <a:lvl1pPr algn="l">
              <a:lnSpc>
                <a:spcPct val="85000"/>
              </a:lnSpc>
              <a:defRPr sz="36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683272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xfrm>
            <a:off x="8537575" y="4822825"/>
            <a:ext cx="400050" cy="274638"/>
          </a:xfrm>
          <a:prstGeom prst="rect">
            <a:avLst/>
          </a:prstGeom>
        </p:spPr>
        <p:txBody>
          <a:bodyPr vert="horz" wrap="square" lIns="91440" tIns="45720" rIns="91440" bIns="45720" numCol="1" anchor="t" anchorCtr="0" compatLnSpc="1">
            <a:prstTxWarp prst="textNoShape">
              <a:avLst/>
            </a:prstTxWarp>
          </a:bodyPr>
          <a:lstStyle>
            <a:lvl1pPr>
              <a:lnSpc>
                <a:spcPct val="90000"/>
              </a:lnSpc>
              <a:defRPr/>
            </a:lvl1pPr>
          </a:lstStyle>
          <a:p>
            <a:fld id="{58961F27-230C-48F2-AED9-98EBB9AE9B71}" type="slidenum">
              <a:rPr lang="en-US"/>
              <a:pPr/>
              <a:t>‹#›</a:t>
            </a:fld>
            <a:endParaRPr lang="en-US"/>
          </a:p>
        </p:txBody>
      </p:sp>
    </p:spTree>
    <p:extLst>
      <p:ext uri="{BB962C8B-B14F-4D97-AF65-F5344CB8AC3E}">
        <p14:creationId xmlns:p14="http://schemas.microsoft.com/office/powerpoint/2010/main" val="3559288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4" name="Picture 22" descr="Vison-graphic-segment"/>
          <p:cNvPicPr>
            <a:picLocks noChangeAspect="1" noChangeArrowheads="1"/>
          </p:cNvPicPr>
          <p:nvPr userDrawn="1"/>
        </p:nvPicPr>
        <p:blipFill>
          <a:blip r:embed="rId2">
            <a:extLst>
              <a:ext uri="{28A0092B-C50C-407E-A947-70E740481C1C}">
                <a14:useLocalDpi xmlns:a14="http://schemas.microsoft.com/office/drawing/2010/main" val="0"/>
              </a:ext>
            </a:extLst>
          </a:blip>
          <a:srcRect r="11995" b="7190"/>
          <a:stretch>
            <a:fillRect/>
          </a:stretch>
        </p:blipFill>
        <p:spPr bwMode="auto">
          <a:xfrm>
            <a:off x="4008438" y="1352550"/>
            <a:ext cx="5135562"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p:nvSpPr>
        <p:spPr bwMode="auto">
          <a:xfrm>
            <a:off x="95251" y="4991100"/>
            <a:ext cx="2193925" cy="87268"/>
          </a:xfrm>
          <a:prstGeom prst="rect">
            <a:avLst/>
          </a:prstGeom>
          <a:noFill/>
          <a:ln>
            <a:noFill/>
          </a:ln>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S PGothic"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S PGothic"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S PGothic"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S PGothic"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MS PGothic" panose="020B0600070205080204" pitchFamily="34" charset="-128"/>
              </a:defRPr>
            </a:lvl9pPr>
          </a:lstStyle>
          <a:p>
            <a:pPr eaLnBrk="1" hangingPunct="1">
              <a:lnSpc>
                <a:spcPct val="108000"/>
              </a:lnSpc>
              <a:buClr>
                <a:srgbClr val="000000"/>
              </a:buClr>
              <a:buSzPct val="100000"/>
              <a:buFont typeface="Arial" panose="020B0604020202020204" pitchFamily="34" charset="0"/>
              <a:buNone/>
              <a:defRPr/>
            </a:pPr>
            <a:fld id="{9D8515B5-4949-48B5-BCF4-5261FBB58668}" type="slidenum">
              <a:rPr lang="en-GB" altLang="fr-FR" sz="525" smtClean="0">
                <a:latin typeface="Calibri" panose="020F0502020204030204" pitchFamily="34" charset="0"/>
              </a:rPr>
              <a:pPr eaLnBrk="1" hangingPunct="1">
                <a:lnSpc>
                  <a:spcPct val="108000"/>
                </a:lnSpc>
                <a:buClr>
                  <a:srgbClr val="000000"/>
                </a:buClr>
                <a:buSzPct val="100000"/>
                <a:buFont typeface="Arial" panose="020B0604020202020204" pitchFamily="34" charset="0"/>
                <a:buNone/>
                <a:defRPr/>
              </a:pPr>
              <a:t>‹#›</a:t>
            </a:fld>
            <a:endParaRPr lang="en-GB" altLang="fr-FR" sz="525" smtClean="0">
              <a:latin typeface="Calibri" panose="020F0502020204030204" pitchFamily="34" charset="0"/>
            </a:endParaRPr>
          </a:p>
        </p:txBody>
      </p:sp>
      <p:pic>
        <p:nvPicPr>
          <p:cNvPr id="6" name="Picture 17" descr="Smarter-planet-vertical"/>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689976" y="129778"/>
            <a:ext cx="454025"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ctrTitle"/>
          </p:nvPr>
        </p:nvSpPr>
        <p:spPr>
          <a:xfrm>
            <a:off x="254000" y="1968104"/>
            <a:ext cx="7772400" cy="430887"/>
          </a:xfrm>
        </p:spPr>
        <p:txBody>
          <a:bodyPr lIns="0" tIns="0" rIns="0" bIns="0" anchor="t">
            <a:spAutoFit/>
          </a:bodyPr>
          <a:lstStyle>
            <a:lvl1pPr>
              <a:lnSpc>
                <a:spcPct val="100000"/>
              </a:lnSpc>
              <a:buClr>
                <a:srgbClr val="000000"/>
              </a:buClr>
              <a:defRPr/>
            </a:lvl1pPr>
          </a:lstStyle>
          <a:p>
            <a:r>
              <a:rPr lang="en-US"/>
              <a:t>Click to edit Master title style</a:t>
            </a:r>
          </a:p>
        </p:txBody>
      </p:sp>
      <p:sp>
        <p:nvSpPr>
          <p:cNvPr id="28675" name="Rectangle 3"/>
          <p:cNvSpPr>
            <a:spLocks noGrp="1" noChangeArrowheads="1"/>
          </p:cNvSpPr>
          <p:nvPr>
            <p:ph type="subTitle" idx="1"/>
          </p:nvPr>
        </p:nvSpPr>
        <p:spPr>
          <a:xfrm>
            <a:off x="282575" y="2432448"/>
            <a:ext cx="4610100" cy="238655"/>
          </a:xfrm>
        </p:spPr>
        <p:txBody>
          <a:bodyPr>
            <a:spAutoFit/>
          </a:bodyPr>
          <a:lstStyle>
            <a:lvl1pPr marL="0" indent="0">
              <a:lnSpc>
                <a:spcPct val="94000"/>
              </a:lnSpc>
              <a:spcBef>
                <a:spcPts val="338"/>
              </a:spcBef>
              <a:spcAft>
                <a:spcPts val="169"/>
              </a:spcAft>
              <a:buClr>
                <a:srgbClr val="D9182D"/>
              </a:buClr>
              <a:buFont typeface="Wingdings" pitchFamily="2" charset="2"/>
              <a:buNone/>
              <a:defRPr sz="1650" b="1"/>
            </a:lvl1pPr>
          </a:lstStyle>
          <a:p>
            <a:r>
              <a:rPr lang="en-US"/>
              <a:t>Click to edit Master subtitle style</a:t>
            </a:r>
          </a:p>
        </p:txBody>
      </p:sp>
    </p:spTree>
    <p:extLst>
      <p:ext uri="{BB962C8B-B14F-4D97-AF65-F5344CB8AC3E}">
        <p14:creationId xmlns:p14="http://schemas.microsoft.com/office/powerpoint/2010/main" val="4011055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328613" y="1055688"/>
            <a:ext cx="845502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   Fourth level</a:t>
            </a:r>
          </a:p>
          <a:p>
            <a:pPr lvl="4"/>
            <a:r>
              <a:rPr lang="en-US" smtClean="0"/>
              <a:t>−   Fourth level</a:t>
            </a:r>
          </a:p>
        </p:txBody>
      </p:sp>
      <p:sp>
        <p:nvSpPr>
          <p:cNvPr id="3075" name="Rectangle 13"/>
          <p:cNvSpPr>
            <a:spLocks noGrp="1" noChangeArrowheads="1"/>
          </p:cNvSpPr>
          <p:nvPr>
            <p:ph type="title"/>
          </p:nvPr>
        </p:nvSpPr>
        <p:spPr bwMode="auto">
          <a:xfrm>
            <a:off x="328613" y="219075"/>
            <a:ext cx="845502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smtClean="0"/>
              <a:t>Click to edit Master title style</a:t>
            </a:r>
          </a:p>
        </p:txBody>
      </p:sp>
      <p:pic>
        <p:nvPicPr>
          <p:cNvPr id="3076" name="Picture 8"/>
          <p:cNvPicPr>
            <a:picLocks noChangeAspect="1"/>
          </p:cNvPicPr>
          <p:nvPr userDrawn="1"/>
        </p:nvPicPr>
        <p:blipFill>
          <a:blip r:embed="rId13" cstate="print">
            <a:extLst>
              <a:ext uri="{28A0092B-C50C-407E-A947-70E740481C1C}">
                <a14:useLocalDpi xmlns:a14="http://schemas.microsoft.com/office/drawing/2010/main" val="0"/>
              </a:ext>
            </a:extLst>
          </a:blip>
          <a:srcRect l="-7977" r="-8284"/>
          <a:stretch>
            <a:fillRect/>
          </a:stretch>
        </p:blipFill>
        <p:spPr bwMode="auto">
          <a:xfrm>
            <a:off x="257175" y="4741863"/>
            <a:ext cx="13255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9"/>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15175" y="4827588"/>
            <a:ext cx="13112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8539163" y="4795838"/>
            <a:ext cx="400050" cy="365125"/>
          </a:xfrm>
          <a:prstGeom prst="rect">
            <a:avLst/>
          </a:prstGeom>
        </p:spPr>
        <p:txBody>
          <a:bodyPr/>
          <a:lstStyle>
            <a:lvl1pPr eaLnBrk="0" hangingPunct="0">
              <a:defRPr sz="2000">
                <a:solidFill>
                  <a:srgbClr val="191919"/>
                </a:solidFill>
                <a:latin typeface="HelvNeue Light for IBM"/>
                <a:cs typeface="Arial" panose="020B0604020202020204" pitchFamily="34" charset="0"/>
              </a:defRPr>
            </a:lvl1pPr>
            <a:lvl2pPr marL="742950" indent="-285750" eaLnBrk="0" hangingPunct="0">
              <a:defRPr sz="2000">
                <a:solidFill>
                  <a:srgbClr val="191919"/>
                </a:solidFill>
                <a:latin typeface="HelvNeue Light for IBM"/>
                <a:cs typeface="Arial" panose="020B0604020202020204" pitchFamily="34" charset="0"/>
              </a:defRPr>
            </a:lvl2pPr>
            <a:lvl3pPr marL="1143000" indent="-228600" eaLnBrk="0" hangingPunct="0">
              <a:defRPr sz="2000">
                <a:solidFill>
                  <a:srgbClr val="191919"/>
                </a:solidFill>
                <a:latin typeface="HelvNeue Light for IBM"/>
                <a:cs typeface="Arial" panose="020B0604020202020204" pitchFamily="34" charset="0"/>
              </a:defRPr>
            </a:lvl3pPr>
            <a:lvl4pPr marL="1600200" indent="-228600" eaLnBrk="0" hangingPunct="0">
              <a:defRPr sz="2000">
                <a:solidFill>
                  <a:srgbClr val="191919"/>
                </a:solidFill>
                <a:latin typeface="HelvNeue Light for IBM"/>
                <a:cs typeface="Arial" panose="020B0604020202020204" pitchFamily="34" charset="0"/>
              </a:defRPr>
            </a:lvl4pPr>
            <a:lvl5pPr marL="2057400" indent="-228600" eaLnBrk="0" hangingPunct="0">
              <a:defRPr sz="2000">
                <a:solidFill>
                  <a:srgbClr val="191919"/>
                </a:solidFill>
                <a:latin typeface="HelvNeue Light for IBM"/>
                <a:cs typeface="Arial" panose="020B0604020202020204" pitchFamily="34" charset="0"/>
              </a:defRPr>
            </a:lvl5pPr>
            <a:lvl6pPr marL="25146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6pPr>
            <a:lvl7pPr marL="29718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7pPr>
            <a:lvl8pPr marL="34290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8pPr>
            <a:lvl9pPr marL="38862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9pPr>
          </a:lstStyle>
          <a:p>
            <a:pPr eaLnBrk="1" hangingPunct="1">
              <a:lnSpc>
                <a:spcPct val="90000"/>
              </a:lnSpc>
            </a:pPr>
            <a:fld id="{8FAFBBC0-7A5C-4791-BD85-433BEE48B421}" type="slidenum">
              <a:rPr lang="en-US" sz="900">
                <a:latin typeface="Arial" panose="020B0604020202020204" pitchFamily="34" charset="0"/>
              </a:rPr>
              <a:pPr eaLnBrk="1" hangingPunct="1">
                <a:lnSpc>
                  <a:spcPct val="90000"/>
                </a:lnSpc>
              </a:pPr>
              <a:t>‹#›</a:t>
            </a:fld>
            <a:endParaRPr lang="en-US" sz="90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7" r:id="rId1"/>
    <p:sldLayoutId id="2147483696"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l" rtl="0" eaLnBrk="0" fontAlgn="base" hangingPunct="0">
        <a:lnSpc>
          <a:spcPct val="90000"/>
        </a:lnSpc>
        <a:spcBef>
          <a:spcPct val="0"/>
        </a:spcBef>
        <a:spcAft>
          <a:spcPct val="0"/>
        </a:spcAft>
        <a:defRPr sz="2800">
          <a:solidFill>
            <a:srgbClr val="006D9E"/>
          </a:solidFill>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a:solidFill>
            <a:srgbClr val="006D9E"/>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6D9E"/>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6D9E"/>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6D9E"/>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191919"/>
          </a:solidFill>
          <a:latin typeface="HelvNeue Light for IBM" pitchFamily="34" charset="0"/>
        </a:defRPr>
      </a:lvl6pPr>
      <a:lvl7pPr marL="914400" algn="l" rtl="0" fontAlgn="base">
        <a:lnSpc>
          <a:spcPct val="90000"/>
        </a:lnSpc>
        <a:spcBef>
          <a:spcPct val="0"/>
        </a:spcBef>
        <a:spcAft>
          <a:spcPct val="0"/>
        </a:spcAft>
        <a:defRPr sz="2800">
          <a:solidFill>
            <a:srgbClr val="191919"/>
          </a:solidFill>
          <a:latin typeface="HelvNeue Light for IBM" pitchFamily="34" charset="0"/>
        </a:defRPr>
      </a:lvl7pPr>
      <a:lvl8pPr marL="1371600" algn="l" rtl="0" fontAlgn="base">
        <a:lnSpc>
          <a:spcPct val="90000"/>
        </a:lnSpc>
        <a:spcBef>
          <a:spcPct val="0"/>
        </a:spcBef>
        <a:spcAft>
          <a:spcPct val="0"/>
        </a:spcAft>
        <a:defRPr sz="2800">
          <a:solidFill>
            <a:srgbClr val="191919"/>
          </a:solidFill>
          <a:latin typeface="HelvNeue Light for IBM" pitchFamily="34" charset="0"/>
        </a:defRPr>
      </a:lvl8pPr>
      <a:lvl9pPr marL="1828800" algn="l" rtl="0" fontAlgn="base">
        <a:lnSpc>
          <a:spcPct val="90000"/>
        </a:lnSpc>
        <a:spcBef>
          <a:spcPct val="0"/>
        </a:spcBef>
        <a:spcAft>
          <a:spcPct val="0"/>
        </a:spcAft>
        <a:defRPr sz="2800">
          <a:solidFill>
            <a:srgbClr val="191919"/>
          </a:solidFill>
          <a:latin typeface="HelvNeue Light for IBM" pitchFamily="34" charset="0"/>
        </a:defRPr>
      </a:lvl9pPr>
    </p:titleStyle>
    <p:bodyStyle>
      <a:lvl1pPr marL="285750" indent="-285750" algn="l" rtl="0" eaLnBrk="0" fontAlgn="base" hangingPunct="0">
        <a:lnSpc>
          <a:spcPct val="120000"/>
        </a:lnSpc>
        <a:spcBef>
          <a:spcPct val="50000"/>
        </a:spcBef>
        <a:spcAft>
          <a:spcPct val="0"/>
        </a:spcAft>
        <a:buClr>
          <a:srgbClr val="6D6E70"/>
        </a:buClr>
        <a:buSzPct val="90000"/>
        <a:buFont typeface="Lucida Grande"/>
        <a:buChar char="-"/>
        <a:defRPr sz="2000">
          <a:solidFill>
            <a:schemeClr val="tx1"/>
          </a:solidFill>
          <a:latin typeface="Arial" pitchFamily="34" charset="0"/>
          <a:ea typeface="+mn-ea"/>
          <a:cs typeface="Arial" pitchFamily="34" charset="0"/>
        </a:defRPr>
      </a:lvl1pPr>
      <a:lvl2pPr marL="577850" indent="-285750" algn="l" rtl="0" eaLnBrk="0" fontAlgn="base" hangingPunct="0">
        <a:lnSpc>
          <a:spcPct val="120000"/>
        </a:lnSpc>
        <a:spcBef>
          <a:spcPct val="0"/>
        </a:spcBef>
        <a:spcAft>
          <a:spcPct val="0"/>
        </a:spcAft>
        <a:buClr>
          <a:srgbClr val="6D6E70"/>
        </a:buClr>
        <a:buSzPct val="90000"/>
        <a:buFont typeface="Lucida Grande"/>
        <a:buChar char="-"/>
        <a:defRPr sz="2800">
          <a:solidFill>
            <a:schemeClr val="tx1"/>
          </a:solidFill>
          <a:latin typeface="Arial" pitchFamily="34" charset="0"/>
          <a:cs typeface="Arial" pitchFamily="34" charset="0"/>
        </a:defRPr>
      </a:lvl2pPr>
      <a:lvl3pPr marL="858838" indent="-285750" algn="l" rtl="0" eaLnBrk="0" fontAlgn="base" hangingPunct="0">
        <a:lnSpc>
          <a:spcPct val="120000"/>
        </a:lnSpc>
        <a:spcBef>
          <a:spcPct val="0"/>
        </a:spcBef>
        <a:spcAft>
          <a:spcPct val="0"/>
        </a:spcAft>
        <a:buClr>
          <a:srgbClr val="6D6E70"/>
        </a:buClr>
        <a:buSzPct val="90000"/>
        <a:buFont typeface="Lucida Grande"/>
        <a:buChar char="-"/>
        <a:defRPr sz="1600">
          <a:solidFill>
            <a:schemeClr val="tx1"/>
          </a:solidFill>
          <a:latin typeface="Arial" pitchFamily="34" charset="0"/>
          <a:cs typeface="Arial" pitchFamily="34" charset="0"/>
        </a:defRPr>
      </a:lvl3pPr>
      <a:lvl4pPr marL="860425" indent="-285750" algn="l" rtl="0" eaLnBrk="0" fontAlgn="base" hangingPunct="0">
        <a:lnSpc>
          <a:spcPct val="120000"/>
        </a:lnSpc>
        <a:spcBef>
          <a:spcPct val="20000"/>
        </a:spcBef>
        <a:spcAft>
          <a:spcPct val="0"/>
        </a:spcAft>
        <a:buClr>
          <a:schemeClr val="bg1"/>
        </a:buClr>
        <a:buFont typeface="Lucida Grande"/>
        <a:buChar char="-"/>
        <a:defRPr sz="1400">
          <a:solidFill>
            <a:schemeClr val="tx1"/>
          </a:solidFill>
          <a:latin typeface="Arial" charset="0"/>
          <a:cs typeface="Arial" pitchFamily="34" charset="0"/>
        </a:defRPr>
      </a:lvl4pPr>
      <a:lvl5pPr marL="1085850" indent="-285750" algn="l" rtl="0" eaLnBrk="0" fontAlgn="base" hangingPunct="0">
        <a:lnSpc>
          <a:spcPct val="120000"/>
        </a:lnSpc>
        <a:spcBef>
          <a:spcPct val="20000"/>
        </a:spcBef>
        <a:spcAft>
          <a:spcPct val="0"/>
        </a:spcAft>
        <a:buClr>
          <a:schemeClr val="bg1"/>
        </a:buClr>
        <a:buFont typeface="Lucida Grande"/>
        <a:buChar char="-"/>
        <a:defRPr sz="1400">
          <a:solidFill>
            <a:schemeClr val="tx1"/>
          </a:solidFill>
          <a:latin typeface="Arial" charset="0"/>
          <a:cs typeface="Arial" pitchFamily="34" charset="0"/>
        </a:defRPr>
      </a:lvl5pPr>
      <a:lvl6pPr marL="1997075" indent="-163513" algn="l" rtl="0" fontAlgn="base">
        <a:spcBef>
          <a:spcPct val="20000"/>
        </a:spcBef>
        <a:spcAft>
          <a:spcPct val="0"/>
        </a:spcAft>
        <a:buClr>
          <a:schemeClr val="bg1"/>
        </a:buClr>
        <a:buChar char="»"/>
        <a:defRPr sz="1600">
          <a:solidFill>
            <a:schemeClr val="bg1"/>
          </a:solidFill>
          <a:latin typeface="Arial" charset="0"/>
        </a:defRPr>
      </a:lvl6pPr>
      <a:lvl7pPr marL="2454275" indent="-163513" algn="l" rtl="0" fontAlgn="base">
        <a:spcBef>
          <a:spcPct val="20000"/>
        </a:spcBef>
        <a:spcAft>
          <a:spcPct val="0"/>
        </a:spcAft>
        <a:buClr>
          <a:schemeClr val="bg1"/>
        </a:buClr>
        <a:buChar char="»"/>
        <a:defRPr sz="1600">
          <a:solidFill>
            <a:schemeClr val="bg1"/>
          </a:solidFill>
          <a:latin typeface="Arial" charset="0"/>
        </a:defRPr>
      </a:lvl7pPr>
      <a:lvl8pPr marL="2911475" indent="-163513" algn="l" rtl="0" fontAlgn="base">
        <a:spcBef>
          <a:spcPct val="20000"/>
        </a:spcBef>
        <a:spcAft>
          <a:spcPct val="0"/>
        </a:spcAft>
        <a:buClr>
          <a:schemeClr val="bg1"/>
        </a:buClr>
        <a:buChar char="»"/>
        <a:defRPr sz="1600">
          <a:solidFill>
            <a:schemeClr val="bg1"/>
          </a:solidFill>
          <a:latin typeface="Arial" charset="0"/>
        </a:defRPr>
      </a:lvl8pPr>
      <a:lvl9pPr marL="3368675" indent="-163513" algn="l" rtl="0" fontAlgn="base">
        <a:spcBef>
          <a:spcPct val="20000"/>
        </a:spcBef>
        <a:spcAft>
          <a:spcPct val="0"/>
        </a:spcAft>
        <a:buClr>
          <a:schemeClr val="bg1"/>
        </a:buClr>
        <a:buChar char="»"/>
        <a:defRPr sz="1600">
          <a:solidFill>
            <a:schemeClr val="bg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60.png"/><Relationship Id="rId7" Type="http://schemas.openxmlformats.org/officeDocument/2006/relationships/diagramLayout" Target="../diagrams/layout2.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62.png"/><Relationship Id="rId10" Type="http://schemas.microsoft.com/office/2007/relationships/diagramDrawing" Target="../diagrams/drawing2.xml"/><Relationship Id="rId4" Type="http://schemas.openxmlformats.org/officeDocument/2006/relationships/image" Target="../media/image61.png"/><Relationship Id="rId9" Type="http://schemas.openxmlformats.org/officeDocument/2006/relationships/diagramColors" Target="../diagrams/colors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1.xml"/><Relationship Id="rId4" Type="http://schemas.openxmlformats.org/officeDocument/2006/relationships/chart" Target="../charts/chart5.xml"/></Relationships>
</file>

<file path=ppt/slides/_rels/slide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1.xml"/><Relationship Id="rId4" Type="http://schemas.openxmlformats.org/officeDocument/2006/relationships/chart" Target="../charts/chart10.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mailto:yianni.gamvros@us.ibm.com" TargetMode="External"/><Relationship Id="rId2" Type="http://schemas.openxmlformats.org/officeDocument/2006/relationships/hyperlink" Target="mailto:svdheever@fr.ibm.com" TargetMode="External"/><Relationship Id="rId1" Type="http://schemas.openxmlformats.org/officeDocument/2006/relationships/slideLayout" Target="../slideLayouts/slideLayout2.xml"/><Relationship Id="rId4" Type="http://schemas.openxmlformats.org/officeDocument/2006/relationships/hyperlink" Target="mailto:alkis@optimizationdirect.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http://www.ibm.com/legal/copytrade.shtml"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327024" y="1922508"/>
            <a:ext cx="5547995" cy="1412694"/>
          </a:xfrm>
        </p:spPr>
        <p:txBody>
          <a:bodyPr wrap="square">
            <a:spAutoFit/>
          </a:bodyPr>
          <a:lstStyle/>
          <a:p>
            <a:pPr>
              <a:buClr>
                <a:srgbClr val="000000"/>
              </a:buClr>
              <a:buSzPct val="100000"/>
              <a:buFont typeface="Arial" panose="020B0604020202020204" pitchFamily="34" charset="0"/>
              <a:buNone/>
            </a:pPr>
            <a:r>
              <a:rPr lang="en-US" altLang="fr-FR" dirty="0" smtClean="0"/>
              <a:t>Constraint-based </a:t>
            </a:r>
            <a:br>
              <a:rPr lang="en-US" altLang="fr-FR" dirty="0" smtClean="0"/>
            </a:br>
            <a:r>
              <a:rPr lang="en-US" altLang="fr-FR" dirty="0" smtClean="0"/>
              <a:t>Decision </a:t>
            </a:r>
            <a:r>
              <a:rPr lang="en-US" altLang="fr-FR" dirty="0"/>
              <a:t>Optimization </a:t>
            </a:r>
            <a:r>
              <a:rPr lang="en-US" altLang="fr-FR" dirty="0" smtClean="0"/>
              <a:t>101 </a:t>
            </a:r>
            <a:br>
              <a:rPr lang="en-US" altLang="fr-FR" dirty="0" smtClean="0"/>
            </a:br>
            <a:endParaRPr lang="en-US" altLang="fr-FR" dirty="0"/>
          </a:p>
        </p:txBody>
      </p:sp>
      <p:sp>
        <p:nvSpPr>
          <p:cNvPr id="11267" name="Subtitle 2"/>
          <p:cNvSpPr>
            <a:spLocks noGrp="1"/>
          </p:cNvSpPr>
          <p:nvPr>
            <p:ph type="subTitle" idx="1"/>
          </p:nvPr>
        </p:nvSpPr>
        <p:spPr>
          <a:xfrm>
            <a:off x="327024" y="2814479"/>
            <a:ext cx="8457747" cy="534988"/>
          </a:xfrm>
        </p:spPr>
        <p:txBody>
          <a:bodyPr/>
          <a:lstStyle/>
          <a:p>
            <a:pPr eaLnBrk="1" hangingPunct="1"/>
            <a:r>
              <a:rPr lang="en-US" dirty="0" smtClean="0"/>
              <a:t>An Introduction for the Line-of-Business</a:t>
            </a:r>
          </a:p>
          <a:p>
            <a:pPr eaLnBrk="1" hangingPunct="1"/>
            <a:endParaRPr lang="en-US" dirty="0" smtClean="0"/>
          </a:p>
          <a:p>
            <a:pPr eaLnBrk="1" hangingPunct="1">
              <a:spcBef>
                <a:spcPts val="0"/>
              </a:spcBef>
            </a:pPr>
            <a:r>
              <a:rPr lang="en-US" sz="1400" i="1" dirty="0" err="1" smtClean="0"/>
              <a:t>Yianni</a:t>
            </a:r>
            <a:r>
              <a:rPr lang="en-US" sz="1400" i="1" dirty="0" smtClean="0"/>
              <a:t> </a:t>
            </a:r>
            <a:r>
              <a:rPr lang="en-US" sz="1400" i="1" dirty="0" err="1" smtClean="0"/>
              <a:t>Gamvros</a:t>
            </a:r>
            <a:r>
              <a:rPr lang="en-US" sz="1400" i="1" dirty="0" smtClean="0"/>
              <a:t> (WW tech sales lead, IBM Decision Optimization)</a:t>
            </a:r>
          </a:p>
          <a:p>
            <a:pPr eaLnBrk="1" hangingPunct="1">
              <a:spcBef>
                <a:spcPts val="0"/>
              </a:spcBef>
            </a:pPr>
            <a:r>
              <a:rPr lang="en-US" sz="1400" i="1" dirty="0" err="1" smtClean="0"/>
              <a:t>Susara</a:t>
            </a:r>
            <a:r>
              <a:rPr lang="en-US" sz="1400" i="1" dirty="0" smtClean="0"/>
              <a:t> van den </a:t>
            </a:r>
            <a:r>
              <a:rPr lang="en-US" sz="1400" i="1" dirty="0" err="1" smtClean="0"/>
              <a:t>Heever</a:t>
            </a:r>
            <a:r>
              <a:rPr lang="en-US" sz="1400" i="1" dirty="0"/>
              <a:t> </a:t>
            </a:r>
            <a:r>
              <a:rPr lang="en-US" sz="1400" i="1" dirty="0" smtClean="0"/>
              <a:t>(Program Manager, IBM Decision Optimization)</a:t>
            </a:r>
          </a:p>
          <a:p>
            <a:pPr eaLnBrk="1" hangingPunct="1">
              <a:spcBef>
                <a:spcPts val="0"/>
              </a:spcBef>
            </a:pPr>
            <a:r>
              <a:rPr lang="en-US" sz="1400" i="1" dirty="0" err="1" smtClean="0"/>
              <a:t>Alkis</a:t>
            </a:r>
            <a:r>
              <a:rPr lang="en-US" sz="1400" i="1" dirty="0" smtClean="0"/>
              <a:t> </a:t>
            </a:r>
            <a:r>
              <a:rPr lang="en-US" sz="1400" i="1" dirty="0" err="1" smtClean="0"/>
              <a:t>Vazacopoulos</a:t>
            </a:r>
            <a:r>
              <a:rPr lang="en-US" sz="1400" i="1" dirty="0" smtClean="0"/>
              <a:t> (CEO, Optimization Direct (IBM Partner))</a:t>
            </a:r>
            <a:endParaRPr lang="en-US" sz="14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Decision Support Applications</a:t>
            </a:r>
          </a:p>
        </p:txBody>
      </p:sp>
      <p:sp>
        <p:nvSpPr>
          <p:cNvPr id="24579" name="Slide Number Placeholder 3"/>
          <p:cNvSpPr>
            <a:spLocks noGrp="1"/>
          </p:cNvSpPr>
          <p:nvPr>
            <p:ph type="sldNum" sz="quarter" idx="4294967295"/>
          </p:nvPr>
        </p:nvSpPr>
        <p:spPr bwMode="auto">
          <a:xfrm>
            <a:off x="0" y="4903788"/>
            <a:ext cx="274638" cy="13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1969"/>
              </a:lnSpc>
              <a:spcBef>
                <a:spcPts val="450"/>
              </a:spcBef>
              <a:spcAft>
                <a:spcPts val="225"/>
              </a:spcAft>
              <a:buClr>
                <a:srgbClr val="6699CC"/>
              </a:buClr>
              <a:buSzPct val="115000"/>
              <a:buFont typeface="Wingdings" panose="05000000000000000000" pitchFamily="2" charset="2"/>
              <a:buChar char=""/>
              <a:defRPr sz="1950">
                <a:solidFill>
                  <a:schemeClr val="bg2"/>
                </a:solidFill>
                <a:latin typeface="Calibri" panose="020F0502020204030204" pitchFamily="34" charset="0"/>
                <a:ea typeface="MS PGothic" panose="020B0600070205080204" pitchFamily="34" charset="-128"/>
              </a:defRPr>
            </a:lvl1pPr>
            <a:lvl2pPr marL="557213" indent="-214313">
              <a:lnSpc>
                <a:spcPct val="110000"/>
              </a:lnSpc>
              <a:spcBef>
                <a:spcPts val="375"/>
              </a:spcBef>
              <a:spcAft>
                <a:spcPts val="188"/>
              </a:spcAft>
              <a:buClr>
                <a:srgbClr val="6699CC"/>
              </a:buClr>
              <a:buSzPct val="100000"/>
              <a:buFont typeface="Arial" panose="020B0604020202020204" pitchFamily="34" charset="0"/>
              <a:buChar char="–"/>
              <a:defRPr sz="1800">
                <a:solidFill>
                  <a:schemeClr val="bg2"/>
                </a:solidFill>
                <a:latin typeface="Calibri" panose="020F0502020204030204" pitchFamily="34" charset="0"/>
                <a:ea typeface="MS PGothic" panose="020B0600070205080204" pitchFamily="34" charset="-128"/>
              </a:defRPr>
            </a:lvl2pPr>
            <a:lvl3pPr marL="857250" indent="-171450">
              <a:lnSpc>
                <a:spcPct val="110000"/>
              </a:lnSpc>
              <a:spcBef>
                <a:spcPts val="338"/>
              </a:spcBef>
              <a:spcAft>
                <a:spcPts val="169"/>
              </a:spcAft>
              <a:buClr>
                <a:srgbClr val="6699CC"/>
              </a:buClr>
              <a:buSzPct val="100000"/>
              <a:buFont typeface="Arial" panose="020B0604020202020204" pitchFamily="34" charset="0"/>
              <a:buChar char="•"/>
              <a:defRPr sz="1650">
                <a:solidFill>
                  <a:schemeClr val="bg2"/>
                </a:solidFill>
                <a:latin typeface="Calibri" panose="020F0502020204030204" pitchFamily="34" charset="0"/>
                <a:ea typeface="MS PGothic" panose="020B0600070205080204" pitchFamily="34" charset="-128"/>
              </a:defRPr>
            </a:lvl3pPr>
            <a:lvl4pPr marL="1200150" indent="-17145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4pPr>
            <a:lvl5pPr marL="1543050" indent="-17145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5pPr>
            <a:lvl6pPr marL="18859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6pPr>
            <a:lvl7pPr marL="22288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7pPr>
            <a:lvl8pPr marL="25717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8pPr>
            <a:lvl9pPr marL="29146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fld id="{9A9C647C-A176-45CA-BF26-F2E3CEC3511E}" type="slidenum">
              <a:rPr lang="en-US" altLang="en-US" sz="1800">
                <a:solidFill>
                  <a:srgbClr val="000000"/>
                </a:solidFill>
                <a:latin typeface="Arial" panose="020B0604020202020204" pitchFamily="34" charset="0"/>
              </a:rPr>
              <a:pPr>
                <a:lnSpc>
                  <a:spcPct val="100000"/>
                </a:lnSpc>
                <a:spcBef>
                  <a:spcPct val="0"/>
                </a:spcBef>
                <a:spcAft>
                  <a:spcPct val="0"/>
                </a:spcAft>
                <a:buClrTx/>
                <a:buSzTx/>
                <a:buFontTx/>
                <a:buNone/>
              </a:pPr>
              <a:t>10</a:t>
            </a:fld>
            <a:endParaRPr lang="en-US" altLang="en-US" sz="1800">
              <a:solidFill>
                <a:srgbClr val="000000"/>
              </a:solidFill>
              <a:latin typeface="Arial" panose="020B0604020202020204" pitchFamily="34" charset="0"/>
            </a:endParaRPr>
          </a:p>
        </p:txBody>
      </p:sp>
      <p:grpSp>
        <p:nvGrpSpPr>
          <p:cNvPr id="3" name="Group 2"/>
          <p:cNvGrpSpPr>
            <a:grpSpLocks/>
          </p:cNvGrpSpPr>
          <p:nvPr/>
        </p:nvGrpSpPr>
        <p:grpSpPr bwMode="auto">
          <a:xfrm>
            <a:off x="294411" y="1618089"/>
            <a:ext cx="1726883" cy="1730038"/>
            <a:chOff x="140670" y="2203043"/>
            <a:chExt cx="1795964" cy="2306947"/>
          </a:xfrm>
        </p:grpSpPr>
        <p:sp>
          <p:nvSpPr>
            <p:cNvPr id="5" name="Chevron 4"/>
            <p:cNvSpPr/>
            <p:nvPr/>
          </p:nvSpPr>
          <p:spPr bwMode="auto">
            <a:xfrm>
              <a:off x="140670" y="2203043"/>
              <a:ext cx="1740386" cy="2305280"/>
            </a:xfrm>
            <a:prstGeom prst="chevron">
              <a:avLst>
                <a:gd name="adj" fmla="val 12979"/>
              </a:avLst>
            </a:prstGeom>
            <a:gradFill rotWithShape="1">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p>
              <a:pPr algn="ctr" defTabSz="685800">
                <a:lnSpc>
                  <a:spcPct val="90000"/>
                </a:lnSpc>
                <a:defRPr/>
              </a:pPr>
              <a:endParaRPr lang="en-US" sz="1350" b="1" dirty="0">
                <a:latin typeface="+mn-lt"/>
              </a:endParaRPr>
            </a:p>
          </p:txBody>
        </p:sp>
        <p:sp>
          <p:nvSpPr>
            <p:cNvPr id="6" name="TextBox 5"/>
            <p:cNvSpPr txBox="1"/>
            <p:nvPr/>
          </p:nvSpPr>
          <p:spPr>
            <a:xfrm>
              <a:off x="366158" y="3155638"/>
              <a:ext cx="1570476" cy="1354352"/>
            </a:xfrm>
            <a:prstGeom prst="rect">
              <a:avLst/>
            </a:prstGeom>
            <a:noFill/>
          </p:spPr>
          <p:txBody>
            <a:bodyPr>
              <a:spAutoFit/>
            </a:bodyPr>
            <a:lstStyle/>
            <a:p>
              <a:pPr>
                <a:defRPr/>
              </a:pPr>
              <a:r>
                <a:rPr lang="en-US" sz="1200" dirty="0">
                  <a:latin typeface="+mn-lt"/>
                </a:rPr>
                <a:t>Capture price, product, location and date for each transaction.</a:t>
              </a:r>
            </a:p>
          </p:txBody>
        </p:sp>
        <p:sp>
          <p:nvSpPr>
            <p:cNvPr id="15" name="TextBox 14"/>
            <p:cNvSpPr txBox="1"/>
            <p:nvPr/>
          </p:nvSpPr>
          <p:spPr>
            <a:xfrm>
              <a:off x="294700" y="2284014"/>
              <a:ext cx="1370396" cy="954203"/>
            </a:xfrm>
            <a:prstGeom prst="rect">
              <a:avLst/>
            </a:prstGeom>
            <a:noFill/>
          </p:spPr>
          <p:txBody>
            <a:bodyPr>
              <a:spAutoFit/>
            </a:bodyPr>
            <a:lstStyle/>
            <a:p>
              <a:pPr>
                <a:defRPr/>
              </a:pPr>
              <a:r>
                <a:rPr lang="en-US" sz="1350" b="1" dirty="0">
                  <a:solidFill>
                    <a:schemeClr val="bg1"/>
                  </a:solidFill>
                  <a:latin typeface="+mn-lt"/>
                </a:rPr>
                <a:t>Historical &amp; Master Data ETL</a:t>
              </a:r>
            </a:p>
          </p:txBody>
        </p:sp>
      </p:grpSp>
      <p:grpSp>
        <p:nvGrpSpPr>
          <p:cNvPr id="24" name="Group 23"/>
          <p:cNvGrpSpPr>
            <a:grpSpLocks/>
          </p:cNvGrpSpPr>
          <p:nvPr/>
        </p:nvGrpSpPr>
        <p:grpSpPr bwMode="auto">
          <a:xfrm>
            <a:off x="1982711" y="1621051"/>
            <a:ext cx="1699400" cy="1912323"/>
            <a:chOff x="1934302" y="2203043"/>
            <a:chExt cx="1766886" cy="2550018"/>
          </a:xfrm>
        </p:grpSpPr>
        <p:sp>
          <p:nvSpPr>
            <p:cNvPr id="7" name="Chevron 6"/>
            <p:cNvSpPr/>
            <p:nvPr/>
          </p:nvSpPr>
          <p:spPr bwMode="auto">
            <a:xfrm>
              <a:off x="1934302" y="2203043"/>
              <a:ext cx="1739898" cy="2305280"/>
            </a:xfrm>
            <a:prstGeom prst="chevron">
              <a:avLst>
                <a:gd name="adj" fmla="val 12979"/>
              </a:avLst>
            </a:prstGeom>
            <a:gradFill rotWithShape="1">
              <a:gsLst>
                <a:gs pos="0">
                  <a:srgbClr val="4472C4">
                    <a:hueOff val="-1838336"/>
                    <a:satOff val="-2557"/>
                    <a:lumOff val="-981"/>
                    <a:alphaOff val="0"/>
                    <a:satMod val="103000"/>
                    <a:lumMod val="102000"/>
                    <a:tint val="94000"/>
                  </a:srgbClr>
                </a:gs>
                <a:gs pos="50000">
                  <a:srgbClr val="4472C4">
                    <a:hueOff val="-1838336"/>
                    <a:satOff val="-2557"/>
                    <a:lumOff val="-981"/>
                    <a:alphaOff val="0"/>
                    <a:satMod val="110000"/>
                    <a:lumMod val="100000"/>
                    <a:shade val="100000"/>
                  </a:srgbClr>
                </a:gs>
                <a:gs pos="100000">
                  <a:srgbClr val="4472C4">
                    <a:hueOff val="-1838336"/>
                    <a:satOff val="-2557"/>
                    <a:lumOff val="-981"/>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p>
              <a:pPr algn="ctr" defTabSz="685800">
                <a:lnSpc>
                  <a:spcPct val="90000"/>
                </a:lnSpc>
                <a:defRPr/>
              </a:pPr>
              <a:endParaRPr lang="en-US" sz="1500" b="1" dirty="0">
                <a:latin typeface="+mn-lt"/>
              </a:endParaRPr>
            </a:p>
          </p:txBody>
        </p:sp>
        <p:sp>
          <p:nvSpPr>
            <p:cNvPr id="11" name="TextBox 10"/>
            <p:cNvSpPr txBox="1"/>
            <p:nvPr/>
          </p:nvSpPr>
          <p:spPr>
            <a:xfrm>
              <a:off x="2120040" y="3152463"/>
              <a:ext cx="1581148" cy="1600598"/>
            </a:xfrm>
            <a:prstGeom prst="rect">
              <a:avLst/>
            </a:prstGeom>
            <a:noFill/>
          </p:spPr>
          <p:txBody>
            <a:bodyPr>
              <a:spAutoFit/>
            </a:bodyPr>
            <a:lstStyle/>
            <a:p>
              <a:pPr>
                <a:defRPr/>
              </a:pPr>
              <a:r>
                <a:rPr lang="en-US" sz="1200" dirty="0">
                  <a:latin typeface="+mn-lt"/>
                </a:rPr>
                <a:t>Determine important variables, predict trends, seasonality etc.</a:t>
              </a:r>
            </a:p>
          </p:txBody>
        </p:sp>
        <p:sp>
          <p:nvSpPr>
            <p:cNvPr id="16" name="TextBox 15"/>
            <p:cNvSpPr txBox="1"/>
            <p:nvPr/>
          </p:nvSpPr>
          <p:spPr>
            <a:xfrm>
              <a:off x="2108927" y="2284014"/>
              <a:ext cx="1512886" cy="954203"/>
            </a:xfrm>
            <a:prstGeom prst="rect">
              <a:avLst/>
            </a:prstGeom>
            <a:noFill/>
          </p:spPr>
          <p:txBody>
            <a:bodyPr>
              <a:spAutoFit/>
            </a:bodyPr>
            <a:lstStyle/>
            <a:p>
              <a:pPr>
                <a:defRPr/>
              </a:pPr>
              <a:r>
                <a:rPr lang="en-US" sz="1350" b="1" dirty="0">
                  <a:solidFill>
                    <a:schemeClr val="bg1"/>
                  </a:solidFill>
                  <a:latin typeface="+mn-lt"/>
                </a:rPr>
                <a:t>Predictions and Insights</a:t>
              </a:r>
            </a:p>
          </p:txBody>
        </p:sp>
      </p:grpSp>
      <p:grpSp>
        <p:nvGrpSpPr>
          <p:cNvPr id="26" name="Group 25"/>
          <p:cNvGrpSpPr>
            <a:grpSpLocks/>
          </p:cNvGrpSpPr>
          <p:nvPr/>
        </p:nvGrpSpPr>
        <p:grpSpPr bwMode="auto">
          <a:xfrm>
            <a:off x="5443731" y="1616675"/>
            <a:ext cx="1688300" cy="1728788"/>
            <a:chOff x="5094168" y="2272622"/>
            <a:chExt cx="1755109" cy="2305280"/>
          </a:xfrm>
        </p:grpSpPr>
        <p:sp>
          <p:nvSpPr>
            <p:cNvPr id="9" name="Chevron 8"/>
            <p:cNvSpPr/>
            <p:nvPr/>
          </p:nvSpPr>
          <p:spPr bwMode="auto">
            <a:xfrm>
              <a:off x="5094168" y="2272622"/>
              <a:ext cx="1739664" cy="2305280"/>
            </a:xfrm>
            <a:prstGeom prst="chevron">
              <a:avLst>
                <a:gd name="adj" fmla="val 12979"/>
              </a:avLst>
            </a:prstGeom>
            <a:gradFill rotWithShape="1">
              <a:gsLst>
                <a:gs pos="0">
                  <a:srgbClr val="4472C4">
                    <a:hueOff val="-5515009"/>
                    <a:satOff val="-7671"/>
                    <a:lumOff val="-2942"/>
                    <a:alphaOff val="0"/>
                    <a:satMod val="103000"/>
                    <a:lumMod val="102000"/>
                    <a:tint val="94000"/>
                  </a:srgbClr>
                </a:gs>
                <a:gs pos="50000">
                  <a:srgbClr val="4472C4">
                    <a:hueOff val="-5515009"/>
                    <a:satOff val="-7671"/>
                    <a:lumOff val="-2942"/>
                    <a:alphaOff val="0"/>
                    <a:satMod val="110000"/>
                    <a:lumMod val="100000"/>
                    <a:shade val="100000"/>
                  </a:srgbClr>
                </a:gs>
                <a:gs pos="100000">
                  <a:srgbClr val="4472C4">
                    <a:hueOff val="-5515009"/>
                    <a:satOff val="-7671"/>
                    <a:lumOff val="-2942"/>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p>
              <a:pPr algn="ctr" defTabSz="685800">
                <a:lnSpc>
                  <a:spcPct val="90000"/>
                </a:lnSpc>
                <a:defRPr/>
              </a:pPr>
              <a:endParaRPr lang="en-US" sz="1500" b="1" dirty="0">
                <a:latin typeface="+mn-lt"/>
              </a:endParaRPr>
            </a:p>
          </p:txBody>
        </p:sp>
        <p:sp>
          <p:nvSpPr>
            <p:cNvPr id="12" name="TextBox 11"/>
            <p:cNvSpPr txBox="1"/>
            <p:nvPr/>
          </p:nvSpPr>
          <p:spPr>
            <a:xfrm>
              <a:off x="5268342" y="3203441"/>
              <a:ext cx="1580935" cy="1354352"/>
            </a:xfrm>
            <a:prstGeom prst="rect">
              <a:avLst/>
            </a:prstGeom>
            <a:noFill/>
          </p:spPr>
          <p:txBody>
            <a:bodyPr>
              <a:spAutoFit/>
            </a:bodyPr>
            <a:lstStyle/>
            <a:p>
              <a:pPr>
                <a:defRPr/>
              </a:pPr>
              <a:r>
                <a:rPr lang="en-US" sz="1200" dirty="0">
                  <a:latin typeface="+mn-lt"/>
                </a:rPr>
                <a:t>Allow multiple users to experiment with multiple scenarios.</a:t>
              </a:r>
            </a:p>
          </p:txBody>
        </p:sp>
        <p:sp>
          <p:nvSpPr>
            <p:cNvPr id="17" name="TextBox 16"/>
            <p:cNvSpPr txBox="1"/>
            <p:nvPr/>
          </p:nvSpPr>
          <p:spPr>
            <a:xfrm>
              <a:off x="5289804" y="2284014"/>
              <a:ext cx="1512682" cy="954203"/>
            </a:xfrm>
            <a:prstGeom prst="rect">
              <a:avLst/>
            </a:prstGeom>
            <a:noFill/>
          </p:spPr>
          <p:txBody>
            <a:bodyPr>
              <a:spAutoFit/>
            </a:bodyPr>
            <a:lstStyle/>
            <a:p>
              <a:pPr>
                <a:defRPr/>
              </a:pPr>
              <a:r>
                <a:rPr lang="en-US" sz="1350" b="1" dirty="0">
                  <a:solidFill>
                    <a:schemeClr val="bg1"/>
                  </a:solidFill>
                  <a:latin typeface="+mn-lt"/>
                </a:rPr>
                <a:t>Collaboration &amp; What-if</a:t>
              </a:r>
            </a:p>
          </p:txBody>
        </p:sp>
      </p:grpSp>
      <p:grpSp>
        <p:nvGrpSpPr>
          <p:cNvPr id="25" name="Group 24"/>
          <p:cNvGrpSpPr>
            <a:grpSpLocks/>
          </p:cNvGrpSpPr>
          <p:nvPr/>
        </p:nvGrpSpPr>
        <p:grpSpPr bwMode="auto">
          <a:xfrm>
            <a:off x="3703115" y="1621051"/>
            <a:ext cx="1713141" cy="1911133"/>
            <a:chOff x="3727935" y="2203043"/>
            <a:chExt cx="1780718" cy="2548431"/>
          </a:xfrm>
        </p:grpSpPr>
        <p:sp>
          <p:nvSpPr>
            <p:cNvPr id="8" name="Chevron 7"/>
            <p:cNvSpPr/>
            <p:nvPr/>
          </p:nvSpPr>
          <p:spPr bwMode="auto">
            <a:xfrm>
              <a:off x="3727935" y="2203043"/>
              <a:ext cx="1739454" cy="2305280"/>
            </a:xfrm>
            <a:prstGeom prst="chevron">
              <a:avLst>
                <a:gd name="adj" fmla="val 12979"/>
              </a:avLst>
            </a:prstGeom>
            <a:gradFill rotWithShape="1">
              <a:gsLst>
                <a:gs pos="0">
                  <a:srgbClr val="4472C4">
                    <a:hueOff val="-3676672"/>
                    <a:satOff val="-5114"/>
                    <a:lumOff val="-1961"/>
                    <a:alphaOff val="0"/>
                    <a:satMod val="103000"/>
                    <a:lumMod val="102000"/>
                    <a:tint val="94000"/>
                  </a:srgbClr>
                </a:gs>
                <a:gs pos="50000">
                  <a:srgbClr val="4472C4">
                    <a:hueOff val="-3676672"/>
                    <a:satOff val="-5114"/>
                    <a:lumOff val="-1961"/>
                    <a:alphaOff val="0"/>
                    <a:satMod val="110000"/>
                    <a:lumMod val="100000"/>
                    <a:shade val="100000"/>
                  </a:srgbClr>
                </a:gs>
                <a:gs pos="100000">
                  <a:srgbClr val="4472C4">
                    <a:hueOff val="-3676672"/>
                    <a:satOff val="-5114"/>
                    <a:lumOff val="-1961"/>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p>
              <a:pPr algn="ctr" defTabSz="685800">
                <a:lnSpc>
                  <a:spcPct val="90000"/>
                </a:lnSpc>
                <a:defRPr/>
              </a:pPr>
              <a:endParaRPr lang="en-US" sz="1500" b="1" dirty="0">
                <a:latin typeface="+mn-lt"/>
              </a:endParaRPr>
            </a:p>
          </p:txBody>
        </p:sp>
        <p:sp>
          <p:nvSpPr>
            <p:cNvPr id="13" name="TextBox 12"/>
            <p:cNvSpPr txBox="1"/>
            <p:nvPr/>
          </p:nvSpPr>
          <p:spPr>
            <a:xfrm>
              <a:off x="3927909" y="3150876"/>
              <a:ext cx="1580744" cy="1600598"/>
            </a:xfrm>
            <a:prstGeom prst="rect">
              <a:avLst/>
            </a:prstGeom>
            <a:noFill/>
          </p:spPr>
          <p:txBody>
            <a:bodyPr>
              <a:spAutoFit/>
            </a:bodyPr>
            <a:lstStyle/>
            <a:p>
              <a:pPr>
                <a:defRPr/>
              </a:pPr>
              <a:r>
                <a:rPr lang="en-US" sz="1200" dirty="0">
                  <a:latin typeface="+mn-lt"/>
                </a:rPr>
                <a:t>Set policies, promotions etc. Allow reviewers and auditors to have a say.  </a:t>
              </a:r>
            </a:p>
          </p:txBody>
        </p:sp>
        <p:sp>
          <p:nvSpPr>
            <p:cNvPr id="18" name="TextBox 17"/>
            <p:cNvSpPr txBox="1"/>
            <p:nvPr/>
          </p:nvSpPr>
          <p:spPr>
            <a:xfrm>
              <a:off x="3905689" y="2228446"/>
              <a:ext cx="1534718" cy="1231229"/>
            </a:xfrm>
            <a:prstGeom prst="rect">
              <a:avLst/>
            </a:prstGeom>
            <a:noFill/>
          </p:spPr>
          <p:txBody>
            <a:bodyPr>
              <a:spAutoFit/>
            </a:bodyPr>
            <a:lstStyle/>
            <a:p>
              <a:pPr>
                <a:defRPr/>
              </a:pPr>
              <a:r>
                <a:rPr lang="en-US" sz="1350" b="1" dirty="0">
                  <a:solidFill>
                    <a:schemeClr val="bg1"/>
                  </a:solidFill>
                  <a:latin typeface="+mn-lt"/>
                </a:rPr>
                <a:t>Rules &amp; Process</a:t>
              </a:r>
            </a:p>
            <a:p>
              <a:pPr>
                <a:defRPr/>
              </a:pPr>
              <a:r>
                <a:rPr lang="en-US" sz="1350" b="1" dirty="0">
                  <a:solidFill>
                    <a:schemeClr val="bg1"/>
                  </a:solidFill>
                  <a:latin typeface="+mn-lt"/>
                </a:rPr>
                <a:t>Management</a:t>
              </a:r>
            </a:p>
          </p:txBody>
        </p:sp>
      </p:grpSp>
      <p:grpSp>
        <p:nvGrpSpPr>
          <p:cNvPr id="27" name="Group 26"/>
          <p:cNvGrpSpPr>
            <a:grpSpLocks/>
          </p:cNvGrpSpPr>
          <p:nvPr/>
        </p:nvGrpSpPr>
        <p:grpSpPr bwMode="auto">
          <a:xfrm>
            <a:off x="7203833" y="1635159"/>
            <a:ext cx="1717723" cy="1911133"/>
            <a:chOff x="7315200" y="2203043"/>
            <a:chExt cx="1785589" cy="2548431"/>
          </a:xfrm>
        </p:grpSpPr>
        <p:sp>
          <p:nvSpPr>
            <p:cNvPr id="10" name="Chevron 9"/>
            <p:cNvSpPr/>
            <p:nvPr/>
          </p:nvSpPr>
          <p:spPr bwMode="auto">
            <a:xfrm>
              <a:off x="7315200" y="2203043"/>
              <a:ext cx="1739560" cy="2305280"/>
            </a:xfrm>
            <a:prstGeom prst="chevron">
              <a:avLst>
                <a:gd name="adj" fmla="val 12979"/>
              </a:avLst>
            </a:prstGeom>
            <a:gradFill rotWithShape="1">
              <a:gsLst>
                <a:gs pos="0">
                  <a:srgbClr val="4472C4">
                    <a:hueOff val="-7353344"/>
                    <a:satOff val="-10228"/>
                    <a:lumOff val="-3922"/>
                    <a:alphaOff val="0"/>
                    <a:satMod val="103000"/>
                    <a:lumMod val="102000"/>
                    <a:tint val="94000"/>
                  </a:srgbClr>
                </a:gs>
                <a:gs pos="50000">
                  <a:srgbClr val="4472C4">
                    <a:hueOff val="-7353344"/>
                    <a:satOff val="-10228"/>
                    <a:lumOff val="-3922"/>
                    <a:alphaOff val="0"/>
                    <a:satMod val="110000"/>
                    <a:lumMod val="100000"/>
                    <a:shade val="100000"/>
                  </a:srgbClr>
                </a:gs>
                <a:gs pos="100000">
                  <a:srgbClr val="4472C4">
                    <a:hueOff val="-7353344"/>
                    <a:satOff val="-10228"/>
                    <a:lumOff val="-3922"/>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p>
              <a:pPr algn="ctr" defTabSz="685800">
                <a:lnSpc>
                  <a:spcPct val="90000"/>
                </a:lnSpc>
                <a:defRPr/>
              </a:pPr>
              <a:endParaRPr lang="en-US" sz="1500" b="1" dirty="0">
                <a:latin typeface="+mn-lt"/>
              </a:endParaRPr>
            </a:p>
          </p:txBody>
        </p:sp>
        <p:sp>
          <p:nvSpPr>
            <p:cNvPr id="14" name="TextBox 13"/>
            <p:cNvSpPr txBox="1"/>
            <p:nvPr/>
          </p:nvSpPr>
          <p:spPr>
            <a:xfrm>
              <a:off x="7519948" y="3150876"/>
              <a:ext cx="1580841" cy="1600598"/>
            </a:xfrm>
            <a:prstGeom prst="rect">
              <a:avLst/>
            </a:prstGeom>
            <a:noFill/>
          </p:spPr>
          <p:txBody>
            <a:bodyPr>
              <a:spAutoFit/>
            </a:bodyPr>
            <a:lstStyle/>
            <a:p>
              <a:pPr>
                <a:defRPr/>
              </a:pPr>
              <a:r>
                <a:rPr lang="en-US" sz="1200" dirty="0">
                  <a:latin typeface="+mn-lt"/>
                </a:rPr>
                <a:t>Automatically generate decisions, allow user interaction with decisions.</a:t>
              </a:r>
            </a:p>
          </p:txBody>
        </p:sp>
        <p:sp>
          <p:nvSpPr>
            <p:cNvPr id="19" name="TextBox 18"/>
            <p:cNvSpPr txBox="1"/>
            <p:nvPr/>
          </p:nvSpPr>
          <p:spPr>
            <a:xfrm>
              <a:off x="7519948" y="2284014"/>
              <a:ext cx="1534811" cy="677175"/>
            </a:xfrm>
            <a:prstGeom prst="rect">
              <a:avLst/>
            </a:prstGeom>
            <a:noFill/>
          </p:spPr>
          <p:txBody>
            <a:bodyPr>
              <a:spAutoFit/>
            </a:bodyPr>
            <a:lstStyle/>
            <a:p>
              <a:pPr>
                <a:defRPr/>
              </a:pPr>
              <a:r>
                <a:rPr lang="en-US" sz="1350" b="1" dirty="0">
                  <a:solidFill>
                    <a:schemeClr val="bg1"/>
                  </a:solidFill>
                  <a:latin typeface="+mn-lt"/>
                </a:rPr>
                <a:t>Decision Making</a:t>
              </a:r>
            </a:p>
          </p:txBody>
        </p:sp>
      </p:grpSp>
      <p:sp>
        <p:nvSpPr>
          <p:cNvPr id="20" name="TextBox 19"/>
          <p:cNvSpPr txBox="1"/>
          <p:nvPr/>
        </p:nvSpPr>
        <p:spPr>
          <a:xfrm>
            <a:off x="274638" y="951749"/>
            <a:ext cx="7672387" cy="323165"/>
          </a:xfrm>
          <a:prstGeom prst="rect">
            <a:avLst/>
          </a:prstGeom>
          <a:noFill/>
        </p:spPr>
        <p:txBody>
          <a:bodyPr wrap="square">
            <a:spAutoFit/>
          </a:bodyPr>
          <a:lstStyle/>
          <a:p>
            <a:pPr>
              <a:defRPr/>
            </a:pPr>
            <a:r>
              <a:rPr lang="en-US" sz="1500" i="1" dirty="0">
                <a:latin typeface="+mj-lt"/>
              </a:rPr>
              <a:t>Key steps for a mature decision support application leveraging </a:t>
            </a:r>
            <a:r>
              <a:rPr lang="en-US" sz="1500" i="1" dirty="0" smtClean="0">
                <a:latin typeface="+mj-lt"/>
              </a:rPr>
              <a:t>advanced </a:t>
            </a:r>
            <a:r>
              <a:rPr lang="en-US" sz="1500" i="1" dirty="0">
                <a:latin typeface="+mj-lt"/>
              </a:rPr>
              <a:t>analytics </a:t>
            </a:r>
          </a:p>
        </p:txBody>
      </p:sp>
      <p:sp>
        <p:nvSpPr>
          <p:cNvPr id="21" name="Rectangle 20"/>
          <p:cNvSpPr/>
          <p:nvPr/>
        </p:nvSpPr>
        <p:spPr bwMode="auto">
          <a:xfrm>
            <a:off x="274638" y="3618325"/>
            <a:ext cx="8606932" cy="228600"/>
          </a:xfrm>
          <a:prstGeom prst="rect">
            <a:avLst/>
          </a:prstGeom>
          <a:gradFill flip="none" rotWithShape="1">
            <a:gsLst>
              <a:gs pos="0">
                <a:schemeClr val="accent1">
                  <a:lumMod val="50000"/>
                </a:schemeClr>
              </a:gs>
              <a:gs pos="31000">
                <a:schemeClr val="bg1"/>
              </a:gs>
              <a:gs pos="65000">
                <a:schemeClr val="accent1">
                  <a:lumMod val="50000"/>
                </a:schemeClr>
              </a:gs>
              <a:gs pos="88000">
                <a:schemeClr val="bg1"/>
              </a:gs>
            </a:gsLst>
            <a:lin ang="0" scaled="1"/>
            <a:tileRect/>
          </a:gradFill>
          <a:ln w="9525" cap="flat" cmpd="sng" algn="ctr">
            <a:noFill/>
            <a:prstDash val="solid"/>
            <a:round/>
            <a:headEnd type="none" w="med" len="med"/>
            <a:tailEnd type="none" w="med" len="med"/>
          </a:ln>
          <a:effectLst/>
        </p:spPr>
        <p:txBody>
          <a:bodyPr anchor="ctr"/>
          <a:lstStyle/>
          <a:p>
            <a:pPr algn="ctr" defTabSz="685800">
              <a:lnSpc>
                <a:spcPct val="90000"/>
              </a:lnSpc>
              <a:defRPr/>
            </a:pPr>
            <a:r>
              <a:rPr lang="en-US" sz="1500" b="1" dirty="0">
                <a:solidFill>
                  <a:schemeClr val="bg1"/>
                </a:solidFill>
                <a:latin typeface="+mj-lt"/>
              </a:rPr>
              <a:t>Descriptive</a:t>
            </a:r>
          </a:p>
        </p:txBody>
      </p:sp>
      <p:sp>
        <p:nvSpPr>
          <p:cNvPr id="22" name="Rectangle 21"/>
          <p:cNvSpPr/>
          <p:nvPr/>
        </p:nvSpPr>
        <p:spPr bwMode="auto">
          <a:xfrm>
            <a:off x="274638" y="3990990"/>
            <a:ext cx="8606932" cy="228600"/>
          </a:xfrm>
          <a:prstGeom prst="rect">
            <a:avLst/>
          </a:prstGeom>
          <a:gradFill flip="none" rotWithShape="1">
            <a:gsLst>
              <a:gs pos="0">
                <a:schemeClr val="accent1">
                  <a:lumMod val="50000"/>
                </a:schemeClr>
              </a:gs>
              <a:gs pos="38000">
                <a:schemeClr val="accent1">
                  <a:lumMod val="75000"/>
                </a:schemeClr>
              </a:gs>
              <a:gs pos="73000">
                <a:schemeClr val="accent3"/>
              </a:gs>
            </a:gsLst>
            <a:lin ang="0" scaled="1"/>
            <a:tileRect/>
          </a:gradFill>
          <a:ln w="9525" cap="flat" cmpd="sng" algn="ctr">
            <a:noFill/>
            <a:prstDash val="solid"/>
            <a:round/>
            <a:headEnd type="none" w="med" len="med"/>
            <a:tailEnd type="none" w="med" len="med"/>
          </a:ln>
          <a:effectLst/>
        </p:spPr>
        <p:txBody>
          <a:bodyPr anchor="ctr"/>
          <a:lstStyle/>
          <a:p>
            <a:pPr algn="ctr" defTabSz="685800">
              <a:lnSpc>
                <a:spcPct val="90000"/>
              </a:lnSpc>
              <a:defRPr/>
            </a:pPr>
            <a:r>
              <a:rPr lang="en-US" sz="1500" b="1" dirty="0">
                <a:solidFill>
                  <a:schemeClr val="bg1"/>
                </a:solidFill>
                <a:latin typeface="+mj-lt"/>
              </a:rPr>
              <a:t>Predictive</a:t>
            </a:r>
          </a:p>
        </p:txBody>
      </p:sp>
      <p:sp>
        <p:nvSpPr>
          <p:cNvPr id="23" name="Rectangle 22"/>
          <p:cNvSpPr/>
          <p:nvPr/>
        </p:nvSpPr>
        <p:spPr bwMode="auto">
          <a:xfrm>
            <a:off x="274638" y="4363656"/>
            <a:ext cx="8606932" cy="228600"/>
          </a:xfrm>
          <a:prstGeom prst="rect">
            <a:avLst/>
          </a:prstGeom>
          <a:gradFill flip="none" rotWithShape="1">
            <a:gsLst>
              <a:gs pos="49000">
                <a:schemeClr val="accent1">
                  <a:lumMod val="75000"/>
                </a:schemeClr>
              </a:gs>
              <a:gs pos="30000">
                <a:schemeClr val="bg1"/>
              </a:gs>
              <a:gs pos="100000">
                <a:schemeClr val="accent1">
                  <a:lumMod val="50000"/>
                </a:schemeClr>
              </a:gs>
            </a:gsLst>
            <a:lin ang="0" scaled="1"/>
            <a:tileRect/>
          </a:gradFill>
          <a:ln w="9525" cap="flat" cmpd="sng" algn="ctr">
            <a:noFill/>
            <a:prstDash val="solid"/>
            <a:round/>
            <a:headEnd type="none" w="med" len="med"/>
            <a:tailEnd type="none" w="med" len="med"/>
          </a:ln>
          <a:effectLst/>
        </p:spPr>
        <p:txBody>
          <a:bodyPr anchor="ctr"/>
          <a:lstStyle/>
          <a:p>
            <a:pPr algn="ctr" defTabSz="685800">
              <a:lnSpc>
                <a:spcPct val="90000"/>
              </a:lnSpc>
              <a:defRPr/>
            </a:pPr>
            <a:r>
              <a:rPr lang="en-US" sz="1500" b="1" dirty="0">
                <a:solidFill>
                  <a:schemeClr val="bg1"/>
                </a:solidFill>
                <a:latin typeface="+mj-lt"/>
              </a:rPr>
              <a:t>Prescriptive</a:t>
            </a:r>
          </a:p>
        </p:txBody>
      </p:sp>
    </p:spTree>
    <p:extLst>
      <p:ext uri="{BB962C8B-B14F-4D97-AF65-F5344CB8AC3E}">
        <p14:creationId xmlns:p14="http://schemas.microsoft.com/office/powerpoint/2010/main" val="4036150165"/>
      </p:ext>
    </p:extLst>
  </p:cSld>
  <p:clrMapOvr>
    <a:masterClrMapping/>
  </p:clrMapOvr>
  <p:transition spd="slow" advClick="0" advTm="4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501284"/>
            <a:ext cx="8579619" cy="464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p:txBody>
          <a:bodyPr/>
          <a:lstStyle/>
          <a:p>
            <a:r>
              <a:rPr lang="en-US" altLang="en-US" smtClean="0"/>
              <a:t>Prescriptive Analytics by Industry</a:t>
            </a:r>
          </a:p>
        </p:txBody>
      </p:sp>
    </p:spTree>
    <p:extLst>
      <p:ext uri="{BB962C8B-B14F-4D97-AF65-F5344CB8AC3E}">
        <p14:creationId xmlns:p14="http://schemas.microsoft.com/office/powerpoint/2010/main" val="1123046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11"/>
          <p:cNvSpPr/>
          <p:nvPr/>
        </p:nvSpPr>
        <p:spPr bwMode="auto">
          <a:xfrm>
            <a:off x="1348978" y="723484"/>
            <a:ext cx="1795463" cy="207169"/>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28575" cap="flat" cmpd="sng" algn="ctr">
            <a:noFill/>
            <a:prstDash val="solid"/>
            <a:round/>
            <a:headEnd type="none" w="med" len="med"/>
            <a:tailEnd type="none" w="med" len="med"/>
          </a:ln>
          <a:effectLst/>
        </p:spPr>
        <p:txBody>
          <a:bodyPr anchor="ctr"/>
          <a:lstStyle/>
          <a:p>
            <a:pPr marL="86916">
              <a:lnSpc>
                <a:spcPct val="90000"/>
              </a:lnSpc>
              <a:spcBef>
                <a:spcPct val="20000"/>
              </a:spcBef>
              <a:spcAft>
                <a:spcPts val="450"/>
              </a:spcAft>
              <a:buClr>
                <a:srgbClr val="0E86C1"/>
              </a:buClr>
              <a:defRPr/>
            </a:pPr>
            <a:r>
              <a:rPr lang="en-US" sz="1350" b="1" dirty="0">
                <a:solidFill>
                  <a:srgbClr val="FFFFFF"/>
                </a:solidFill>
                <a:latin typeface="+mn-lt"/>
                <a:cs typeface="Arial" charset="0"/>
              </a:rPr>
              <a:t>Challenge</a:t>
            </a:r>
          </a:p>
        </p:txBody>
      </p:sp>
      <p:sp>
        <p:nvSpPr>
          <p:cNvPr id="16" name="Round Diagonal Corner Rectangle 15"/>
          <p:cNvSpPr/>
          <p:nvPr/>
        </p:nvSpPr>
        <p:spPr bwMode="auto">
          <a:xfrm>
            <a:off x="1348978" y="1802190"/>
            <a:ext cx="1795463" cy="207169"/>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28575" cap="flat" cmpd="sng" algn="ctr">
            <a:noFill/>
            <a:prstDash val="solid"/>
            <a:round/>
            <a:headEnd type="none" w="med" len="med"/>
            <a:tailEnd type="none" w="med" len="med"/>
          </a:ln>
          <a:effectLst/>
        </p:spPr>
        <p:txBody>
          <a:bodyPr anchor="ctr"/>
          <a:lstStyle/>
          <a:p>
            <a:pPr marL="89297">
              <a:lnSpc>
                <a:spcPct val="90000"/>
              </a:lnSpc>
              <a:defRPr/>
            </a:pPr>
            <a:r>
              <a:rPr lang="en-US" sz="1350" b="1" dirty="0">
                <a:solidFill>
                  <a:schemeClr val="bg1"/>
                </a:solidFill>
                <a:latin typeface="+mn-lt"/>
                <a:cs typeface="Arial" charset="0"/>
              </a:rPr>
              <a:t>Solution</a:t>
            </a:r>
          </a:p>
        </p:txBody>
      </p:sp>
      <p:sp>
        <p:nvSpPr>
          <p:cNvPr id="17" name="Round Diagonal Corner Rectangle 16"/>
          <p:cNvSpPr/>
          <p:nvPr/>
        </p:nvSpPr>
        <p:spPr bwMode="auto">
          <a:xfrm>
            <a:off x="1348978" y="2716590"/>
            <a:ext cx="1795463" cy="207169"/>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28575" cap="flat" cmpd="sng" algn="ctr">
            <a:noFill/>
            <a:prstDash val="solid"/>
            <a:round/>
            <a:headEnd type="none" w="med" len="med"/>
            <a:tailEnd type="none" w="med" len="med"/>
          </a:ln>
          <a:effectLst/>
        </p:spPr>
        <p:txBody>
          <a:bodyPr anchor="ctr"/>
          <a:lstStyle/>
          <a:p>
            <a:pPr marL="86916">
              <a:lnSpc>
                <a:spcPct val="90000"/>
              </a:lnSpc>
              <a:spcBef>
                <a:spcPct val="20000"/>
              </a:spcBef>
              <a:spcAft>
                <a:spcPts val="450"/>
              </a:spcAft>
              <a:buClr>
                <a:srgbClr val="0E86C1"/>
              </a:buClr>
              <a:defRPr/>
            </a:pPr>
            <a:r>
              <a:rPr lang="en-US" sz="1350" b="1">
                <a:solidFill>
                  <a:srgbClr val="FFFFFF"/>
                </a:solidFill>
                <a:latin typeface="+mn-lt"/>
                <a:cs typeface="Arial" charset="0"/>
              </a:rPr>
              <a:t>Benefits/ROI</a:t>
            </a:r>
          </a:p>
        </p:txBody>
      </p:sp>
      <p:sp>
        <p:nvSpPr>
          <p:cNvPr id="18" name="Round Diagonal Corner Rectangle 17"/>
          <p:cNvSpPr/>
          <p:nvPr/>
        </p:nvSpPr>
        <p:spPr bwMode="auto">
          <a:xfrm flipV="1">
            <a:off x="1348979" y="716340"/>
            <a:ext cx="3637359" cy="4057650"/>
          </a:xfrm>
          <a:prstGeom prst="round2DiagRect">
            <a:avLst>
              <a:gd name="adj1" fmla="val 12994"/>
              <a:gd name="adj2" fmla="val 0"/>
            </a:avLst>
          </a:prstGeom>
          <a:noFill/>
          <a:ln w="28575" cap="flat" cmpd="sng" algn="ctr">
            <a:solidFill>
              <a:schemeClr val="accent1"/>
            </a:solidFill>
            <a:prstDash val="solid"/>
            <a:round/>
            <a:headEnd type="none" w="med" len="med"/>
            <a:tailEnd type="none" w="med" len="med"/>
          </a:ln>
          <a:effectLst/>
        </p:spPr>
        <p:txBody>
          <a:bodyPr/>
          <a:lstStyle/>
          <a:p>
            <a:pPr eaLnBrk="1" hangingPunct="1">
              <a:lnSpc>
                <a:spcPct val="90000"/>
              </a:lnSpc>
              <a:defRPr/>
            </a:pPr>
            <a:endParaRPr lang="en-US" sz="1500">
              <a:latin typeface="Arial" charset="0"/>
              <a:cs typeface="Arial" charset="0"/>
            </a:endParaRPr>
          </a:p>
        </p:txBody>
      </p:sp>
      <p:sp>
        <p:nvSpPr>
          <p:cNvPr id="19" name="Round Diagonal Corner Rectangle 18"/>
          <p:cNvSpPr/>
          <p:nvPr/>
        </p:nvSpPr>
        <p:spPr bwMode="auto">
          <a:xfrm>
            <a:off x="5136356" y="1587877"/>
            <a:ext cx="2705100" cy="842963"/>
          </a:xfrm>
          <a:prstGeom prst="round2DiagRect">
            <a:avLst/>
          </a:prstGeom>
          <a:noFill/>
          <a:ln w="28575" cap="flat" cmpd="sng" algn="ctr">
            <a:solidFill>
              <a:srgbClr val="7030A0"/>
            </a:solidFill>
            <a:prstDash val="solid"/>
            <a:round/>
            <a:headEnd type="none" w="med" len="med"/>
            <a:tailEnd type="none" w="med" len="med"/>
          </a:ln>
          <a:effectLst/>
        </p:spPr>
        <p:txBody>
          <a:bodyPr/>
          <a:lstStyle/>
          <a:p>
            <a:pPr eaLnBrk="1" hangingPunct="1">
              <a:lnSpc>
                <a:spcPct val="90000"/>
              </a:lnSpc>
              <a:defRPr/>
            </a:pPr>
            <a:endParaRPr lang="en-US" sz="1500">
              <a:latin typeface="Arial" charset="0"/>
              <a:cs typeface="Arial" charset="0"/>
            </a:endParaRPr>
          </a:p>
        </p:txBody>
      </p:sp>
      <p:sp>
        <p:nvSpPr>
          <p:cNvPr id="27655" name="Rectangle 20"/>
          <p:cNvSpPr>
            <a:spLocks noGrp="1" noChangeArrowheads="1"/>
          </p:cNvSpPr>
          <p:nvPr>
            <p:ph type="title"/>
          </p:nvPr>
        </p:nvSpPr>
        <p:spPr/>
        <p:txBody>
          <a:bodyPr/>
          <a:lstStyle/>
          <a:p>
            <a:pPr eaLnBrk="1" hangingPunct="1"/>
            <a:r>
              <a:rPr lang="en-US" altLang="fr-FR" sz="2100">
                <a:solidFill>
                  <a:srgbClr val="1562AE"/>
                </a:solidFill>
                <a:latin typeface="Helvetica" panose="020B0604020202020204" pitchFamily="34" charset="0"/>
              </a:rPr>
              <a:t>Indeval (Mexican Central Securities Depository)</a:t>
            </a:r>
          </a:p>
        </p:txBody>
      </p:sp>
      <p:sp>
        <p:nvSpPr>
          <p:cNvPr id="43016" name="Content Placeholder 4"/>
          <p:cNvSpPr txBox="1">
            <a:spLocks/>
          </p:cNvSpPr>
          <p:nvPr/>
        </p:nvSpPr>
        <p:spPr bwMode="auto">
          <a:xfrm>
            <a:off x="1369219" y="969944"/>
            <a:ext cx="3525441" cy="75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1pPr>
            <a:lvl2pPr marL="742950" indent="-285750" defTabSz="457200">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2pPr>
            <a:lvl3pPr marL="1143000" indent="-228600" defTabSz="457200">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3pPr>
            <a:lvl4pPr marL="1600200" indent="-228600" defTabSz="457200">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4pPr>
            <a:lvl5pPr marL="2057400" indent="-228600" defTabSz="457200">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9pPr>
          </a:lstStyle>
          <a:p>
            <a:pPr marL="214313" indent="-214313">
              <a:lnSpc>
                <a:spcPct val="90000"/>
              </a:lnSpc>
              <a:buFont typeface="Arial" panose="020B0604020202020204" pitchFamily="34" charset="0"/>
              <a:buChar char="•"/>
              <a:defRPr/>
            </a:pPr>
            <a:r>
              <a:rPr lang="en-US" sz="1200" dirty="0">
                <a:latin typeface="+mn-lt"/>
              </a:rPr>
              <a:t>Process security transactions in real-time rather than daily.</a:t>
            </a:r>
          </a:p>
          <a:p>
            <a:pPr marL="214313" indent="-214313">
              <a:lnSpc>
                <a:spcPct val="90000"/>
              </a:lnSpc>
              <a:buFont typeface="Arial" panose="020B0604020202020204" pitchFamily="34" charset="0"/>
              <a:buChar char="•"/>
              <a:defRPr/>
            </a:pPr>
            <a:r>
              <a:rPr lang="en-US" sz="1200" dirty="0">
                <a:latin typeface="+mn-lt"/>
              </a:rPr>
              <a:t>Provide a better service to the Mexican Stock Exchange.</a:t>
            </a:r>
          </a:p>
        </p:txBody>
      </p:sp>
      <p:sp>
        <p:nvSpPr>
          <p:cNvPr id="43017" name="Content Placeholder 4"/>
          <p:cNvSpPr txBox="1">
            <a:spLocks/>
          </p:cNvSpPr>
          <p:nvPr/>
        </p:nvSpPr>
        <p:spPr bwMode="auto">
          <a:xfrm>
            <a:off x="1357313" y="2071272"/>
            <a:ext cx="3537347"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000">
                <a:solidFill>
                  <a:schemeClr val="tx1"/>
                </a:solidFill>
                <a:latin typeface="Arial" pitchFamily="34" charset="0"/>
                <a:ea typeface="MS PGothic" pitchFamily="34" charset="-128"/>
              </a:defRPr>
            </a:lvl1pPr>
            <a:lvl2pPr>
              <a:defRPr sz="1000">
                <a:solidFill>
                  <a:schemeClr val="tx1"/>
                </a:solidFill>
                <a:latin typeface="Arial" pitchFamily="34" charset="0"/>
                <a:ea typeface="MS PGothic" pitchFamily="34" charset="-128"/>
              </a:defRPr>
            </a:lvl2pPr>
            <a:lvl3pPr marL="1143000" indent="-228600">
              <a:defRPr sz="1000">
                <a:solidFill>
                  <a:schemeClr val="tx1"/>
                </a:solidFill>
                <a:latin typeface="Arial" pitchFamily="34" charset="0"/>
                <a:ea typeface="MS PGothic" pitchFamily="34" charset="-128"/>
              </a:defRPr>
            </a:lvl3pPr>
            <a:lvl4pPr marL="1600200" indent="-228600">
              <a:defRPr sz="1000">
                <a:solidFill>
                  <a:schemeClr val="tx1"/>
                </a:solidFill>
                <a:latin typeface="Arial" pitchFamily="34" charset="0"/>
                <a:ea typeface="MS PGothic" pitchFamily="34" charset="-128"/>
              </a:defRPr>
            </a:lvl4pPr>
            <a:lvl5pPr marL="2057400" indent="-22860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marL="214313" lvl="1" indent="-214313">
              <a:lnSpc>
                <a:spcPct val="90000"/>
              </a:lnSpc>
              <a:spcAft>
                <a:spcPct val="30000"/>
              </a:spcAft>
              <a:buFont typeface="Arial" panose="020B0604020202020204" pitchFamily="34" charset="0"/>
              <a:buChar char="•"/>
              <a:defRPr/>
            </a:pPr>
            <a:r>
              <a:rPr lang="en-US" altLang="en-US" sz="1200" dirty="0">
                <a:latin typeface="+mj-lt"/>
              </a:rPr>
              <a:t>Decision Optimization for assignment and scheduling  </a:t>
            </a:r>
          </a:p>
        </p:txBody>
      </p:sp>
      <p:sp>
        <p:nvSpPr>
          <p:cNvPr id="22" name="Round Diagonal Corner Rectangle 21"/>
          <p:cNvSpPr/>
          <p:nvPr/>
        </p:nvSpPr>
        <p:spPr bwMode="auto">
          <a:xfrm>
            <a:off x="6045994" y="1596213"/>
            <a:ext cx="1795463" cy="207169"/>
          </a:xfrm>
          <a:prstGeom prst="round2DiagRect">
            <a:avLst/>
          </a:prstGeom>
          <a:solidFill>
            <a:srgbClr val="7030A0"/>
          </a:solidFill>
          <a:ln w="28575" cap="flat" cmpd="sng" algn="ctr">
            <a:solidFill>
              <a:srgbClr val="7030A0"/>
            </a:solidFill>
            <a:prstDash val="solid"/>
            <a:round/>
            <a:headEnd type="none" w="med" len="med"/>
            <a:tailEnd type="none" w="med" len="med"/>
          </a:ln>
          <a:effectLst/>
        </p:spPr>
        <p:txBody>
          <a:bodyPr anchor="ctr"/>
          <a:lstStyle/>
          <a:p>
            <a:pPr marL="86916">
              <a:lnSpc>
                <a:spcPct val="90000"/>
              </a:lnSpc>
              <a:spcBef>
                <a:spcPct val="20000"/>
              </a:spcBef>
              <a:spcAft>
                <a:spcPts val="450"/>
              </a:spcAft>
              <a:buClr>
                <a:srgbClr val="0E86C1"/>
              </a:buClr>
              <a:defRPr/>
            </a:pPr>
            <a:r>
              <a:rPr lang="en-US" sz="1350" b="1" dirty="0">
                <a:solidFill>
                  <a:schemeClr val="bg1"/>
                </a:solidFill>
                <a:latin typeface="+mn-lt"/>
                <a:cs typeface="Arial" charset="0"/>
              </a:rPr>
              <a:t>Profile</a:t>
            </a:r>
          </a:p>
        </p:txBody>
      </p:sp>
      <p:sp>
        <p:nvSpPr>
          <p:cNvPr id="27659" name="TextBox 22"/>
          <p:cNvSpPr txBox="1">
            <a:spLocks noChangeArrowheads="1"/>
          </p:cNvSpPr>
          <p:nvPr/>
        </p:nvSpPr>
        <p:spPr bwMode="auto">
          <a:xfrm>
            <a:off x="5262563" y="3653613"/>
            <a:ext cx="184731" cy="32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eaLnBrk="1" hangingPunct="1">
              <a:lnSpc>
                <a:spcPct val="90000"/>
              </a:lnSpc>
              <a:spcBef>
                <a:spcPct val="0"/>
              </a:spcBef>
              <a:spcAft>
                <a:spcPct val="0"/>
              </a:spcAft>
              <a:buClrTx/>
              <a:buSzTx/>
              <a:buFontTx/>
              <a:buNone/>
            </a:pPr>
            <a:endParaRPr lang="fr-FR" altLang="en-US" sz="1650">
              <a:solidFill>
                <a:schemeClr val="hlink"/>
              </a:solidFill>
              <a:latin typeface="Arial" panose="020B0604020202020204" pitchFamily="34" charset="0"/>
            </a:endParaRPr>
          </a:p>
        </p:txBody>
      </p:sp>
      <p:sp>
        <p:nvSpPr>
          <p:cNvPr id="43020" name="TextBox 23"/>
          <p:cNvSpPr txBox="1">
            <a:spLocks noChangeArrowheads="1"/>
          </p:cNvSpPr>
          <p:nvPr/>
        </p:nvSpPr>
        <p:spPr bwMode="auto">
          <a:xfrm>
            <a:off x="5262563" y="1937921"/>
            <a:ext cx="248483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MS PGothic" pitchFamily="34" charset="-128"/>
              </a:defRPr>
            </a:lvl1pPr>
            <a:lvl2pPr marL="742950" indent="-285750">
              <a:defRPr sz="1000">
                <a:solidFill>
                  <a:schemeClr val="tx1"/>
                </a:solidFill>
                <a:latin typeface="Arial" pitchFamily="34" charset="0"/>
                <a:ea typeface="MS PGothic" pitchFamily="34" charset="-128"/>
              </a:defRPr>
            </a:lvl2pPr>
            <a:lvl3pPr marL="1143000" indent="-228600">
              <a:defRPr sz="1000">
                <a:solidFill>
                  <a:schemeClr val="tx1"/>
                </a:solidFill>
                <a:latin typeface="Arial" pitchFamily="34" charset="0"/>
                <a:ea typeface="MS PGothic" pitchFamily="34" charset="-128"/>
              </a:defRPr>
            </a:lvl3pPr>
            <a:lvl4pPr marL="1600200" indent="-228600">
              <a:defRPr sz="1000">
                <a:solidFill>
                  <a:schemeClr val="tx1"/>
                </a:solidFill>
                <a:latin typeface="Arial" pitchFamily="34" charset="0"/>
                <a:ea typeface="MS PGothic" pitchFamily="34" charset="-128"/>
              </a:defRPr>
            </a:lvl4pPr>
            <a:lvl5pPr marL="2057400" indent="-22860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lnSpc>
                <a:spcPct val="90000"/>
              </a:lnSpc>
              <a:defRPr/>
            </a:pPr>
            <a:r>
              <a:rPr lang="en-US" altLang="en-US" sz="1200" dirty="0">
                <a:latin typeface="+mn-lt"/>
              </a:rPr>
              <a:t>A private securities depository organization in Mexico.</a:t>
            </a:r>
          </a:p>
        </p:txBody>
      </p:sp>
      <p:sp>
        <p:nvSpPr>
          <p:cNvPr id="43021" name="Content Placeholder 4"/>
          <p:cNvSpPr txBox="1">
            <a:spLocks/>
          </p:cNvSpPr>
          <p:nvPr/>
        </p:nvSpPr>
        <p:spPr bwMode="auto">
          <a:xfrm>
            <a:off x="1348979" y="2923759"/>
            <a:ext cx="3473053" cy="167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000">
                <a:solidFill>
                  <a:schemeClr val="tx1"/>
                </a:solidFill>
                <a:latin typeface="Arial" pitchFamily="34" charset="0"/>
                <a:ea typeface="MS PGothic" pitchFamily="34" charset="-128"/>
              </a:defRPr>
            </a:lvl1pPr>
            <a:lvl2pPr>
              <a:defRPr sz="1000">
                <a:solidFill>
                  <a:schemeClr val="tx1"/>
                </a:solidFill>
                <a:latin typeface="Arial" pitchFamily="34" charset="0"/>
                <a:ea typeface="MS PGothic" pitchFamily="34" charset="-128"/>
              </a:defRPr>
            </a:lvl2pPr>
            <a:lvl3pPr marL="1143000" indent="-228600">
              <a:defRPr sz="1000">
                <a:solidFill>
                  <a:schemeClr val="tx1"/>
                </a:solidFill>
                <a:latin typeface="Arial" pitchFamily="34" charset="0"/>
                <a:ea typeface="MS PGothic" pitchFamily="34" charset="-128"/>
              </a:defRPr>
            </a:lvl3pPr>
            <a:lvl4pPr marL="1600200" indent="-228600">
              <a:defRPr sz="1000">
                <a:solidFill>
                  <a:schemeClr val="tx1"/>
                </a:solidFill>
                <a:latin typeface="Arial" pitchFamily="34" charset="0"/>
                <a:ea typeface="MS PGothic" pitchFamily="34" charset="-128"/>
              </a:defRPr>
            </a:lvl4pPr>
            <a:lvl5pPr marL="2057400" indent="-22860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marL="214313" lvl="1" indent="-214313">
              <a:lnSpc>
                <a:spcPct val="90000"/>
              </a:lnSpc>
              <a:spcAft>
                <a:spcPct val="30000"/>
              </a:spcAft>
              <a:buFont typeface="Arial" panose="020B0604020202020204" pitchFamily="34" charset="0"/>
              <a:buChar char="•"/>
              <a:defRPr/>
            </a:pPr>
            <a:r>
              <a:rPr lang="en-US" altLang="en-US" sz="1200" dirty="0">
                <a:latin typeface="+mj-lt"/>
              </a:rPr>
              <a:t>Real time reconciliation and completion of trading operations for more than </a:t>
            </a:r>
            <a:r>
              <a:rPr lang="en-US" altLang="en-US" sz="1200" b="1" dirty="0">
                <a:latin typeface="+mj-lt"/>
              </a:rPr>
              <a:t>USD$250 B</a:t>
            </a:r>
            <a:r>
              <a:rPr lang="en-US" altLang="en-US" sz="1200" dirty="0">
                <a:latin typeface="+mj-lt"/>
              </a:rPr>
              <a:t> in average, every day</a:t>
            </a:r>
          </a:p>
          <a:p>
            <a:pPr marL="214313" lvl="1" indent="-214313">
              <a:lnSpc>
                <a:spcPct val="90000"/>
              </a:lnSpc>
              <a:spcAft>
                <a:spcPct val="30000"/>
              </a:spcAft>
              <a:buFont typeface="Arial" panose="020B0604020202020204" pitchFamily="34" charset="0"/>
              <a:buChar char="•"/>
              <a:defRPr/>
            </a:pPr>
            <a:r>
              <a:rPr lang="en-US" altLang="en-US" sz="1200" dirty="0">
                <a:latin typeface="+mj-lt"/>
              </a:rPr>
              <a:t>Reduced liquidity requirements for trading partners by </a:t>
            </a:r>
            <a:r>
              <a:rPr lang="en-US" altLang="en-US" sz="1200" b="1" dirty="0">
                <a:latin typeface="+mj-lt"/>
              </a:rPr>
              <a:t>52 percent</a:t>
            </a:r>
          </a:p>
          <a:p>
            <a:pPr marL="214313" lvl="1" indent="-214313">
              <a:lnSpc>
                <a:spcPct val="90000"/>
              </a:lnSpc>
              <a:spcAft>
                <a:spcPct val="30000"/>
              </a:spcAft>
              <a:buFont typeface="Arial" panose="020B0604020202020204" pitchFamily="34" charset="0"/>
              <a:buChar char="•"/>
              <a:defRPr/>
            </a:pPr>
            <a:r>
              <a:rPr lang="en-US" altLang="en-US" sz="1200" dirty="0">
                <a:latin typeface="+mj-lt"/>
              </a:rPr>
              <a:t>Increased the volume of operations by </a:t>
            </a:r>
            <a:r>
              <a:rPr lang="en-US" altLang="en-US" sz="1200" b="1" dirty="0">
                <a:latin typeface="+mj-lt"/>
              </a:rPr>
              <a:t>26 percent </a:t>
            </a:r>
          </a:p>
          <a:p>
            <a:pPr marL="214313" lvl="1" indent="-214313">
              <a:lnSpc>
                <a:spcPct val="90000"/>
              </a:lnSpc>
              <a:spcAft>
                <a:spcPct val="30000"/>
              </a:spcAft>
              <a:buFont typeface="Arial" panose="020B0604020202020204" pitchFamily="34" charset="0"/>
              <a:buChar char="•"/>
              <a:defRPr/>
            </a:pPr>
            <a:r>
              <a:rPr lang="en-US" altLang="en-US" sz="1200" dirty="0">
                <a:latin typeface="+mj-lt"/>
              </a:rPr>
              <a:t>Reduced the costs of each trading transaction for electronic trading facilities, the Stock Exchange and trading brokers</a:t>
            </a:r>
          </a:p>
        </p:txBody>
      </p:sp>
      <p:pic>
        <p:nvPicPr>
          <p:cNvPr id="27662" name="Picture 15" descr="barra_sup"/>
          <p:cNvPicPr>
            <a:picLocks noChangeAspect="1" noChangeArrowheads="1"/>
          </p:cNvPicPr>
          <p:nvPr/>
        </p:nvPicPr>
        <p:blipFill>
          <a:blip r:embed="rId3">
            <a:extLst>
              <a:ext uri="{28A0092B-C50C-407E-A947-70E740481C1C}">
                <a14:useLocalDpi xmlns:a14="http://schemas.microsoft.com/office/drawing/2010/main" val="0"/>
              </a:ext>
            </a:extLst>
          </a:blip>
          <a:srcRect l="16333" r="45500"/>
          <a:stretch>
            <a:fillRect/>
          </a:stretch>
        </p:blipFill>
        <p:spPr bwMode="auto">
          <a:xfrm>
            <a:off x="5400675" y="774681"/>
            <a:ext cx="21812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 Diagonal Corner Rectangle 20"/>
          <p:cNvSpPr/>
          <p:nvPr/>
        </p:nvSpPr>
        <p:spPr bwMode="auto">
          <a:xfrm>
            <a:off x="5136356" y="2668965"/>
            <a:ext cx="2705100" cy="2105025"/>
          </a:xfrm>
          <a:prstGeom prst="round2DiagRect">
            <a:avLst/>
          </a:prstGeom>
          <a:noFill/>
          <a:ln w="28575" cap="flat" cmpd="sng" algn="ctr">
            <a:solidFill>
              <a:srgbClr val="7030A0"/>
            </a:solidFill>
            <a:prstDash val="solid"/>
            <a:round/>
            <a:headEnd type="none" w="med" len="med"/>
            <a:tailEnd type="none" w="med" len="med"/>
          </a:ln>
          <a:effectLst/>
        </p:spPr>
        <p:txBody>
          <a:bodyPr/>
          <a:lstStyle/>
          <a:p>
            <a:pPr eaLnBrk="1" hangingPunct="1">
              <a:lnSpc>
                <a:spcPct val="90000"/>
              </a:lnSpc>
              <a:defRPr/>
            </a:pPr>
            <a:endParaRPr lang="en-US" sz="1500">
              <a:latin typeface="Arial" charset="0"/>
              <a:cs typeface="Arial" charset="0"/>
            </a:endParaRPr>
          </a:p>
        </p:txBody>
      </p:sp>
      <p:sp>
        <p:nvSpPr>
          <p:cNvPr id="23" name="Round Diagonal Corner Rectangle 22"/>
          <p:cNvSpPr/>
          <p:nvPr/>
        </p:nvSpPr>
        <p:spPr bwMode="auto">
          <a:xfrm>
            <a:off x="6045994" y="2677300"/>
            <a:ext cx="1795463" cy="207169"/>
          </a:xfrm>
          <a:prstGeom prst="round2DiagRect">
            <a:avLst/>
          </a:prstGeom>
          <a:solidFill>
            <a:srgbClr val="7030A0"/>
          </a:solidFill>
          <a:ln w="28575" cap="flat" cmpd="sng" algn="ctr">
            <a:solidFill>
              <a:srgbClr val="7030A0"/>
            </a:solidFill>
            <a:prstDash val="solid"/>
            <a:round/>
            <a:headEnd type="none" w="med" len="med"/>
            <a:tailEnd type="none" w="med" len="med"/>
          </a:ln>
          <a:effectLst/>
        </p:spPr>
        <p:txBody>
          <a:bodyPr anchor="ctr"/>
          <a:lstStyle/>
          <a:p>
            <a:pPr marL="86916">
              <a:lnSpc>
                <a:spcPct val="90000"/>
              </a:lnSpc>
              <a:spcBef>
                <a:spcPct val="20000"/>
              </a:spcBef>
              <a:spcAft>
                <a:spcPts val="450"/>
              </a:spcAft>
              <a:buClr>
                <a:srgbClr val="0E86C1"/>
              </a:buClr>
              <a:defRPr/>
            </a:pPr>
            <a:r>
              <a:rPr lang="en-US" sz="1350" b="1" dirty="0">
                <a:solidFill>
                  <a:schemeClr val="bg1"/>
                </a:solidFill>
                <a:latin typeface="+mn-lt"/>
                <a:cs typeface="Arial" charset="0"/>
              </a:rPr>
              <a:t>Testimonial</a:t>
            </a:r>
          </a:p>
        </p:txBody>
      </p:sp>
      <p:sp>
        <p:nvSpPr>
          <p:cNvPr id="24" name="TextBox 23"/>
          <p:cNvSpPr txBox="1">
            <a:spLocks noChangeArrowheads="1"/>
          </p:cNvSpPr>
          <p:nvPr/>
        </p:nvSpPr>
        <p:spPr bwMode="auto">
          <a:xfrm>
            <a:off x="5262563" y="2969003"/>
            <a:ext cx="248483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MS PGothic" pitchFamily="34" charset="-128"/>
              </a:defRPr>
            </a:lvl1pPr>
            <a:lvl2pPr marL="742950" indent="-285750">
              <a:defRPr sz="1000">
                <a:solidFill>
                  <a:schemeClr val="tx1"/>
                </a:solidFill>
                <a:latin typeface="Arial" pitchFamily="34" charset="0"/>
                <a:ea typeface="MS PGothic" pitchFamily="34" charset="-128"/>
              </a:defRPr>
            </a:lvl2pPr>
            <a:lvl3pPr marL="1143000" indent="-228600">
              <a:defRPr sz="1000">
                <a:solidFill>
                  <a:schemeClr val="tx1"/>
                </a:solidFill>
                <a:latin typeface="Arial" pitchFamily="34" charset="0"/>
                <a:ea typeface="MS PGothic" pitchFamily="34" charset="-128"/>
              </a:defRPr>
            </a:lvl3pPr>
            <a:lvl4pPr marL="1600200" indent="-228600">
              <a:defRPr sz="1000">
                <a:solidFill>
                  <a:schemeClr val="tx1"/>
                </a:solidFill>
                <a:latin typeface="Arial" pitchFamily="34" charset="0"/>
                <a:ea typeface="MS PGothic" pitchFamily="34" charset="-128"/>
              </a:defRPr>
            </a:lvl4pPr>
            <a:lvl5pPr marL="2057400" indent="-22860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lnSpc>
                <a:spcPct val="90000"/>
              </a:lnSpc>
              <a:defRPr/>
            </a:pPr>
            <a:r>
              <a:rPr lang="en-US" altLang="en-US" sz="1200" dirty="0">
                <a:latin typeface="+mn-lt"/>
              </a:rPr>
              <a:t>“By building a unique technology solution for our securities services, we now better serve the Mexican Financial Community and trading partners.  We are very proud that this solution has played a key role in helping elevate the economy of Mexico.”</a:t>
            </a:r>
          </a:p>
          <a:p>
            <a:pPr eaLnBrk="1" hangingPunct="1">
              <a:lnSpc>
                <a:spcPct val="90000"/>
              </a:lnSpc>
              <a:defRPr/>
            </a:pPr>
            <a:r>
              <a:rPr lang="en-US" altLang="en-US" sz="1200" dirty="0">
                <a:latin typeface="+mn-lt"/>
              </a:rPr>
              <a:t>Jaime </a:t>
            </a:r>
            <a:r>
              <a:rPr lang="en-US" altLang="en-US" sz="1200" dirty="0" err="1">
                <a:latin typeface="+mn-lt"/>
              </a:rPr>
              <a:t>Villaseñor</a:t>
            </a:r>
            <a:endParaRPr lang="en-US" altLang="en-US" sz="1200" dirty="0">
              <a:latin typeface="+mn-lt"/>
            </a:endParaRPr>
          </a:p>
          <a:p>
            <a:pPr eaLnBrk="1" hangingPunct="1">
              <a:lnSpc>
                <a:spcPct val="90000"/>
              </a:lnSpc>
              <a:defRPr/>
            </a:pPr>
            <a:r>
              <a:rPr lang="en-US" altLang="en-US" sz="1200" dirty="0">
                <a:latin typeface="+mn-lt"/>
              </a:rPr>
              <a:t>Chief Risk Officer, INDEVAL</a:t>
            </a:r>
          </a:p>
        </p:txBody>
      </p:sp>
    </p:spTree>
    <p:extLst>
      <p:ext uri="{BB962C8B-B14F-4D97-AF65-F5344CB8AC3E}">
        <p14:creationId xmlns:p14="http://schemas.microsoft.com/office/powerpoint/2010/main" val="3018971620"/>
      </p:ext>
    </p:extLst>
  </p:cSld>
  <p:clrMapOvr>
    <a:masterClrMapping/>
  </p:clrMapOvr>
  <p:transition spd="slow" advClick="0" advTm="4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11"/>
          <p:cNvSpPr/>
          <p:nvPr/>
        </p:nvSpPr>
        <p:spPr bwMode="auto">
          <a:xfrm>
            <a:off x="1337072" y="740569"/>
            <a:ext cx="1795463" cy="207169"/>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28575" cap="flat" cmpd="sng" algn="ctr">
            <a:noFill/>
            <a:prstDash val="solid"/>
            <a:round/>
            <a:headEnd type="none" w="med" len="med"/>
            <a:tailEnd type="none" w="med" len="med"/>
          </a:ln>
          <a:effectLst/>
        </p:spPr>
        <p:txBody>
          <a:bodyPr anchor="ctr"/>
          <a:lstStyle/>
          <a:p>
            <a:pPr marL="86916">
              <a:lnSpc>
                <a:spcPct val="90000"/>
              </a:lnSpc>
              <a:spcBef>
                <a:spcPct val="20000"/>
              </a:spcBef>
              <a:spcAft>
                <a:spcPts val="450"/>
              </a:spcAft>
              <a:buClr>
                <a:srgbClr val="0E86C1"/>
              </a:buClr>
              <a:defRPr/>
            </a:pPr>
            <a:r>
              <a:rPr lang="en-US" sz="1350" b="1" dirty="0">
                <a:solidFill>
                  <a:srgbClr val="FFFFFF"/>
                </a:solidFill>
                <a:latin typeface="+mn-lt"/>
                <a:cs typeface="Arial" charset="0"/>
              </a:rPr>
              <a:t>Challenge</a:t>
            </a:r>
          </a:p>
        </p:txBody>
      </p:sp>
      <p:sp>
        <p:nvSpPr>
          <p:cNvPr id="16" name="Round Diagonal Corner Rectangle 15"/>
          <p:cNvSpPr/>
          <p:nvPr/>
        </p:nvSpPr>
        <p:spPr bwMode="auto">
          <a:xfrm>
            <a:off x="1337072" y="1713310"/>
            <a:ext cx="1795463" cy="207169"/>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28575" cap="flat" cmpd="sng" algn="ctr">
            <a:noFill/>
            <a:prstDash val="solid"/>
            <a:round/>
            <a:headEnd type="none" w="med" len="med"/>
            <a:tailEnd type="none" w="med" len="med"/>
          </a:ln>
          <a:effectLst/>
        </p:spPr>
        <p:txBody>
          <a:bodyPr anchor="ctr"/>
          <a:lstStyle/>
          <a:p>
            <a:pPr marL="89297">
              <a:lnSpc>
                <a:spcPct val="90000"/>
              </a:lnSpc>
              <a:defRPr/>
            </a:pPr>
            <a:r>
              <a:rPr lang="en-US" sz="1350" b="1" dirty="0">
                <a:solidFill>
                  <a:schemeClr val="bg1"/>
                </a:solidFill>
                <a:latin typeface="+mn-lt"/>
                <a:cs typeface="Arial" charset="0"/>
              </a:rPr>
              <a:t>Solution</a:t>
            </a:r>
          </a:p>
        </p:txBody>
      </p:sp>
      <p:sp>
        <p:nvSpPr>
          <p:cNvPr id="17" name="Round Diagonal Corner Rectangle 16"/>
          <p:cNvSpPr/>
          <p:nvPr/>
        </p:nvSpPr>
        <p:spPr bwMode="auto">
          <a:xfrm>
            <a:off x="1337072" y="2733675"/>
            <a:ext cx="1795463" cy="207169"/>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28575" cap="flat" cmpd="sng" algn="ctr">
            <a:noFill/>
            <a:prstDash val="solid"/>
            <a:round/>
            <a:headEnd type="none" w="med" len="med"/>
            <a:tailEnd type="none" w="med" len="med"/>
          </a:ln>
          <a:effectLst/>
        </p:spPr>
        <p:txBody>
          <a:bodyPr anchor="ctr"/>
          <a:lstStyle/>
          <a:p>
            <a:pPr marL="86916">
              <a:lnSpc>
                <a:spcPct val="90000"/>
              </a:lnSpc>
              <a:spcBef>
                <a:spcPct val="20000"/>
              </a:spcBef>
              <a:spcAft>
                <a:spcPts val="450"/>
              </a:spcAft>
              <a:buClr>
                <a:srgbClr val="0E86C1"/>
              </a:buClr>
              <a:defRPr/>
            </a:pPr>
            <a:r>
              <a:rPr lang="en-US" sz="1350" b="1">
                <a:solidFill>
                  <a:srgbClr val="FFFFFF"/>
                </a:solidFill>
                <a:latin typeface="+mn-lt"/>
                <a:cs typeface="Arial" charset="0"/>
              </a:rPr>
              <a:t>Benefits/ROI</a:t>
            </a:r>
          </a:p>
        </p:txBody>
      </p:sp>
      <p:sp>
        <p:nvSpPr>
          <p:cNvPr id="18" name="Round Diagonal Corner Rectangle 17"/>
          <p:cNvSpPr/>
          <p:nvPr/>
        </p:nvSpPr>
        <p:spPr bwMode="auto">
          <a:xfrm flipV="1">
            <a:off x="1337073" y="733425"/>
            <a:ext cx="3637359" cy="4057650"/>
          </a:xfrm>
          <a:prstGeom prst="round2DiagRect">
            <a:avLst>
              <a:gd name="adj1" fmla="val 12994"/>
              <a:gd name="adj2" fmla="val 0"/>
            </a:avLst>
          </a:prstGeom>
          <a:noFill/>
          <a:ln w="28575" cap="flat" cmpd="sng" algn="ctr">
            <a:solidFill>
              <a:schemeClr val="accent1"/>
            </a:solidFill>
            <a:prstDash val="solid"/>
            <a:round/>
            <a:headEnd type="none" w="med" len="med"/>
            <a:tailEnd type="none" w="med" len="med"/>
          </a:ln>
          <a:effectLst/>
        </p:spPr>
        <p:txBody>
          <a:bodyPr/>
          <a:lstStyle/>
          <a:p>
            <a:pPr eaLnBrk="1" hangingPunct="1">
              <a:lnSpc>
                <a:spcPct val="90000"/>
              </a:lnSpc>
              <a:defRPr/>
            </a:pPr>
            <a:endParaRPr lang="en-US" sz="1500">
              <a:latin typeface="Arial" charset="0"/>
              <a:cs typeface="Arial" charset="0"/>
            </a:endParaRPr>
          </a:p>
        </p:txBody>
      </p:sp>
      <p:sp>
        <p:nvSpPr>
          <p:cNvPr id="19" name="Round Diagonal Corner Rectangle 18"/>
          <p:cNvSpPr/>
          <p:nvPr/>
        </p:nvSpPr>
        <p:spPr bwMode="auto">
          <a:xfrm>
            <a:off x="5124451" y="3327798"/>
            <a:ext cx="2693194" cy="1463278"/>
          </a:xfrm>
          <a:prstGeom prst="round2DiagRect">
            <a:avLst/>
          </a:prstGeom>
          <a:noFill/>
          <a:ln w="28575" cap="flat" cmpd="sng" algn="ctr">
            <a:solidFill>
              <a:srgbClr val="7030A0"/>
            </a:solidFill>
            <a:prstDash val="solid"/>
            <a:round/>
            <a:headEnd type="none" w="med" len="med"/>
            <a:tailEnd type="none" w="med" len="med"/>
          </a:ln>
          <a:effectLst/>
        </p:spPr>
        <p:txBody>
          <a:bodyPr/>
          <a:lstStyle/>
          <a:p>
            <a:pPr eaLnBrk="1" hangingPunct="1">
              <a:lnSpc>
                <a:spcPct val="90000"/>
              </a:lnSpc>
              <a:defRPr/>
            </a:pPr>
            <a:endParaRPr lang="en-US" sz="1500">
              <a:latin typeface="Arial" charset="0"/>
              <a:cs typeface="Arial" charset="0"/>
            </a:endParaRPr>
          </a:p>
        </p:txBody>
      </p:sp>
      <p:sp>
        <p:nvSpPr>
          <p:cNvPr id="29703" name="Rectangle 20"/>
          <p:cNvSpPr>
            <a:spLocks noGrp="1" noChangeArrowheads="1"/>
          </p:cNvSpPr>
          <p:nvPr>
            <p:ph type="title"/>
          </p:nvPr>
        </p:nvSpPr>
        <p:spPr/>
        <p:txBody>
          <a:bodyPr/>
          <a:lstStyle/>
          <a:p>
            <a:r>
              <a:rPr lang="en-US" altLang="en-US" sz="2100"/>
              <a:t>Auditing Tax Returns at New York State</a:t>
            </a:r>
          </a:p>
        </p:txBody>
      </p:sp>
      <p:sp>
        <p:nvSpPr>
          <p:cNvPr id="43016" name="Content Placeholder 4"/>
          <p:cNvSpPr txBox="1">
            <a:spLocks/>
          </p:cNvSpPr>
          <p:nvPr/>
        </p:nvSpPr>
        <p:spPr bwMode="auto">
          <a:xfrm>
            <a:off x="1357313" y="987029"/>
            <a:ext cx="3525441" cy="75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1pPr>
            <a:lvl2pPr marL="742950" indent="-285750" defTabSz="457200">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2pPr>
            <a:lvl3pPr marL="1143000" indent="-228600" defTabSz="457200">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3pPr>
            <a:lvl4pPr marL="1600200" indent="-228600" defTabSz="457200">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4pPr>
            <a:lvl5pPr marL="2057400" indent="-228600" defTabSz="457200">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000">
                <a:solidFill>
                  <a:schemeClr val="tx1"/>
                </a:solidFill>
                <a:latin typeface="Arial" pitchFamily="34" charset="0"/>
                <a:ea typeface="MS PGothic" pitchFamily="34" charset="-128"/>
              </a:defRPr>
            </a:lvl9pPr>
          </a:lstStyle>
          <a:p>
            <a:pPr marL="214313" indent="-214313">
              <a:lnSpc>
                <a:spcPct val="90000"/>
              </a:lnSpc>
              <a:buFont typeface="Arial" panose="020B0604020202020204" pitchFamily="34" charset="0"/>
              <a:buChar char="•"/>
              <a:defRPr/>
            </a:pPr>
            <a:r>
              <a:rPr lang="en-US" sz="1200" dirty="0">
                <a:latin typeface="+mn-lt"/>
              </a:rPr>
              <a:t>Questionable tax refunds can total about $400-500M. </a:t>
            </a:r>
          </a:p>
          <a:p>
            <a:pPr marL="214313" indent="-214313">
              <a:lnSpc>
                <a:spcPct val="90000"/>
              </a:lnSpc>
              <a:buFont typeface="Arial" panose="020B0604020202020204" pitchFamily="34" charset="0"/>
              <a:buChar char="•"/>
              <a:defRPr/>
            </a:pPr>
            <a:r>
              <a:rPr lang="en-US" sz="1200" dirty="0">
                <a:latin typeface="+mn-lt"/>
              </a:rPr>
              <a:t>98,000 exception returns are processed.</a:t>
            </a:r>
          </a:p>
          <a:p>
            <a:pPr marL="214313" indent="-214313">
              <a:lnSpc>
                <a:spcPct val="90000"/>
              </a:lnSpc>
              <a:buFont typeface="Arial" panose="020B0604020202020204" pitchFamily="34" charset="0"/>
              <a:buChar char="•"/>
              <a:defRPr/>
            </a:pPr>
            <a:r>
              <a:rPr lang="en-US" sz="1200" dirty="0">
                <a:latin typeface="+mn-lt"/>
              </a:rPr>
              <a:t>800-1200 people analyze exceptions.</a:t>
            </a:r>
          </a:p>
        </p:txBody>
      </p:sp>
      <p:sp>
        <p:nvSpPr>
          <p:cNvPr id="43017" name="Content Placeholder 4"/>
          <p:cNvSpPr txBox="1">
            <a:spLocks/>
          </p:cNvSpPr>
          <p:nvPr/>
        </p:nvSpPr>
        <p:spPr bwMode="auto">
          <a:xfrm>
            <a:off x="1345407" y="1955007"/>
            <a:ext cx="3537347" cy="68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000">
                <a:solidFill>
                  <a:schemeClr val="tx1"/>
                </a:solidFill>
                <a:latin typeface="Arial" pitchFamily="34" charset="0"/>
                <a:ea typeface="MS PGothic" pitchFamily="34" charset="-128"/>
              </a:defRPr>
            </a:lvl1pPr>
            <a:lvl2pPr>
              <a:defRPr sz="1000">
                <a:solidFill>
                  <a:schemeClr val="tx1"/>
                </a:solidFill>
                <a:latin typeface="Arial" pitchFamily="34" charset="0"/>
                <a:ea typeface="MS PGothic" pitchFamily="34" charset="-128"/>
              </a:defRPr>
            </a:lvl2pPr>
            <a:lvl3pPr marL="1143000" indent="-228600">
              <a:defRPr sz="1000">
                <a:solidFill>
                  <a:schemeClr val="tx1"/>
                </a:solidFill>
                <a:latin typeface="Arial" pitchFamily="34" charset="0"/>
                <a:ea typeface="MS PGothic" pitchFamily="34" charset="-128"/>
              </a:defRPr>
            </a:lvl3pPr>
            <a:lvl4pPr marL="1600200" indent="-228600">
              <a:defRPr sz="1000">
                <a:solidFill>
                  <a:schemeClr val="tx1"/>
                </a:solidFill>
                <a:latin typeface="Arial" pitchFamily="34" charset="0"/>
                <a:ea typeface="MS PGothic" pitchFamily="34" charset="-128"/>
              </a:defRPr>
            </a:lvl4pPr>
            <a:lvl5pPr marL="2057400" indent="-22860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marL="214313" lvl="1" indent="-214313">
              <a:lnSpc>
                <a:spcPct val="90000"/>
              </a:lnSpc>
              <a:spcAft>
                <a:spcPct val="30000"/>
              </a:spcAft>
              <a:buFont typeface="Arial" panose="020B0604020202020204" pitchFamily="34" charset="0"/>
              <a:buChar char="•"/>
              <a:defRPr/>
            </a:pPr>
            <a:r>
              <a:rPr lang="en-US" altLang="en-US" sz="1200" dirty="0">
                <a:latin typeface="+mj-lt"/>
              </a:rPr>
              <a:t>BPM for process automation</a:t>
            </a:r>
          </a:p>
          <a:p>
            <a:pPr marL="214313" lvl="1" indent="-214313">
              <a:lnSpc>
                <a:spcPct val="90000"/>
              </a:lnSpc>
              <a:spcAft>
                <a:spcPct val="30000"/>
              </a:spcAft>
              <a:buFont typeface="Arial" panose="020B0604020202020204" pitchFamily="34" charset="0"/>
              <a:buChar char="•"/>
              <a:defRPr/>
            </a:pPr>
            <a:r>
              <a:rPr lang="en-US" altLang="en-US" sz="1200" dirty="0">
                <a:latin typeface="+mj-lt"/>
              </a:rPr>
              <a:t>SPSS predictive analytics for scoring</a:t>
            </a:r>
          </a:p>
          <a:p>
            <a:pPr marL="214313" lvl="1" indent="-214313">
              <a:lnSpc>
                <a:spcPct val="90000"/>
              </a:lnSpc>
              <a:spcAft>
                <a:spcPct val="30000"/>
              </a:spcAft>
              <a:buFont typeface="Arial" panose="020B0604020202020204" pitchFamily="34" charset="0"/>
              <a:buChar char="•"/>
              <a:defRPr/>
            </a:pPr>
            <a:r>
              <a:rPr lang="en-US" altLang="en-US" sz="1200" dirty="0">
                <a:latin typeface="+mj-lt"/>
              </a:rPr>
              <a:t>Decision Optimization for assignment and scheduling  </a:t>
            </a:r>
          </a:p>
        </p:txBody>
      </p:sp>
      <p:sp>
        <p:nvSpPr>
          <p:cNvPr id="22" name="Round Diagonal Corner Rectangle 21"/>
          <p:cNvSpPr/>
          <p:nvPr/>
        </p:nvSpPr>
        <p:spPr bwMode="auto">
          <a:xfrm>
            <a:off x="6034088" y="3337323"/>
            <a:ext cx="1795463" cy="207169"/>
          </a:xfrm>
          <a:prstGeom prst="round2DiagRect">
            <a:avLst/>
          </a:prstGeom>
          <a:solidFill>
            <a:srgbClr val="7030A0"/>
          </a:solidFill>
          <a:ln w="28575" cap="flat" cmpd="sng" algn="ctr">
            <a:solidFill>
              <a:srgbClr val="7030A0"/>
            </a:solidFill>
            <a:prstDash val="solid"/>
            <a:round/>
            <a:headEnd type="none" w="med" len="med"/>
            <a:tailEnd type="none" w="med" len="med"/>
          </a:ln>
          <a:effectLst/>
        </p:spPr>
        <p:txBody>
          <a:bodyPr anchor="ctr"/>
          <a:lstStyle/>
          <a:p>
            <a:pPr marL="86916">
              <a:lnSpc>
                <a:spcPct val="90000"/>
              </a:lnSpc>
              <a:spcBef>
                <a:spcPct val="20000"/>
              </a:spcBef>
              <a:spcAft>
                <a:spcPts val="450"/>
              </a:spcAft>
              <a:buClr>
                <a:srgbClr val="0E86C1"/>
              </a:buClr>
              <a:defRPr/>
            </a:pPr>
            <a:r>
              <a:rPr lang="en-US" sz="1350" b="1" dirty="0">
                <a:solidFill>
                  <a:schemeClr val="bg1"/>
                </a:solidFill>
                <a:latin typeface="+mn-lt"/>
                <a:cs typeface="Arial" charset="0"/>
              </a:rPr>
              <a:t>Profile</a:t>
            </a:r>
          </a:p>
        </p:txBody>
      </p:sp>
      <p:sp>
        <p:nvSpPr>
          <p:cNvPr id="29707" name="TextBox 22"/>
          <p:cNvSpPr txBox="1">
            <a:spLocks noChangeArrowheads="1"/>
          </p:cNvSpPr>
          <p:nvPr/>
        </p:nvSpPr>
        <p:spPr bwMode="auto">
          <a:xfrm>
            <a:off x="5250657" y="3670698"/>
            <a:ext cx="184731" cy="32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eaLnBrk="1" hangingPunct="1">
              <a:lnSpc>
                <a:spcPct val="90000"/>
              </a:lnSpc>
              <a:spcBef>
                <a:spcPct val="0"/>
              </a:spcBef>
              <a:spcAft>
                <a:spcPct val="0"/>
              </a:spcAft>
              <a:buClrTx/>
              <a:buSzTx/>
              <a:buFontTx/>
              <a:buNone/>
            </a:pPr>
            <a:endParaRPr lang="fr-FR" altLang="en-US" sz="1650">
              <a:solidFill>
                <a:schemeClr val="hlink"/>
              </a:solidFill>
              <a:latin typeface="Arial" panose="020B0604020202020204" pitchFamily="34" charset="0"/>
            </a:endParaRPr>
          </a:p>
        </p:txBody>
      </p:sp>
      <p:sp>
        <p:nvSpPr>
          <p:cNvPr id="43020" name="TextBox 23"/>
          <p:cNvSpPr txBox="1">
            <a:spLocks noChangeArrowheads="1"/>
          </p:cNvSpPr>
          <p:nvPr/>
        </p:nvSpPr>
        <p:spPr bwMode="auto">
          <a:xfrm>
            <a:off x="5124451" y="3770710"/>
            <a:ext cx="269319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MS PGothic" pitchFamily="34" charset="-128"/>
              </a:defRPr>
            </a:lvl1pPr>
            <a:lvl2pPr marL="742950" indent="-285750">
              <a:defRPr sz="1000">
                <a:solidFill>
                  <a:schemeClr val="tx1"/>
                </a:solidFill>
                <a:latin typeface="Arial" pitchFamily="34" charset="0"/>
                <a:ea typeface="MS PGothic" pitchFamily="34" charset="-128"/>
              </a:defRPr>
            </a:lvl2pPr>
            <a:lvl3pPr marL="1143000" indent="-228600">
              <a:defRPr sz="1000">
                <a:solidFill>
                  <a:schemeClr val="tx1"/>
                </a:solidFill>
                <a:latin typeface="Arial" pitchFamily="34" charset="0"/>
                <a:ea typeface="MS PGothic" pitchFamily="34" charset="-128"/>
              </a:defRPr>
            </a:lvl3pPr>
            <a:lvl4pPr marL="1600200" indent="-228600">
              <a:defRPr sz="1000">
                <a:solidFill>
                  <a:schemeClr val="tx1"/>
                </a:solidFill>
                <a:latin typeface="Arial" pitchFamily="34" charset="0"/>
                <a:ea typeface="MS PGothic" pitchFamily="34" charset="-128"/>
              </a:defRPr>
            </a:lvl4pPr>
            <a:lvl5pPr marL="2057400" indent="-22860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marL="214313" indent="-214313">
              <a:lnSpc>
                <a:spcPct val="90000"/>
              </a:lnSpc>
              <a:buFont typeface="Arial" panose="020B0604020202020204" pitchFamily="34" charset="0"/>
              <a:buChar char="•"/>
              <a:defRPr/>
            </a:pPr>
            <a:r>
              <a:rPr lang="en-US" altLang="en-US" sz="1200" dirty="0">
                <a:latin typeface="+mn-lt"/>
              </a:rPr>
              <a:t>New York State</a:t>
            </a:r>
          </a:p>
          <a:p>
            <a:pPr marL="214313" indent="-214313">
              <a:lnSpc>
                <a:spcPct val="90000"/>
              </a:lnSpc>
              <a:buFont typeface="Arial" panose="020B0604020202020204" pitchFamily="34" charset="0"/>
              <a:buChar char="•"/>
              <a:defRPr/>
            </a:pPr>
            <a:r>
              <a:rPr lang="en-US" altLang="en-US" sz="1200" dirty="0">
                <a:latin typeface="+mn-lt"/>
              </a:rPr>
              <a:t>20M total population</a:t>
            </a:r>
          </a:p>
          <a:p>
            <a:pPr marL="214313" indent="-214313">
              <a:lnSpc>
                <a:spcPct val="90000"/>
              </a:lnSpc>
              <a:buFont typeface="Arial" panose="020B0604020202020204" pitchFamily="34" charset="0"/>
              <a:buChar char="•"/>
              <a:defRPr/>
            </a:pPr>
            <a:r>
              <a:rPr lang="en-US" altLang="en-US" sz="1200" dirty="0">
                <a:latin typeface="+mn-lt"/>
              </a:rPr>
              <a:t>~$200B total state tax revenue (third highest)</a:t>
            </a:r>
          </a:p>
        </p:txBody>
      </p:sp>
      <p:sp>
        <p:nvSpPr>
          <p:cNvPr id="43021" name="Content Placeholder 4"/>
          <p:cNvSpPr txBox="1">
            <a:spLocks/>
          </p:cNvSpPr>
          <p:nvPr/>
        </p:nvSpPr>
        <p:spPr bwMode="auto">
          <a:xfrm>
            <a:off x="1337073" y="2939653"/>
            <a:ext cx="3473053" cy="167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000">
                <a:solidFill>
                  <a:schemeClr val="tx1"/>
                </a:solidFill>
                <a:latin typeface="Arial" pitchFamily="34" charset="0"/>
                <a:ea typeface="MS PGothic" pitchFamily="34" charset="-128"/>
              </a:defRPr>
            </a:lvl1pPr>
            <a:lvl2pPr>
              <a:defRPr sz="1000">
                <a:solidFill>
                  <a:schemeClr val="tx1"/>
                </a:solidFill>
                <a:latin typeface="Arial" pitchFamily="34" charset="0"/>
                <a:ea typeface="MS PGothic" pitchFamily="34" charset="-128"/>
              </a:defRPr>
            </a:lvl2pPr>
            <a:lvl3pPr marL="1143000" indent="-228600">
              <a:defRPr sz="1000">
                <a:solidFill>
                  <a:schemeClr val="tx1"/>
                </a:solidFill>
                <a:latin typeface="Arial" pitchFamily="34" charset="0"/>
                <a:ea typeface="MS PGothic" pitchFamily="34" charset="-128"/>
              </a:defRPr>
            </a:lvl3pPr>
            <a:lvl4pPr marL="1600200" indent="-228600">
              <a:defRPr sz="1000">
                <a:solidFill>
                  <a:schemeClr val="tx1"/>
                </a:solidFill>
                <a:latin typeface="Arial" pitchFamily="34" charset="0"/>
                <a:ea typeface="MS PGothic" pitchFamily="34" charset="-128"/>
              </a:defRPr>
            </a:lvl4pPr>
            <a:lvl5pPr marL="2057400" indent="-22860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marL="214313" lvl="1" indent="-214313">
              <a:lnSpc>
                <a:spcPct val="90000"/>
              </a:lnSpc>
              <a:spcAft>
                <a:spcPct val="30000"/>
              </a:spcAft>
              <a:buFont typeface="Arial" panose="020B0604020202020204" pitchFamily="34" charset="0"/>
              <a:buChar char="•"/>
              <a:defRPr/>
            </a:pPr>
            <a:r>
              <a:rPr lang="en-US" altLang="en-US" sz="1200" dirty="0">
                <a:latin typeface="+mj-lt"/>
              </a:rPr>
              <a:t> Increased collections of outstanding debt by </a:t>
            </a:r>
            <a:r>
              <a:rPr lang="en-US" altLang="en-US" sz="1200" b="1" dirty="0">
                <a:latin typeface="+mj-lt"/>
              </a:rPr>
              <a:t>$83M</a:t>
            </a:r>
            <a:endParaRPr lang="en-US" altLang="en-US" sz="1200" dirty="0">
              <a:latin typeface="+mj-lt"/>
            </a:endParaRPr>
          </a:p>
          <a:p>
            <a:pPr marL="214313" lvl="1" indent="-214313">
              <a:lnSpc>
                <a:spcPct val="90000"/>
              </a:lnSpc>
              <a:spcAft>
                <a:spcPct val="30000"/>
              </a:spcAft>
              <a:buFont typeface="Arial" panose="020B0604020202020204" pitchFamily="34" charset="0"/>
              <a:buChar char="•"/>
              <a:defRPr/>
            </a:pPr>
            <a:r>
              <a:rPr lang="en-US" altLang="en-US" sz="1200" dirty="0">
                <a:latin typeface="+mj-lt"/>
              </a:rPr>
              <a:t>Average age of cases when assigned to field agents decreased by 9.3%</a:t>
            </a:r>
          </a:p>
          <a:p>
            <a:pPr marL="214313" lvl="1" indent="-214313">
              <a:lnSpc>
                <a:spcPct val="90000"/>
              </a:lnSpc>
              <a:spcAft>
                <a:spcPct val="30000"/>
              </a:spcAft>
              <a:buFont typeface="Arial" panose="020B0604020202020204" pitchFamily="34" charset="0"/>
              <a:buChar char="•"/>
              <a:defRPr/>
            </a:pPr>
            <a:r>
              <a:rPr lang="en-US" altLang="en-US" sz="1200" dirty="0">
                <a:latin typeface="+mj-lt"/>
              </a:rPr>
              <a:t>Dollars per staff day increased by 15% </a:t>
            </a:r>
          </a:p>
          <a:p>
            <a:pPr marL="214313" lvl="1" indent="-214313">
              <a:lnSpc>
                <a:spcPct val="90000"/>
              </a:lnSpc>
              <a:spcAft>
                <a:spcPct val="30000"/>
              </a:spcAft>
              <a:buFont typeface="Arial" panose="020B0604020202020204" pitchFamily="34" charset="0"/>
              <a:buChar char="•"/>
              <a:defRPr/>
            </a:pPr>
            <a:r>
              <a:rPr lang="en-US" altLang="en-US" sz="1200" b="1" dirty="0">
                <a:latin typeface="+mj-lt"/>
              </a:rPr>
              <a:t>35,000</a:t>
            </a:r>
            <a:r>
              <a:rPr lang="en-US" altLang="en-US" sz="1200" dirty="0">
                <a:latin typeface="+mj-lt"/>
              </a:rPr>
              <a:t> fewer taxpayers had serious enforcement actions taken against them.</a:t>
            </a:r>
          </a:p>
          <a:p>
            <a:pPr marL="214313" lvl="1" indent="-214313">
              <a:lnSpc>
                <a:spcPct val="90000"/>
              </a:lnSpc>
              <a:spcAft>
                <a:spcPct val="30000"/>
              </a:spcAft>
              <a:buFont typeface="Arial" panose="020B0604020202020204" pitchFamily="34" charset="0"/>
              <a:buChar char="•"/>
              <a:defRPr/>
            </a:pPr>
            <a:r>
              <a:rPr lang="en-US" altLang="en-US" sz="1200" dirty="0">
                <a:latin typeface="+mj-lt"/>
              </a:rPr>
              <a:t>Collections process is more productive, efficient and fairer to all taxpayers.</a:t>
            </a:r>
          </a:p>
        </p:txBody>
      </p:sp>
      <p:pic>
        <p:nvPicPr>
          <p:cNvPr id="297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3804" y="782241"/>
            <a:ext cx="1696640" cy="102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5672" y="1978819"/>
            <a:ext cx="2271713" cy="11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3300297"/>
      </p:ext>
    </p:extLst>
  </p:cSld>
  <p:clrMapOvr>
    <a:masterClrMapping/>
  </p:clrMapOvr>
  <p:transition spd="slow" advClick="0" advTm="4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0"/>
          <p:cNvSpPr>
            <a:spLocks noGrp="1" noChangeArrowheads="1"/>
          </p:cNvSpPr>
          <p:nvPr>
            <p:ph type="title"/>
          </p:nvPr>
        </p:nvSpPr>
        <p:spPr/>
        <p:txBody>
          <a:bodyPr anchor="t"/>
          <a:lstStyle/>
          <a:p>
            <a:r>
              <a:rPr lang="en-US" altLang="en-US" sz="2100"/>
              <a:t>Flash Memory Supplier Management</a:t>
            </a:r>
          </a:p>
        </p:txBody>
      </p:sp>
      <p:sp>
        <p:nvSpPr>
          <p:cNvPr id="31747" name="Rectangle 35"/>
          <p:cNvSpPr>
            <a:spLocks noGrp="1" noChangeArrowheads="1"/>
          </p:cNvSpPr>
          <p:nvPr>
            <p:ph type="sldNum" sz="quarter" idx="4294967295"/>
          </p:nvPr>
        </p:nvSpPr>
        <p:spPr bwMode="auto">
          <a:xfrm>
            <a:off x="0" y="4903788"/>
            <a:ext cx="274638" cy="13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1969"/>
              </a:lnSpc>
              <a:spcBef>
                <a:spcPts val="450"/>
              </a:spcBef>
              <a:spcAft>
                <a:spcPts val="225"/>
              </a:spcAft>
              <a:buClr>
                <a:srgbClr val="6699CC"/>
              </a:buClr>
              <a:buSzPct val="115000"/>
              <a:buFont typeface="Wingdings" panose="05000000000000000000" pitchFamily="2" charset="2"/>
              <a:buChar char=""/>
              <a:defRPr sz="1950">
                <a:solidFill>
                  <a:schemeClr val="bg2"/>
                </a:solidFill>
                <a:latin typeface="Calibri" panose="020F0502020204030204" pitchFamily="34" charset="0"/>
                <a:ea typeface="MS PGothic" panose="020B0600070205080204" pitchFamily="34" charset="-128"/>
              </a:defRPr>
            </a:lvl1pPr>
            <a:lvl2pPr marL="557213" indent="-214313">
              <a:lnSpc>
                <a:spcPct val="110000"/>
              </a:lnSpc>
              <a:spcBef>
                <a:spcPts val="375"/>
              </a:spcBef>
              <a:spcAft>
                <a:spcPts val="188"/>
              </a:spcAft>
              <a:buClr>
                <a:srgbClr val="6699CC"/>
              </a:buClr>
              <a:buSzPct val="100000"/>
              <a:buFont typeface="Arial" panose="020B0604020202020204" pitchFamily="34" charset="0"/>
              <a:buChar char="–"/>
              <a:defRPr sz="1800">
                <a:solidFill>
                  <a:schemeClr val="bg2"/>
                </a:solidFill>
                <a:latin typeface="Calibri" panose="020F0502020204030204" pitchFamily="34" charset="0"/>
                <a:ea typeface="MS PGothic" panose="020B0600070205080204" pitchFamily="34" charset="-128"/>
              </a:defRPr>
            </a:lvl2pPr>
            <a:lvl3pPr marL="857250" indent="-171450">
              <a:lnSpc>
                <a:spcPct val="110000"/>
              </a:lnSpc>
              <a:spcBef>
                <a:spcPts val="338"/>
              </a:spcBef>
              <a:spcAft>
                <a:spcPts val="169"/>
              </a:spcAft>
              <a:buClr>
                <a:srgbClr val="6699CC"/>
              </a:buClr>
              <a:buSzPct val="100000"/>
              <a:buFont typeface="Arial" panose="020B0604020202020204" pitchFamily="34" charset="0"/>
              <a:buChar char="•"/>
              <a:defRPr sz="1650">
                <a:solidFill>
                  <a:schemeClr val="bg2"/>
                </a:solidFill>
                <a:latin typeface="Calibri" panose="020F0502020204030204" pitchFamily="34" charset="0"/>
                <a:ea typeface="MS PGothic" panose="020B0600070205080204" pitchFamily="34" charset="-128"/>
              </a:defRPr>
            </a:lvl3pPr>
            <a:lvl4pPr marL="1200150" indent="-17145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4pPr>
            <a:lvl5pPr marL="1543050" indent="-17145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5pPr>
            <a:lvl6pPr marL="18859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6pPr>
            <a:lvl7pPr marL="22288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7pPr>
            <a:lvl8pPr marL="25717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8pPr>
            <a:lvl9pPr marL="29146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fld id="{960B81A3-9405-46C0-B6AF-609CDA05CACD}" type="slidenum">
              <a:rPr lang="en-US" altLang="en-US" sz="750">
                <a:solidFill>
                  <a:schemeClr val="tx1"/>
                </a:solidFill>
                <a:latin typeface="Arial" panose="020B0604020202020204" pitchFamily="34" charset="0"/>
              </a:rPr>
              <a:pPr eaLnBrk="1" hangingPunct="1">
                <a:lnSpc>
                  <a:spcPct val="100000"/>
                </a:lnSpc>
                <a:spcBef>
                  <a:spcPct val="0"/>
                </a:spcBef>
                <a:spcAft>
                  <a:spcPct val="0"/>
                </a:spcAft>
                <a:buClrTx/>
                <a:buSzTx/>
                <a:buFontTx/>
                <a:buNone/>
              </a:pPr>
              <a:t>14</a:t>
            </a:fld>
            <a:endParaRPr lang="en-US" altLang="en-US" sz="750">
              <a:solidFill>
                <a:schemeClr val="tx1"/>
              </a:solidFill>
              <a:latin typeface="Arial" panose="020B0604020202020204" pitchFamily="34" charset="0"/>
            </a:endParaRPr>
          </a:p>
        </p:txBody>
      </p:sp>
      <p:sp>
        <p:nvSpPr>
          <p:cNvPr id="36866" name="Round Diagonal Corner Rectangle 11"/>
          <p:cNvSpPr>
            <a:spLocks noChangeArrowheads="1"/>
          </p:cNvSpPr>
          <p:nvPr/>
        </p:nvSpPr>
        <p:spPr bwMode="auto">
          <a:xfrm>
            <a:off x="891540" y="796529"/>
            <a:ext cx="1795463" cy="207169"/>
          </a:xfrm>
          <a:custGeom>
            <a:avLst/>
            <a:gdLst>
              <a:gd name="T0" fmla="*/ 2393950 w 2393950"/>
              <a:gd name="T1" fmla="*/ 138113 h 276225"/>
              <a:gd name="T2" fmla="*/ 1196975 w 2393950"/>
              <a:gd name="T3" fmla="*/ 276225 h 276225"/>
              <a:gd name="T4" fmla="*/ 0 w 2393950"/>
              <a:gd name="T5" fmla="*/ 138113 h 276225"/>
              <a:gd name="T6" fmla="*/ 1196975 w 2393950"/>
              <a:gd name="T7" fmla="*/ 0 h 276225"/>
              <a:gd name="T8" fmla="*/ 0 60000 65536"/>
              <a:gd name="T9" fmla="*/ 5898240 60000 65536"/>
              <a:gd name="T10" fmla="*/ 11796480 60000 65536"/>
              <a:gd name="T11" fmla="*/ 17694720 60000 65536"/>
              <a:gd name="T12" fmla="*/ 13484 w 2393950"/>
              <a:gd name="T13" fmla="*/ 13484 h 276225"/>
              <a:gd name="T14" fmla="*/ 2380466 w 2393950"/>
              <a:gd name="T15" fmla="*/ 262741 h 276225"/>
            </a:gdLst>
            <a:ahLst/>
            <a:cxnLst>
              <a:cxn ang="T8">
                <a:pos x="T0" y="T1"/>
              </a:cxn>
              <a:cxn ang="T9">
                <a:pos x="T2" y="T3"/>
              </a:cxn>
              <a:cxn ang="T10">
                <a:pos x="T4" y="T5"/>
              </a:cxn>
              <a:cxn ang="T11">
                <a:pos x="T6" y="T7"/>
              </a:cxn>
            </a:cxnLst>
            <a:rect l="T12" t="T13" r="T14" b="T15"/>
            <a:pathLst>
              <a:path w="2393950" h="276225">
                <a:moveTo>
                  <a:pt x="46038" y="0"/>
                </a:moveTo>
                <a:lnTo>
                  <a:pt x="2393950" y="0"/>
                </a:lnTo>
                <a:lnTo>
                  <a:pt x="2393950" y="230187"/>
                </a:lnTo>
                <a:cubicBezTo>
                  <a:pt x="2393950" y="255613"/>
                  <a:pt x="2373338" y="276224"/>
                  <a:pt x="2347912" y="276225"/>
                </a:cubicBezTo>
                <a:lnTo>
                  <a:pt x="0" y="276225"/>
                </a:lnTo>
                <a:lnTo>
                  <a:pt x="0" y="46038"/>
                </a:lnTo>
                <a:cubicBezTo>
                  <a:pt x="0" y="20611"/>
                  <a:pt x="20611" y="0"/>
                  <a:pt x="46037" y="0"/>
                </a:cubicBezTo>
                <a:close/>
              </a:path>
            </a:pathLst>
          </a:custGeom>
          <a:solidFill>
            <a:srgbClr val="7030A0"/>
          </a:solidFill>
          <a:ln w="28575" algn="ctr">
            <a:solidFill>
              <a:srgbClr val="7030A0"/>
            </a:solidFill>
            <a:round/>
            <a:headEnd/>
            <a:tailEnd/>
          </a:ln>
          <a:extLst/>
        </p:spPr>
        <p:txBody>
          <a:bodyPr anchor="ctr"/>
          <a:lstStyle/>
          <a:p>
            <a:pPr marL="86916">
              <a:lnSpc>
                <a:spcPct val="90000"/>
              </a:lnSpc>
              <a:spcBef>
                <a:spcPct val="20000"/>
              </a:spcBef>
              <a:spcAft>
                <a:spcPts val="450"/>
              </a:spcAft>
              <a:buClr>
                <a:srgbClr val="0E86C1"/>
              </a:buClr>
              <a:defRPr/>
            </a:pPr>
            <a:r>
              <a:rPr lang="en-US" sz="1350" b="1" dirty="0">
                <a:solidFill>
                  <a:srgbClr val="FFFFFF"/>
                </a:solidFill>
                <a:latin typeface="+mj-lt"/>
                <a:cs typeface="Arial" charset="0"/>
              </a:rPr>
              <a:t>Challenge</a:t>
            </a:r>
          </a:p>
        </p:txBody>
      </p:sp>
      <p:sp>
        <p:nvSpPr>
          <p:cNvPr id="36867" name="Round Diagonal Corner Rectangle 15"/>
          <p:cNvSpPr>
            <a:spLocks noChangeArrowheads="1"/>
          </p:cNvSpPr>
          <p:nvPr/>
        </p:nvSpPr>
        <p:spPr bwMode="auto">
          <a:xfrm>
            <a:off x="891540" y="2525317"/>
            <a:ext cx="1795463" cy="207169"/>
          </a:xfrm>
          <a:custGeom>
            <a:avLst/>
            <a:gdLst>
              <a:gd name="T0" fmla="*/ 2393950 w 2393950"/>
              <a:gd name="T1" fmla="*/ 138113 h 276225"/>
              <a:gd name="T2" fmla="*/ 1196975 w 2393950"/>
              <a:gd name="T3" fmla="*/ 276225 h 276225"/>
              <a:gd name="T4" fmla="*/ 0 w 2393950"/>
              <a:gd name="T5" fmla="*/ 138113 h 276225"/>
              <a:gd name="T6" fmla="*/ 1196975 w 2393950"/>
              <a:gd name="T7" fmla="*/ 0 h 276225"/>
              <a:gd name="T8" fmla="*/ 0 60000 65536"/>
              <a:gd name="T9" fmla="*/ 5898240 60000 65536"/>
              <a:gd name="T10" fmla="*/ 11796480 60000 65536"/>
              <a:gd name="T11" fmla="*/ 17694720 60000 65536"/>
              <a:gd name="T12" fmla="*/ 13484 w 2393950"/>
              <a:gd name="T13" fmla="*/ 13484 h 276225"/>
              <a:gd name="T14" fmla="*/ 2380466 w 2393950"/>
              <a:gd name="T15" fmla="*/ 262741 h 276225"/>
            </a:gdLst>
            <a:ahLst/>
            <a:cxnLst>
              <a:cxn ang="T8">
                <a:pos x="T0" y="T1"/>
              </a:cxn>
              <a:cxn ang="T9">
                <a:pos x="T2" y="T3"/>
              </a:cxn>
              <a:cxn ang="T10">
                <a:pos x="T4" y="T5"/>
              </a:cxn>
              <a:cxn ang="T11">
                <a:pos x="T6" y="T7"/>
              </a:cxn>
            </a:cxnLst>
            <a:rect l="T12" t="T13" r="T14" b="T15"/>
            <a:pathLst>
              <a:path w="2393950" h="276225">
                <a:moveTo>
                  <a:pt x="46038" y="0"/>
                </a:moveTo>
                <a:lnTo>
                  <a:pt x="2393950" y="0"/>
                </a:lnTo>
                <a:lnTo>
                  <a:pt x="2393950" y="230187"/>
                </a:lnTo>
                <a:cubicBezTo>
                  <a:pt x="2393950" y="255613"/>
                  <a:pt x="2373338" y="276224"/>
                  <a:pt x="2347912" y="276225"/>
                </a:cubicBezTo>
                <a:lnTo>
                  <a:pt x="0" y="276225"/>
                </a:lnTo>
                <a:lnTo>
                  <a:pt x="0" y="46038"/>
                </a:lnTo>
                <a:cubicBezTo>
                  <a:pt x="0" y="20611"/>
                  <a:pt x="20611" y="0"/>
                  <a:pt x="46037" y="0"/>
                </a:cubicBezTo>
                <a:close/>
              </a:path>
            </a:pathLst>
          </a:custGeom>
          <a:solidFill>
            <a:srgbClr val="7030A0"/>
          </a:solidFill>
          <a:ln w="28575" algn="ctr">
            <a:solidFill>
              <a:srgbClr val="7030A0"/>
            </a:solidFill>
            <a:round/>
            <a:headEnd/>
            <a:tailEnd/>
          </a:ln>
          <a:extLst/>
        </p:spPr>
        <p:txBody>
          <a:bodyPr anchor="ctr"/>
          <a:lstStyle/>
          <a:p>
            <a:pPr marL="89297">
              <a:lnSpc>
                <a:spcPct val="90000"/>
              </a:lnSpc>
              <a:defRPr/>
            </a:pPr>
            <a:r>
              <a:rPr lang="en-US" sz="1350" b="1">
                <a:solidFill>
                  <a:srgbClr val="FFFFFF"/>
                </a:solidFill>
                <a:latin typeface="+mj-lt"/>
                <a:cs typeface="Arial" charset="0"/>
              </a:rPr>
              <a:t>Solution</a:t>
            </a:r>
          </a:p>
        </p:txBody>
      </p:sp>
      <p:sp>
        <p:nvSpPr>
          <p:cNvPr id="36868" name="Round Diagonal Corner Rectangle 16"/>
          <p:cNvSpPr>
            <a:spLocks noChangeArrowheads="1"/>
          </p:cNvSpPr>
          <p:nvPr/>
        </p:nvSpPr>
        <p:spPr bwMode="auto">
          <a:xfrm>
            <a:off x="891540" y="3534967"/>
            <a:ext cx="1795463" cy="207169"/>
          </a:xfrm>
          <a:custGeom>
            <a:avLst/>
            <a:gdLst>
              <a:gd name="T0" fmla="*/ 2393950 w 2393950"/>
              <a:gd name="T1" fmla="*/ 138113 h 276225"/>
              <a:gd name="T2" fmla="*/ 1196975 w 2393950"/>
              <a:gd name="T3" fmla="*/ 276225 h 276225"/>
              <a:gd name="T4" fmla="*/ 0 w 2393950"/>
              <a:gd name="T5" fmla="*/ 138113 h 276225"/>
              <a:gd name="T6" fmla="*/ 1196975 w 2393950"/>
              <a:gd name="T7" fmla="*/ 0 h 276225"/>
              <a:gd name="T8" fmla="*/ 0 60000 65536"/>
              <a:gd name="T9" fmla="*/ 5898240 60000 65536"/>
              <a:gd name="T10" fmla="*/ 11796480 60000 65536"/>
              <a:gd name="T11" fmla="*/ 17694720 60000 65536"/>
              <a:gd name="T12" fmla="*/ 13484 w 2393950"/>
              <a:gd name="T13" fmla="*/ 13484 h 276225"/>
              <a:gd name="T14" fmla="*/ 2380466 w 2393950"/>
              <a:gd name="T15" fmla="*/ 262741 h 276225"/>
            </a:gdLst>
            <a:ahLst/>
            <a:cxnLst>
              <a:cxn ang="T8">
                <a:pos x="T0" y="T1"/>
              </a:cxn>
              <a:cxn ang="T9">
                <a:pos x="T2" y="T3"/>
              </a:cxn>
              <a:cxn ang="T10">
                <a:pos x="T4" y="T5"/>
              </a:cxn>
              <a:cxn ang="T11">
                <a:pos x="T6" y="T7"/>
              </a:cxn>
            </a:cxnLst>
            <a:rect l="T12" t="T13" r="T14" b="T15"/>
            <a:pathLst>
              <a:path w="2393950" h="276225">
                <a:moveTo>
                  <a:pt x="46038" y="0"/>
                </a:moveTo>
                <a:lnTo>
                  <a:pt x="2393950" y="0"/>
                </a:lnTo>
                <a:lnTo>
                  <a:pt x="2393950" y="230187"/>
                </a:lnTo>
                <a:cubicBezTo>
                  <a:pt x="2393950" y="255613"/>
                  <a:pt x="2373338" y="276224"/>
                  <a:pt x="2347912" y="276225"/>
                </a:cubicBezTo>
                <a:lnTo>
                  <a:pt x="0" y="276225"/>
                </a:lnTo>
                <a:lnTo>
                  <a:pt x="0" y="46038"/>
                </a:lnTo>
                <a:cubicBezTo>
                  <a:pt x="0" y="20611"/>
                  <a:pt x="20611" y="0"/>
                  <a:pt x="46037" y="0"/>
                </a:cubicBezTo>
                <a:close/>
              </a:path>
            </a:pathLst>
          </a:custGeom>
          <a:solidFill>
            <a:srgbClr val="7030A0"/>
          </a:solidFill>
          <a:ln w="28575" algn="ctr">
            <a:solidFill>
              <a:srgbClr val="7030A0"/>
            </a:solidFill>
            <a:round/>
            <a:headEnd/>
            <a:tailEnd/>
          </a:ln>
          <a:extLst/>
        </p:spPr>
        <p:txBody>
          <a:bodyPr anchor="ctr"/>
          <a:lstStyle/>
          <a:p>
            <a:pPr marL="86916">
              <a:lnSpc>
                <a:spcPct val="90000"/>
              </a:lnSpc>
              <a:spcBef>
                <a:spcPct val="20000"/>
              </a:spcBef>
              <a:spcAft>
                <a:spcPts val="450"/>
              </a:spcAft>
              <a:buClr>
                <a:srgbClr val="0E86C1"/>
              </a:buClr>
              <a:defRPr/>
            </a:pPr>
            <a:r>
              <a:rPr lang="en-US" sz="1350" b="1">
                <a:solidFill>
                  <a:srgbClr val="FFFFFF"/>
                </a:solidFill>
                <a:latin typeface="+mj-lt"/>
                <a:cs typeface="Arial" charset="0"/>
              </a:rPr>
              <a:t>Benefits/ROI</a:t>
            </a:r>
          </a:p>
        </p:txBody>
      </p:sp>
      <p:sp>
        <p:nvSpPr>
          <p:cNvPr id="31751" name="Round Diagonal Corner Rectangle 17"/>
          <p:cNvSpPr>
            <a:spLocks/>
          </p:cNvSpPr>
          <p:nvPr/>
        </p:nvSpPr>
        <p:spPr bwMode="auto">
          <a:xfrm flipV="1">
            <a:off x="891540" y="794148"/>
            <a:ext cx="4053127" cy="3851672"/>
          </a:xfrm>
          <a:custGeom>
            <a:avLst/>
            <a:gdLst>
              <a:gd name="T0" fmla="*/ 4849812 w 4849812"/>
              <a:gd name="T1" fmla="*/ 4620284 h 4895850"/>
              <a:gd name="T2" fmla="*/ 2424906 w 4849812"/>
              <a:gd name="T3" fmla="*/ 9240570 h 4895850"/>
              <a:gd name="T4" fmla="*/ 0 w 4849812"/>
              <a:gd name="T5" fmla="*/ 4620284 h 4895850"/>
              <a:gd name="T6" fmla="*/ 2424906 w 4849812"/>
              <a:gd name="T7" fmla="*/ 0 h 4895850"/>
              <a:gd name="T8" fmla="*/ 0 60000 65536"/>
              <a:gd name="T9" fmla="*/ 5898240 60000 65536"/>
              <a:gd name="T10" fmla="*/ 11796480 60000 65536"/>
              <a:gd name="T11" fmla="*/ 17694720 60000 65536"/>
              <a:gd name="T12" fmla="*/ 184575 w 4849812"/>
              <a:gd name="T13" fmla="*/ 184575 h 4895850"/>
              <a:gd name="T14" fmla="*/ 4665236 w 4849812"/>
              <a:gd name="T15" fmla="*/ 4711274 h 4895850"/>
            </a:gdLst>
            <a:ahLst/>
            <a:cxnLst>
              <a:cxn ang="T8">
                <a:pos x="T0" y="T1"/>
              </a:cxn>
              <a:cxn ang="T9">
                <a:pos x="T2" y="T3"/>
              </a:cxn>
              <a:cxn ang="T10">
                <a:pos x="T4" y="T5"/>
              </a:cxn>
              <a:cxn ang="T11">
                <a:pos x="T6" y="T7"/>
              </a:cxn>
            </a:cxnLst>
            <a:rect l="T12" t="T13" r="T14" b="T15"/>
            <a:pathLst>
              <a:path w="4849812" h="4895850">
                <a:moveTo>
                  <a:pt x="630185" y="0"/>
                </a:moveTo>
                <a:lnTo>
                  <a:pt x="4849812" y="0"/>
                </a:lnTo>
                <a:lnTo>
                  <a:pt x="4849812" y="4265665"/>
                </a:lnTo>
                <a:cubicBezTo>
                  <a:pt x="4849812" y="4613706"/>
                  <a:pt x="4567668" y="4895849"/>
                  <a:pt x="4219627" y="4895850"/>
                </a:cubicBezTo>
                <a:lnTo>
                  <a:pt x="0" y="4895850"/>
                </a:lnTo>
                <a:lnTo>
                  <a:pt x="0" y="630185"/>
                </a:lnTo>
                <a:cubicBezTo>
                  <a:pt x="0" y="282143"/>
                  <a:pt x="282143" y="0"/>
                  <a:pt x="630185" y="1"/>
                </a:cubicBezTo>
                <a:cubicBezTo>
                  <a:pt x="630185" y="1"/>
                  <a:pt x="630185" y="1"/>
                  <a:pt x="630185" y="1"/>
                </a:cubicBezTo>
                <a:lnTo>
                  <a:pt x="630185" y="0"/>
                </a:lnTo>
                <a:close/>
              </a:path>
            </a:pathLst>
          </a:custGeom>
          <a:noFill/>
          <a:ln w="28575"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500"/>
          </a:p>
        </p:txBody>
      </p:sp>
      <p:sp>
        <p:nvSpPr>
          <p:cNvPr id="31752" name="Round Diagonal Corner Rectangle 18"/>
          <p:cNvSpPr>
            <a:spLocks/>
          </p:cNvSpPr>
          <p:nvPr/>
        </p:nvSpPr>
        <p:spPr bwMode="auto">
          <a:xfrm>
            <a:off x="5079208" y="3264695"/>
            <a:ext cx="2693194" cy="1381125"/>
          </a:xfrm>
          <a:custGeom>
            <a:avLst/>
            <a:gdLst>
              <a:gd name="T0" fmla="*/ 3590925 w 3590925"/>
              <a:gd name="T1" fmla="*/ 920750 h 1841500"/>
              <a:gd name="T2" fmla="*/ 1795464 w 3590925"/>
              <a:gd name="T3" fmla="*/ 1841500 h 1841500"/>
              <a:gd name="T4" fmla="*/ 0 w 3590925"/>
              <a:gd name="T5" fmla="*/ 920750 h 1841500"/>
              <a:gd name="T6" fmla="*/ 1795464 w 3590925"/>
              <a:gd name="T7" fmla="*/ 0 h 1841500"/>
              <a:gd name="T8" fmla="*/ 0 60000 65536"/>
              <a:gd name="T9" fmla="*/ 5898240 60000 65536"/>
              <a:gd name="T10" fmla="*/ 11796480 60000 65536"/>
              <a:gd name="T11" fmla="*/ 17694720 60000 65536"/>
              <a:gd name="T12" fmla="*/ 89895 w 3590925"/>
              <a:gd name="T13" fmla="*/ 89895 h 1841500"/>
              <a:gd name="T14" fmla="*/ 3501031 w 3590925"/>
              <a:gd name="T15" fmla="*/ 1751605 h 1841500"/>
            </a:gdLst>
            <a:ahLst/>
            <a:cxnLst>
              <a:cxn ang="T8">
                <a:pos x="T0" y="T1"/>
              </a:cxn>
              <a:cxn ang="T9">
                <a:pos x="T2" y="T3"/>
              </a:cxn>
              <a:cxn ang="T10">
                <a:pos x="T4" y="T5"/>
              </a:cxn>
              <a:cxn ang="T11">
                <a:pos x="T6" y="T7"/>
              </a:cxn>
            </a:cxnLst>
            <a:rect l="T12" t="T13" r="T14" b="T15"/>
            <a:pathLst>
              <a:path w="3590925" h="1841500">
                <a:moveTo>
                  <a:pt x="306923" y="0"/>
                </a:moveTo>
                <a:lnTo>
                  <a:pt x="3590925" y="0"/>
                </a:lnTo>
                <a:lnTo>
                  <a:pt x="3590925" y="1534577"/>
                </a:lnTo>
                <a:cubicBezTo>
                  <a:pt x="3590925" y="1704085"/>
                  <a:pt x="3453510" y="1841499"/>
                  <a:pt x="3284002" y="1841500"/>
                </a:cubicBezTo>
                <a:lnTo>
                  <a:pt x="0" y="1841500"/>
                </a:lnTo>
                <a:lnTo>
                  <a:pt x="0" y="306923"/>
                </a:lnTo>
                <a:cubicBezTo>
                  <a:pt x="0" y="137414"/>
                  <a:pt x="137414" y="0"/>
                  <a:pt x="306923" y="0"/>
                </a:cubicBezTo>
                <a:cubicBezTo>
                  <a:pt x="306923" y="0"/>
                  <a:pt x="306923" y="0"/>
                  <a:pt x="306923" y="0"/>
                </a:cubicBezTo>
                <a:close/>
              </a:path>
            </a:pathLst>
          </a:custGeom>
          <a:noFill/>
          <a:ln w="28575"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500"/>
          </a:p>
        </p:txBody>
      </p:sp>
      <p:sp>
        <p:nvSpPr>
          <p:cNvPr id="36872" name="Content Placeholder 4"/>
          <p:cNvSpPr txBox="1">
            <a:spLocks/>
          </p:cNvSpPr>
          <p:nvPr/>
        </p:nvSpPr>
        <p:spPr bwMode="auto">
          <a:xfrm>
            <a:off x="899301" y="2736058"/>
            <a:ext cx="3925114" cy="72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ctr">
              <a:defRPr sz="1600">
                <a:solidFill>
                  <a:schemeClr val="tx1"/>
                </a:solidFill>
                <a:latin typeface="Arial" pitchFamily="34" charset="0"/>
                <a:cs typeface="Arial" pitchFamily="34" charset="0"/>
              </a:defRPr>
            </a:lvl1pPr>
            <a:lvl2pPr algn="ctr">
              <a:defRPr sz="1600">
                <a:solidFill>
                  <a:schemeClr val="tx1"/>
                </a:solidFill>
                <a:latin typeface="Arial" pitchFamily="34" charset="0"/>
                <a:cs typeface="Arial" pitchFamily="34" charset="0"/>
              </a:defRPr>
            </a:lvl2pPr>
            <a:lvl3pPr marL="569913" indent="-228600" algn="ctr">
              <a:defRPr sz="1600">
                <a:solidFill>
                  <a:schemeClr val="tx1"/>
                </a:solidFill>
                <a:latin typeface="Arial" pitchFamily="34" charset="0"/>
                <a:cs typeface="Arial" pitchFamily="34" charset="0"/>
              </a:defRPr>
            </a:lvl3pPr>
            <a:lvl4pPr marL="1600200" indent="-228600" algn="ctr">
              <a:defRPr sz="1600">
                <a:solidFill>
                  <a:schemeClr val="tx1"/>
                </a:solidFill>
                <a:latin typeface="Arial" pitchFamily="34" charset="0"/>
                <a:cs typeface="Arial" pitchFamily="34" charset="0"/>
              </a:defRPr>
            </a:lvl4pPr>
            <a:lvl5pPr marL="2057400" indent="-228600" algn="ctr">
              <a:defRPr sz="1600">
                <a:solidFill>
                  <a:schemeClr val="tx1"/>
                </a:solidFill>
                <a:latin typeface="Arial" pitchFamily="34" charset="0"/>
                <a:cs typeface="Arial" pitchFamily="34" charset="0"/>
              </a:defRPr>
            </a:lvl5pPr>
            <a:lvl6pPr marL="2514600" indent="-228600" algn="ctr" fontAlgn="base">
              <a:spcBef>
                <a:spcPct val="0"/>
              </a:spcBef>
              <a:spcAft>
                <a:spcPct val="0"/>
              </a:spcAft>
              <a:defRPr sz="1600">
                <a:solidFill>
                  <a:schemeClr val="tx1"/>
                </a:solidFill>
                <a:latin typeface="Arial" pitchFamily="34" charset="0"/>
                <a:cs typeface="Arial" pitchFamily="34" charset="0"/>
              </a:defRPr>
            </a:lvl6pPr>
            <a:lvl7pPr marL="2971800" indent="-228600" algn="ctr" fontAlgn="base">
              <a:spcBef>
                <a:spcPct val="0"/>
              </a:spcBef>
              <a:spcAft>
                <a:spcPct val="0"/>
              </a:spcAft>
              <a:defRPr sz="1600">
                <a:solidFill>
                  <a:schemeClr val="tx1"/>
                </a:solidFill>
                <a:latin typeface="Arial" pitchFamily="34" charset="0"/>
                <a:cs typeface="Arial" pitchFamily="34" charset="0"/>
              </a:defRPr>
            </a:lvl7pPr>
            <a:lvl8pPr marL="3429000" indent="-228600" algn="ctr" fontAlgn="base">
              <a:spcBef>
                <a:spcPct val="0"/>
              </a:spcBef>
              <a:spcAft>
                <a:spcPct val="0"/>
              </a:spcAft>
              <a:defRPr sz="1600">
                <a:solidFill>
                  <a:schemeClr val="tx1"/>
                </a:solidFill>
                <a:latin typeface="Arial" pitchFamily="34" charset="0"/>
                <a:cs typeface="Arial" pitchFamily="34" charset="0"/>
              </a:defRPr>
            </a:lvl8pPr>
            <a:lvl9pPr marL="3886200" indent="-228600" algn="ctr" fontAlgn="base">
              <a:spcBef>
                <a:spcPct val="0"/>
              </a:spcBef>
              <a:spcAft>
                <a:spcPct val="0"/>
              </a:spcAft>
              <a:defRPr sz="1600">
                <a:solidFill>
                  <a:schemeClr val="tx1"/>
                </a:solidFill>
                <a:latin typeface="Arial" pitchFamily="34" charset="0"/>
                <a:cs typeface="Arial" pitchFamily="34" charset="0"/>
              </a:defRPr>
            </a:lvl9pPr>
          </a:lstStyle>
          <a:p>
            <a:pPr marL="0" lvl="1" algn="l">
              <a:buFontTx/>
              <a:buChar char="•"/>
              <a:defRPr/>
            </a:pPr>
            <a:r>
              <a:rPr lang="de-DE" sz="1200" dirty="0">
                <a:solidFill>
                  <a:srgbClr val="000000"/>
                </a:solidFill>
                <a:latin typeface="+mj-lt"/>
              </a:rPr>
              <a:t> Excel spreadsheets were replaced by dedicated optimization solution for supplier planning</a:t>
            </a:r>
          </a:p>
          <a:p>
            <a:pPr marL="0" lvl="1" algn="l">
              <a:buFontTx/>
              <a:buChar char="•"/>
              <a:defRPr/>
            </a:pPr>
            <a:r>
              <a:rPr lang="de-DE" sz="1200" dirty="0">
                <a:solidFill>
                  <a:srgbClr val="000000"/>
                </a:solidFill>
                <a:latin typeface="+mj-lt"/>
              </a:rPr>
              <a:t> Solution allowed for freeze period, limited flexibility and full flexibility periods.</a:t>
            </a:r>
            <a:endParaRPr lang="en-US" sz="1200" dirty="0">
              <a:latin typeface="+mj-lt"/>
            </a:endParaRPr>
          </a:p>
        </p:txBody>
      </p:sp>
      <p:sp>
        <p:nvSpPr>
          <p:cNvPr id="36873" name="Round Diagonal Corner Rectangle 21"/>
          <p:cNvSpPr>
            <a:spLocks noChangeArrowheads="1"/>
          </p:cNvSpPr>
          <p:nvPr/>
        </p:nvSpPr>
        <p:spPr bwMode="auto">
          <a:xfrm>
            <a:off x="5976939" y="3264695"/>
            <a:ext cx="1795463" cy="207169"/>
          </a:xfrm>
          <a:custGeom>
            <a:avLst/>
            <a:gdLst>
              <a:gd name="T0" fmla="*/ 2393950 w 2393950"/>
              <a:gd name="T1" fmla="*/ 138113 h 276225"/>
              <a:gd name="T2" fmla="*/ 1196975 w 2393950"/>
              <a:gd name="T3" fmla="*/ 276225 h 276225"/>
              <a:gd name="T4" fmla="*/ 0 w 2393950"/>
              <a:gd name="T5" fmla="*/ 138113 h 276225"/>
              <a:gd name="T6" fmla="*/ 1196975 w 2393950"/>
              <a:gd name="T7" fmla="*/ 0 h 276225"/>
              <a:gd name="T8" fmla="*/ 0 60000 65536"/>
              <a:gd name="T9" fmla="*/ 5898240 60000 65536"/>
              <a:gd name="T10" fmla="*/ 11796480 60000 65536"/>
              <a:gd name="T11" fmla="*/ 17694720 60000 65536"/>
              <a:gd name="T12" fmla="*/ 13484 w 2393950"/>
              <a:gd name="T13" fmla="*/ 13484 h 276225"/>
              <a:gd name="T14" fmla="*/ 2380466 w 2393950"/>
              <a:gd name="T15" fmla="*/ 262741 h 276225"/>
            </a:gdLst>
            <a:ahLst/>
            <a:cxnLst>
              <a:cxn ang="T8">
                <a:pos x="T0" y="T1"/>
              </a:cxn>
              <a:cxn ang="T9">
                <a:pos x="T2" y="T3"/>
              </a:cxn>
              <a:cxn ang="T10">
                <a:pos x="T4" y="T5"/>
              </a:cxn>
              <a:cxn ang="T11">
                <a:pos x="T6" y="T7"/>
              </a:cxn>
            </a:cxnLst>
            <a:rect l="T12" t="T13" r="T14" b="T15"/>
            <a:pathLst>
              <a:path w="2393950" h="276225">
                <a:moveTo>
                  <a:pt x="46038" y="0"/>
                </a:moveTo>
                <a:lnTo>
                  <a:pt x="2393950" y="0"/>
                </a:lnTo>
                <a:lnTo>
                  <a:pt x="2393950" y="230187"/>
                </a:lnTo>
                <a:cubicBezTo>
                  <a:pt x="2393950" y="255613"/>
                  <a:pt x="2373338" y="276224"/>
                  <a:pt x="2347912" y="276225"/>
                </a:cubicBezTo>
                <a:lnTo>
                  <a:pt x="0" y="276225"/>
                </a:lnTo>
                <a:lnTo>
                  <a:pt x="0" y="46038"/>
                </a:lnTo>
                <a:cubicBezTo>
                  <a:pt x="0" y="20611"/>
                  <a:pt x="20611" y="0"/>
                  <a:pt x="46037" y="0"/>
                </a:cubicBezTo>
                <a:close/>
              </a:path>
            </a:pathLst>
          </a:custGeom>
          <a:solidFill>
            <a:srgbClr val="7030A0"/>
          </a:solidFill>
          <a:ln w="28575" algn="ctr">
            <a:solidFill>
              <a:srgbClr val="7030A0"/>
            </a:solidFill>
            <a:round/>
            <a:headEnd/>
            <a:tailEnd/>
          </a:ln>
          <a:extLst/>
        </p:spPr>
        <p:txBody>
          <a:bodyPr anchor="ctr"/>
          <a:lstStyle/>
          <a:p>
            <a:pPr marL="86916">
              <a:lnSpc>
                <a:spcPct val="90000"/>
              </a:lnSpc>
              <a:spcBef>
                <a:spcPct val="20000"/>
              </a:spcBef>
              <a:spcAft>
                <a:spcPts val="450"/>
              </a:spcAft>
              <a:buClr>
                <a:srgbClr val="0E86C1"/>
              </a:buClr>
              <a:defRPr/>
            </a:pPr>
            <a:r>
              <a:rPr lang="en-US" sz="1350" b="1" dirty="0">
                <a:solidFill>
                  <a:schemeClr val="bg1"/>
                </a:solidFill>
                <a:latin typeface="+mj-lt"/>
                <a:cs typeface="Arial" charset="0"/>
              </a:rPr>
              <a:t>Customer Profile</a:t>
            </a:r>
          </a:p>
        </p:txBody>
      </p:sp>
      <p:sp>
        <p:nvSpPr>
          <p:cNvPr id="31755" name="TextBox 23"/>
          <p:cNvSpPr txBox="1">
            <a:spLocks noChangeArrowheads="1"/>
          </p:cNvSpPr>
          <p:nvPr/>
        </p:nvSpPr>
        <p:spPr bwMode="auto">
          <a:xfrm>
            <a:off x="5147073" y="3684985"/>
            <a:ext cx="2555081"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eaLnBrk="1" hangingPunct="1">
              <a:lnSpc>
                <a:spcPct val="9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sp>
        <p:nvSpPr>
          <p:cNvPr id="36875" name="Content Placeholder 4"/>
          <p:cNvSpPr txBox="1">
            <a:spLocks/>
          </p:cNvSpPr>
          <p:nvPr/>
        </p:nvSpPr>
        <p:spPr bwMode="auto">
          <a:xfrm>
            <a:off x="906856" y="3742135"/>
            <a:ext cx="376634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ctr">
              <a:defRPr sz="1600">
                <a:solidFill>
                  <a:schemeClr val="tx1"/>
                </a:solidFill>
                <a:latin typeface="Arial" pitchFamily="34" charset="0"/>
                <a:cs typeface="Arial" pitchFamily="34" charset="0"/>
              </a:defRPr>
            </a:lvl1pPr>
            <a:lvl2pPr algn="ctr">
              <a:defRPr sz="1600">
                <a:solidFill>
                  <a:schemeClr val="tx1"/>
                </a:solidFill>
                <a:latin typeface="Arial" pitchFamily="34" charset="0"/>
                <a:cs typeface="Arial" pitchFamily="34" charset="0"/>
              </a:defRPr>
            </a:lvl2pPr>
            <a:lvl3pPr marL="1143000" indent="-228600" algn="ctr">
              <a:defRPr sz="1600">
                <a:solidFill>
                  <a:schemeClr val="tx1"/>
                </a:solidFill>
                <a:latin typeface="Arial" pitchFamily="34" charset="0"/>
                <a:cs typeface="Arial" pitchFamily="34" charset="0"/>
              </a:defRPr>
            </a:lvl3pPr>
            <a:lvl4pPr marL="1600200" indent="-228600" algn="ctr">
              <a:defRPr sz="1600">
                <a:solidFill>
                  <a:schemeClr val="tx1"/>
                </a:solidFill>
                <a:latin typeface="Arial" pitchFamily="34" charset="0"/>
                <a:cs typeface="Arial" pitchFamily="34" charset="0"/>
              </a:defRPr>
            </a:lvl4pPr>
            <a:lvl5pPr marL="2057400" indent="-228600" algn="ctr">
              <a:defRPr sz="1600">
                <a:solidFill>
                  <a:schemeClr val="tx1"/>
                </a:solidFill>
                <a:latin typeface="Arial" pitchFamily="34" charset="0"/>
                <a:cs typeface="Arial" pitchFamily="34" charset="0"/>
              </a:defRPr>
            </a:lvl5pPr>
            <a:lvl6pPr marL="2514600" indent="-228600" algn="ctr" fontAlgn="base">
              <a:spcBef>
                <a:spcPct val="0"/>
              </a:spcBef>
              <a:spcAft>
                <a:spcPct val="0"/>
              </a:spcAft>
              <a:defRPr sz="1600">
                <a:solidFill>
                  <a:schemeClr val="tx1"/>
                </a:solidFill>
                <a:latin typeface="Arial" pitchFamily="34" charset="0"/>
                <a:cs typeface="Arial" pitchFamily="34" charset="0"/>
              </a:defRPr>
            </a:lvl6pPr>
            <a:lvl7pPr marL="2971800" indent="-228600" algn="ctr" fontAlgn="base">
              <a:spcBef>
                <a:spcPct val="0"/>
              </a:spcBef>
              <a:spcAft>
                <a:spcPct val="0"/>
              </a:spcAft>
              <a:defRPr sz="1600">
                <a:solidFill>
                  <a:schemeClr val="tx1"/>
                </a:solidFill>
                <a:latin typeface="Arial" pitchFamily="34" charset="0"/>
                <a:cs typeface="Arial" pitchFamily="34" charset="0"/>
              </a:defRPr>
            </a:lvl7pPr>
            <a:lvl8pPr marL="3429000" indent="-228600" algn="ctr" fontAlgn="base">
              <a:spcBef>
                <a:spcPct val="0"/>
              </a:spcBef>
              <a:spcAft>
                <a:spcPct val="0"/>
              </a:spcAft>
              <a:defRPr sz="1600">
                <a:solidFill>
                  <a:schemeClr val="tx1"/>
                </a:solidFill>
                <a:latin typeface="Arial" pitchFamily="34" charset="0"/>
                <a:cs typeface="Arial" pitchFamily="34" charset="0"/>
              </a:defRPr>
            </a:lvl8pPr>
            <a:lvl9pPr marL="3886200" indent="-228600" algn="ctr" fontAlgn="base">
              <a:spcBef>
                <a:spcPct val="0"/>
              </a:spcBef>
              <a:spcAft>
                <a:spcPct val="0"/>
              </a:spcAft>
              <a:defRPr sz="1600">
                <a:solidFill>
                  <a:schemeClr val="tx1"/>
                </a:solidFill>
                <a:latin typeface="Arial" pitchFamily="34" charset="0"/>
                <a:cs typeface="Arial" pitchFamily="34" charset="0"/>
              </a:defRPr>
            </a:lvl9pPr>
          </a:lstStyle>
          <a:p>
            <a:pPr marL="0" lvl="1" algn="l">
              <a:buFontTx/>
              <a:buChar char="•"/>
              <a:defRPr/>
            </a:pPr>
            <a:r>
              <a:rPr lang="en-US" sz="1200" dirty="0">
                <a:latin typeface="+mj-lt"/>
              </a:rPr>
              <a:t> Planning team can now collaborate on a global plan</a:t>
            </a:r>
          </a:p>
          <a:p>
            <a:pPr marL="0" lvl="1" algn="l">
              <a:buFontTx/>
              <a:buChar char="•"/>
              <a:defRPr/>
            </a:pPr>
            <a:r>
              <a:rPr lang="en-US" sz="1200" dirty="0">
                <a:latin typeface="+mj-lt"/>
              </a:rPr>
              <a:t> Consistency in decision making </a:t>
            </a:r>
          </a:p>
          <a:p>
            <a:pPr marL="0" lvl="1" algn="l">
              <a:buFontTx/>
              <a:buChar char="•"/>
              <a:defRPr/>
            </a:pPr>
            <a:r>
              <a:rPr lang="en-US" sz="1200" dirty="0">
                <a:latin typeface="+mj-lt"/>
              </a:rPr>
              <a:t> Audit capability on old plans</a:t>
            </a:r>
          </a:p>
        </p:txBody>
      </p:sp>
      <p:sp>
        <p:nvSpPr>
          <p:cNvPr id="31757" name="AutoShape 13" descr="2Q=="/>
          <p:cNvSpPr>
            <a:spLocks noChangeAspect="1" noChangeArrowheads="1"/>
          </p:cNvSpPr>
          <p:nvPr/>
        </p:nvSpPr>
        <p:spPr bwMode="auto">
          <a:xfrm>
            <a:off x="4416029" y="225623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sp>
        <p:nvSpPr>
          <p:cNvPr id="31758" name="AutoShape 14" descr="2Q=="/>
          <p:cNvSpPr>
            <a:spLocks noChangeAspect="1" noChangeArrowheads="1"/>
          </p:cNvSpPr>
          <p:nvPr/>
        </p:nvSpPr>
        <p:spPr bwMode="auto">
          <a:xfrm>
            <a:off x="4416029" y="225623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sp>
        <p:nvSpPr>
          <p:cNvPr id="31759" name="AutoShape 15" descr="2Q=="/>
          <p:cNvSpPr>
            <a:spLocks noChangeAspect="1" noChangeArrowheads="1"/>
          </p:cNvSpPr>
          <p:nvPr/>
        </p:nvSpPr>
        <p:spPr bwMode="auto">
          <a:xfrm>
            <a:off x="4416029" y="225623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sp>
        <p:nvSpPr>
          <p:cNvPr id="31760" name="AutoShape 16" descr="2Q=="/>
          <p:cNvSpPr>
            <a:spLocks noChangeAspect="1" noChangeArrowheads="1"/>
          </p:cNvSpPr>
          <p:nvPr/>
        </p:nvSpPr>
        <p:spPr bwMode="auto">
          <a:xfrm>
            <a:off x="4416029" y="225623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sp>
        <p:nvSpPr>
          <p:cNvPr id="36880" name="Content Placeholder 4"/>
          <p:cNvSpPr txBox="1">
            <a:spLocks/>
          </p:cNvSpPr>
          <p:nvPr/>
        </p:nvSpPr>
        <p:spPr bwMode="auto">
          <a:xfrm>
            <a:off x="891540" y="1009651"/>
            <a:ext cx="3919777" cy="11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a:tabLst>
                <a:tab pos="4738688" algn="l"/>
                <a:tab pos="5653088" algn="l"/>
                <a:tab pos="6567488" algn="l"/>
                <a:tab pos="7481888" algn="l"/>
                <a:tab pos="8396288" algn="l"/>
                <a:tab pos="9310688" algn="l"/>
                <a:tab pos="10225088" algn="l"/>
              </a:tabLst>
              <a:defRPr sz="1600">
                <a:solidFill>
                  <a:schemeClr val="tx1"/>
                </a:solidFill>
                <a:latin typeface="Arial" pitchFamily="34" charset="0"/>
                <a:cs typeface="Arial" pitchFamily="34" charset="0"/>
              </a:defRPr>
            </a:lvl1pPr>
            <a:lvl2pPr marL="742950" indent="-285750" algn="ctr" defTabSz="457200">
              <a:tabLst>
                <a:tab pos="4738688" algn="l"/>
                <a:tab pos="5653088" algn="l"/>
                <a:tab pos="6567488" algn="l"/>
                <a:tab pos="7481888" algn="l"/>
                <a:tab pos="8396288" algn="l"/>
                <a:tab pos="9310688" algn="l"/>
                <a:tab pos="10225088" algn="l"/>
              </a:tabLst>
              <a:defRPr sz="1600">
                <a:solidFill>
                  <a:schemeClr val="tx1"/>
                </a:solidFill>
                <a:latin typeface="Arial" pitchFamily="34" charset="0"/>
                <a:cs typeface="Arial" pitchFamily="34" charset="0"/>
              </a:defRPr>
            </a:lvl2pPr>
            <a:lvl3pPr marL="1143000" indent="-228600" algn="ctr" defTabSz="457200">
              <a:tabLst>
                <a:tab pos="4738688" algn="l"/>
                <a:tab pos="5653088" algn="l"/>
                <a:tab pos="6567488" algn="l"/>
                <a:tab pos="7481888" algn="l"/>
                <a:tab pos="8396288" algn="l"/>
                <a:tab pos="9310688" algn="l"/>
                <a:tab pos="10225088" algn="l"/>
              </a:tabLst>
              <a:defRPr sz="1600">
                <a:solidFill>
                  <a:schemeClr val="tx1"/>
                </a:solidFill>
                <a:latin typeface="Arial" pitchFamily="34" charset="0"/>
                <a:cs typeface="Arial" pitchFamily="34" charset="0"/>
              </a:defRPr>
            </a:lvl3pPr>
            <a:lvl4pPr marL="1600200" indent="-228600" algn="ctr" defTabSz="457200">
              <a:tabLst>
                <a:tab pos="4738688" algn="l"/>
                <a:tab pos="5653088" algn="l"/>
                <a:tab pos="6567488" algn="l"/>
                <a:tab pos="7481888" algn="l"/>
                <a:tab pos="8396288" algn="l"/>
                <a:tab pos="9310688" algn="l"/>
                <a:tab pos="10225088" algn="l"/>
              </a:tabLst>
              <a:defRPr sz="1600">
                <a:solidFill>
                  <a:schemeClr val="tx1"/>
                </a:solidFill>
                <a:latin typeface="Arial" pitchFamily="34" charset="0"/>
                <a:cs typeface="Arial" pitchFamily="34" charset="0"/>
              </a:defRPr>
            </a:lvl4pPr>
            <a:lvl5pPr marL="2057400" indent="-228600" algn="ctr" defTabSz="457200">
              <a:tabLst>
                <a:tab pos="4738688" algn="l"/>
                <a:tab pos="5653088" algn="l"/>
                <a:tab pos="6567488" algn="l"/>
                <a:tab pos="7481888" algn="l"/>
                <a:tab pos="8396288" algn="l"/>
                <a:tab pos="9310688" algn="l"/>
                <a:tab pos="10225088" algn="l"/>
              </a:tabLst>
              <a:defRPr sz="1600">
                <a:solidFill>
                  <a:schemeClr val="tx1"/>
                </a:solidFill>
                <a:latin typeface="Arial" pitchFamily="34" charset="0"/>
                <a:cs typeface="Arial" pitchFamily="34" charset="0"/>
              </a:defRPr>
            </a:lvl5pPr>
            <a:lvl6pPr marL="2514600" indent="-228600" algn="ctr" defTabSz="457200" fontAlgn="base">
              <a:spcBef>
                <a:spcPct val="0"/>
              </a:spcBef>
              <a:spcAft>
                <a:spcPct val="0"/>
              </a:spcAft>
              <a:tabLst>
                <a:tab pos="4738688" algn="l"/>
                <a:tab pos="5653088" algn="l"/>
                <a:tab pos="6567488" algn="l"/>
                <a:tab pos="7481888" algn="l"/>
                <a:tab pos="8396288" algn="l"/>
                <a:tab pos="9310688" algn="l"/>
                <a:tab pos="10225088" algn="l"/>
              </a:tabLst>
              <a:defRPr sz="1600">
                <a:solidFill>
                  <a:schemeClr val="tx1"/>
                </a:solidFill>
                <a:latin typeface="Arial" pitchFamily="34" charset="0"/>
                <a:cs typeface="Arial" pitchFamily="34" charset="0"/>
              </a:defRPr>
            </a:lvl6pPr>
            <a:lvl7pPr marL="2971800" indent="-228600" algn="ctr" defTabSz="457200" fontAlgn="base">
              <a:spcBef>
                <a:spcPct val="0"/>
              </a:spcBef>
              <a:spcAft>
                <a:spcPct val="0"/>
              </a:spcAft>
              <a:tabLst>
                <a:tab pos="4738688" algn="l"/>
                <a:tab pos="5653088" algn="l"/>
                <a:tab pos="6567488" algn="l"/>
                <a:tab pos="7481888" algn="l"/>
                <a:tab pos="8396288" algn="l"/>
                <a:tab pos="9310688" algn="l"/>
                <a:tab pos="10225088" algn="l"/>
              </a:tabLst>
              <a:defRPr sz="1600">
                <a:solidFill>
                  <a:schemeClr val="tx1"/>
                </a:solidFill>
                <a:latin typeface="Arial" pitchFamily="34" charset="0"/>
                <a:cs typeface="Arial" pitchFamily="34" charset="0"/>
              </a:defRPr>
            </a:lvl7pPr>
            <a:lvl8pPr marL="3429000" indent="-228600" algn="ctr" defTabSz="457200" fontAlgn="base">
              <a:spcBef>
                <a:spcPct val="0"/>
              </a:spcBef>
              <a:spcAft>
                <a:spcPct val="0"/>
              </a:spcAft>
              <a:tabLst>
                <a:tab pos="4738688" algn="l"/>
                <a:tab pos="5653088" algn="l"/>
                <a:tab pos="6567488" algn="l"/>
                <a:tab pos="7481888" algn="l"/>
                <a:tab pos="8396288" algn="l"/>
                <a:tab pos="9310688" algn="l"/>
                <a:tab pos="10225088" algn="l"/>
              </a:tabLst>
              <a:defRPr sz="1600">
                <a:solidFill>
                  <a:schemeClr val="tx1"/>
                </a:solidFill>
                <a:latin typeface="Arial" pitchFamily="34" charset="0"/>
                <a:cs typeface="Arial" pitchFamily="34" charset="0"/>
              </a:defRPr>
            </a:lvl8pPr>
            <a:lvl9pPr marL="3886200" indent="-228600" algn="ctr" defTabSz="457200" fontAlgn="base">
              <a:spcBef>
                <a:spcPct val="0"/>
              </a:spcBef>
              <a:spcAft>
                <a:spcPct val="0"/>
              </a:spcAft>
              <a:tabLst>
                <a:tab pos="4738688" algn="l"/>
                <a:tab pos="5653088" algn="l"/>
                <a:tab pos="6567488" algn="l"/>
                <a:tab pos="7481888" algn="l"/>
                <a:tab pos="8396288" algn="l"/>
                <a:tab pos="9310688" algn="l"/>
                <a:tab pos="10225088" algn="l"/>
              </a:tabLst>
              <a:defRPr sz="1600">
                <a:solidFill>
                  <a:schemeClr val="tx1"/>
                </a:solidFill>
                <a:latin typeface="Arial" pitchFamily="34" charset="0"/>
                <a:cs typeface="Arial" pitchFamily="34" charset="0"/>
              </a:defRPr>
            </a:lvl9pPr>
          </a:lstStyle>
          <a:p>
            <a:pPr algn="l">
              <a:lnSpc>
                <a:spcPct val="90000"/>
              </a:lnSpc>
              <a:spcBef>
                <a:spcPct val="20000"/>
              </a:spcBef>
              <a:buFont typeface="Wingdings" pitchFamily="2" charset="2"/>
              <a:buChar char="§"/>
              <a:defRPr/>
            </a:pPr>
            <a:r>
              <a:rPr lang="de-DE" sz="1200" dirty="0">
                <a:latin typeface="+mj-lt"/>
              </a:rPr>
              <a:t>Place orders for flash memory from manufacturers</a:t>
            </a:r>
          </a:p>
          <a:p>
            <a:pPr algn="l">
              <a:lnSpc>
                <a:spcPct val="90000"/>
              </a:lnSpc>
              <a:spcBef>
                <a:spcPct val="20000"/>
              </a:spcBef>
              <a:buFont typeface="Wingdings" pitchFamily="2" charset="2"/>
              <a:buChar char="§"/>
              <a:defRPr/>
            </a:pPr>
            <a:r>
              <a:rPr lang="de-DE" sz="1200" dirty="0">
                <a:latin typeface="+mj-lt"/>
              </a:rPr>
              <a:t>Determine how memory will be used. Which product line, which market and which assembly shop will utilize provided raw materials. </a:t>
            </a:r>
          </a:p>
          <a:p>
            <a:pPr algn="l">
              <a:lnSpc>
                <a:spcPct val="90000"/>
              </a:lnSpc>
              <a:spcBef>
                <a:spcPct val="20000"/>
              </a:spcBef>
              <a:buFont typeface="Wingdings" pitchFamily="2" charset="2"/>
              <a:buChar char="§"/>
              <a:defRPr/>
            </a:pPr>
            <a:r>
              <a:rPr lang="en-US" sz="1200" dirty="0">
                <a:latin typeface="+mj-lt"/>
              </a:rPr>
              <a:t>Initial 4 week freeze period. 4-8 weeks of limited flexibility. 8-52 week of full flexibility.</a:t>
            </a:r>
          </a:p>
          <a:p>
            <a:pPr algn="l">
              <a:lnSpc>
                <a:spcPct val="90000"/>
              </a:lnSpc>
              <a:spcBef>
                <a:spcPct val="20000"/>
              </a:spcBef>
              <a:buFont typeface="Wingdings" pitchFamily="2" charset="2"/>
              <a:buChar char="§"/>
              <a:defRPr/>
            </a:pPr>
            <a:r>
              <a:rPr lang="en-US" sz="1200" dirty="0">
                <a:latin typeface="+mj-lt"/>
                <a:ea typeface="SimSun" pitchFamily="2" charset="-122"/>
              </a:rPr>
              <a:t>Constant changes in the market, technology and suppliers</a:t>
            </a:r>
          </a:p>
        </p:txBody>
      </p:sp>
      <p:sp>
        <p:nvSpPr>
          <p:cNvPr id="36881" name="Rectangle 19"/>
          <p:cNvSpPr>
            <a:spLocks noChangeArrowheads="1"/>
          </p:cNvSpPr>
          <p:nvPr/>
        </p:nvSpPr>
        <p:spPr bwMode="auto">
          <a:xfrm>
            <a:off x="5156598" y="3644504"/>
            <a:ext cx="25384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buFontTx/>
              <a:buChar char="•"/>
              <a:defRPr/>
            </a:pPr>
            <a:r>
              <a:rPr lang="en-US" sz="1200" dirty="0">
                <a:latin typeface="+mj-lt"/>
                <a:cs typeface="Arial" charset="0"/>
              </a:rPr>
              <a:t> Global consumer electronics retailer</a:t>
            </a:r>
          </a:p>
          <a:p>
            <a:pPr>
              <a:buFontTx/>
              <a:buChar char="•"/>
              <a:defRPr/>
            </a:pPr>
            <a:r>
              <a:rPr lang="de-DE" sz="1200" dirty="0">
                <a:latin typeface="+mj-lt"/>
                <a:cs typeface="Arial" charset="0"/>
              </a:rPr>
              <a:t>Multiple markets, multiple product lines, multiple suppliers</a:t>
            </a:r>
          </a:p>
          <a:p>
            <a:pPr>
              <a:buFontTx/>
              <a:buChar char="•"/>
              <a:defRPr/>
            </a:pPr>
            <a:r>
              <a:rPr lang="de-DE" sz="1200" dirty="0">
                <a:latin typeface="+mj-lt"/>
                <a:cs typeface="Arial" charset="0"/>
              </a:rPr>
              <a:t>Multiple global suppliers</a:t>
            </a:r>
            <a:endParaRPr lang="en-US" sz="1200" dirty="0">
              <a:latin typeface="+mj-lt"/>
              <a:cs typeface="Arial" charset="0"/>
            </a:endParaRPr>
          </a:p>
        </p:txBody>
      </p:sp>
      <p:sp>
        <p:nvSpPr>
          <p:cNvPr id="31763" name="AutoShape 21" descr="Z"/>
          <p:cNvSpPr>
            <a:spLocks noChangeAspect="1" noChangeArrowheads="1"/>
          </p:cNvSpPr>
          <p:nvPr/>
        </p:nvSpPr>
        <p:spPr bwMode="auto">
          <a:xfrm>
            <a:off x="4416029" y="225623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sp>
        <p:nvSpPr>
          <p:cNvPr id="31764" name="AutoShape 23" descr="Z"/>
          <p:cNvSpPr>
            <a:spLocks noChangeAspect="1" noChangeArrowheads="1"/>
          </p:cNvSpPr>
          <p:nvPr/>
        </p:nvSpPr>
        <p:spPr bwMode="auto">
          <a:xfrm>
            <a:off x="4416029" y="225623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sp>
        <p:nvSpPr>
          <p:cNvPr id="31765" name="AutoShape 25" descr="9k="/>
          <p:cNvSpPr>
            <a:spLocks noChangeAspect="1" noChangeArrowheads="1"/>
          </p:cNvSpPr>
          <p:nvPr/>
        </p:nvSpPr>
        <p:spPr bwMode="auto">
          <a:xfrm>
            <a:off x="4416029" y="225623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sp>
        <p:nvSpPr>
          <p:cNvPr id="31766" name="AutoShape 31" descr="9k="/>
          <p:cNvSpPr>
            <a:spLocks noChangeAspect="1" noChangeArrowheads="1"/>
          </p:cNvSpPr>
          <p:nvPr/>
        </p:nvSpPr>
        <p:spPr bwMode="auto">
          <a:xfrm>
            <a:off x="4416029" y="225623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sp>
        <p:nvSpPr>
          <p:cNvPr id="31767" name="AutoShape 33" descr="2Q=="/>
          <p:cNvSpPr>
            <a:spLocks noChangeAspect="1" noChangeArrowheads="1"/>
          </p:cNvSpPr>
          <p:nvPr/>
        </p:nvSpPr>
        <p:spPr bwMode="auto">
          <a:xfrm>
            <a:off x="4416029" y="225623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sp>
        <p:nvSpPr>
          <p:cNvPr id="31768" name="AutoShape 35" descr="Z"/>
          <p:cNvSpPr>
            <a:spLocks noChangeAspect="1" noChangeArrowheads="1"/>
          </p:cNvSpPr>
          <p:nvPr/>
        </p:nvSpPr>
        <p:spPr bwMode="auto">
          <a:xfrm>
            <a:off x="4416029" y="225623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SzTx/>
              <a:buFontTx/>
              <a:buNone/>
            </a:pPr>
            <a:endParaRPr lang="en-US" altLang="en-US" sz="1200">
              <a:solidFill>
                <a:schemeClr val="tx1"/>
              </a:solidFill>
              <a:latin typeface="Arial" panose="020B0604020202020204" pitchFamily="34" charset="0"/>
            </a:endParaRPr>
          </a:p>
        </p:txBody>
      </p:sp>
      <p:pic>
        <p:nvPicPr>
          <p:cNvPr id="317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735" y="995363"/>
            <a:ext cx="1685925" cy="98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5267" y="1902620"/>
            <a:ext cx="1878806" cy="97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06954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20"/>
          <p:cNvSpPr>
            <a:spLocks noGrp="1" noChangeArrowheads="1"/>
          </p:cNvSpPr>
          <p:nvPr>
            <p:ph type="title"/>
          </p:nvPr>
        </p:nvSpPr>
        <p:spPr>
          <a:extLst/>
        </p:spPr>
        <p:txBody>
          <a:bodyPr anchor="t">
            <a:normAutofit/>
          </a:bodyPr>
          <a:lstStyle/>
          <a:p>
            <a:pPr>
              <a:defRPr/>
            </a:pPr>
            <a:r>
              <a:rPr lang="en-US" sz="2400" dirty="0"/>
              <a:t>Detailed Scheduling, Monitoring and Re-Scheduling </a:t>
            </a:r>
          </a:p>
        </p:txBody>
      </p:sp>
      <p:sp>
        <p:nvSpPr>
          <p:cNvPr id="33794" name="Rectangle 35"/>
          <p:cNvSpPr>
            <a:spLocks noGrp="1" noChangeArrowheads="1"/>
          </p:cNvSpPr>
          <p:nvPr>
            <p:ph type="sldNum" sz="quarter" idx="4294967295"/>
          </p:nvPr>
        </p:nvSpPr>
        <p:spPr bwMode="auto">
          <a:xfrm>
            <a:off x="0" y="4903788"/>
            <a:ext cx="366713" cy="13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1969"/>
              </a:lnSpc>
              <a:spcBef>
                <a:spcPts val="450"/>
              </a:spcBef>
              <a:spcAft>
                <a:spcPts val="225"/>
              </a:spcAft>
              <a:buClr>
                <a:srgbClr val="6699CC"/>
              </a:buClr>
              <a:buSzPct val="115000"/>
              <a:buFont typeface="Wingdings" panose="05000000000000000000" pitchFamily="2" charset="2"/>
              <a:buChar char=""/>
              <a:defRPr sz="1950">
                <a:solidFill>
                  <a:schemeClr val="bg2"/>
                </a:solidFill>
                <a:latin typeface="Calibri" panose="020F0502020204030204" pitchFamily="34" charset="0"/>
                <a:ea typeface="MS PGothic" panose="020B0600070205080204" pitchFamily="34" charset="-128"/>
              </a:defRPr>
            </a:lvl1pPr>
            <a:lvl2pPr marL="557213" indent="-214313">
              <a:lnSpc>
                <a:spcPct val="110000"/>
              </a:lnSpc>
              <a:spcBef>
                <a:spcPts val="375"/>
              </a:spcBef>
              <a:spcAft>
                <a:spcPts val="188"/>
              </a:spcAft>
              <a:buClr>
                <a:srgbClr val="6699CC"/>
              </a:buClr>
              <a:buSzPct val="100000"/>
              <a:buFont typeface="Arial" panose="020B0604020202020204" pitchFamily="34" charset="0"/>
              <a:buChar char="–"/>
              <a:defRPr sz="1800">
                <a:solidFill>
                  <a:schemeClr val="bg2"/>
                </a:solidFill>
                <a:latin typeface="Calibri" panose="020F0502020204030204" pitchFamily="34" charset="0"/>
                <a:ea typeface="MS PGothic" panose="020B0600070205080204" pitchFamily="34" charset="-128"/>
              </a:defRPr>
            </a:lvl2pPr>
            <a:lvl3pPr marL="857250" indent="-171450">
              <a:lnSpc>
                <a:spcPct val="110000"/>
              </a:lnSpc>
              <a:spcBef>
                <a:spcPts val="338"/>
              </a:spcBef>
              <a:spcAft>
                <a:spcPts val="169"/>
              </a:spcAft>
              <a:buClr>
                <a:srgbClr val="6699CC"/>
              </a:buClr>
              <a:buSzPct val="100000"/>
              <a:buFont typeface="Arial" panose="020B0604020202020204" pitchFamily="34" charset="0"/>
              <a:buChar char="•"/>
              <a:defRPr sz="1650">
                <a:solidFill>
                  <a:schemeClr val="bg2"/>
                </a:solidFill>
                <a:latin typeface="Calibri" panose="020F0502020204030204" pitchFamily="34" charset="0"/>
                <a:ea typeface="MS PGothic" panose="020B0600070205080204" pitchFamily="34" charset="-128"/>
              </a:defRPr>
            </a:lvl3pPr>
            <a:lvl4pPr marL="1200150" indent="-17145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4pPr>
            <a:lvl5pPr marL="1543050" indent="-17145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5pPr>
            <a:lvl6pPr marL="18859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6pPr>
            <a:lvl7pPr marL="22288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7pPr>
            <a:lvl8pPr marL="25717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8pPr>
            <a:lvl9pPr marL="2914650" indent="-171450" defTabSz="342900" eaLnBrk="0" fontAlgn="base" hangingPunct="0">
              <a:lnSpc>
                <a:spcPct val="109000"/>
              </a:lnSpc>
              <a:spcBef>
                <a:spcPts val="300"/>
              </a:spcBef>
              <a:spcAft>
                <a:spcPts val="150"/>
              </a:spcAft>
              <a:buClr>
                <a:srgbClr val="6699CC"/>
              </a:buClr>
              <a:buSzPct val="100000"/>
              <a:buFont typeface="Arial" panose="020B0604020202020204" pitchFamily="34" charset="0"/>
              <a:buChar char="»"/>
              <a:defRPr sz="1500">
                <a:solidFill>
                  <a:schemeClr val="bg2"/>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fld id="{4A37E922-74DC-435A-BBFF-BDE3902D3FB5}" type="slidenum">
              <a:rPr lang="en-US" altLang="en-US" sz="750">
                <a:solidFill>
                  <a:schemeClr val="tx1"/>
                </a:solidFill>
                <a:latin typeface="Arial" panose="020B0604020202020204" pitchFamily="34" charset="0"/>
              </a:rPr>
              <a:pPr eaLnBrk="1" hangingPunct="1">
                <a:lnSpc>
                  <a:spcPct val="100000"/>
                </a:lnSpc>
                <a:spcBef>
                  <a:spcPct val="0"/>
                </a:spcBef>
                <a:spcAft>
                  <a:spcPct val="0"/>
                </a:spcAft>
                <a:buClrTx/>
                <a:buSzTx/>
                <a:buFontTx/>
                <a:buNone/>
              </a:pPr>
              <a:t>15</a:t>
            </a:fld>
            <a:endParaRPr lang="en-US" altLang="en-US" sz="750">
              <a:solidFill>
                <a:schemeClr val="tx1"/>
              </a:solidFill>
              <a:latin typeface="Arial" panose="020B0604020202020204" pitchFamily="34" charset="0"/>
            </a:endParaRPr>
          </a:p>
        </p:txBody>
      </p:sp>
      <p:sp>
        <p:nvSpPr>
          <p:cNvPr id="7171" name="Round Diagonal Corner Rectangle 11"/>
          <p:cNvSpPr>
            <a:spLocks noChangeArrowheads="1"/>
          </p:cNvSpPr>
          <p:nvPr/>
        </p:nvSpPr>
        <p:spPr bwMode="auto">
          <a:xfrm>
            <a:off x="1040131" y="686990"/>
            <a:ext cx="1795463" cy="207169"/>
          </a:xfrm>
          <a:custGeom>
            <a:avLst/>
            <a:gdLst>
              <a:gd name="T0" fmla="*/ 2393950 w 2393950"/>
              <a:gd name="T1" fmla="*/ 138113 h 276225"/>
              <a:gd name="T2" fmla="*/ 1196975 w 2393950"/>
              <a:gd name="T3" fmla="*/ 276225 h 276225"/>
              <a:gd name="T4" fmla="*/ 0 w 2393950"/>
              <a:gd name="T5" fmla="*/ 138113 h 276225"/>
              <a:gd name="T6" fmla="*/ 1196975 w 2393950"/>
              <a:gd name="T7" fmla="*/ 0 h 276225"/>
              <a:gd name="T8" fmla="*/ 0 60000 65536"/>
              <a:gd name="T9" fmla="*/ 5898240 60000 65536"/>
              <a:gd name="T10" fmla="*/ 11796480 60000 65536"/>
              <a:gd name="T11" fmla="*/ 17694720 60000 65536"/>
              <a:gd name="T12" fmla="*/ 13484 w 2393950"/>
              <a:gd name="T13" fmla="*/ 13484 h 276225"/>
              <a:gd name="T14" fmla="*/ 2380466 w 2393950"/>
              <a:gd name="T15" fmla="*/ 262741 h 276225"/>
            </a:gdLst>
            <a:ahLst/>
            <a:cxnLst>
              <a:cxn ang="T8">
                <a:pos x="T0" y="T1"/>
              </a:cxn>
              <a:cxn ang="T9">
                <a:pos x="T2" y="T3"/>
              </a:cxn>
              <a:cxn ang="T10">
                <a:pos x="T4" y="T5"/>
              </a:cxn>
              <a:cxn ang="T11">
                <a:pos x="T6" y="T7"/>
              </a:cxn>
            </a:cxnLst>
            <a:rect l="T12" t="T13" r="T14" b="T15"/>
            <a:pathLst>
              <a:path w="2393950" h="276225">
                <a:moveTo>
                  <a:pt x="46038" y="0"/>
                </a:moveTo>
                <a:lnTo>
                  <a:pt x="2393950" y="0"/>
                </a:lnTo>
                <a:lnTo>
                  <a:pt x="2393950" y="230187"/>
                </a:lnTo>
                <a:cubicBezTo>
                  <a:pt x="2393950" y="255613"/>
                  <a:pt x="2373338" y="276224"/>
                  <a:pt x="2347912" y="276225"/>
                </a:cubicBezTo>
                <a:lnTo>
                  <a:pt x="0" y="276225"/>
                </a:lnTo>
                <a:lnTo>
                  <a:pt x="0" y="46038"/>
                </a:lnTo>
                <a:cubicBezTo>
                  <a:pt x="0" y="20611"/>
                  <a:pt x="20611" y="0"/>
                  <a:pt x="46037" y="0"/>
                </a:cubicBezTo>
                <a:lnTo>
                  <a:pt x="46038" y="0"/>
                </a:lnTo>
                <a:close/>
              </a:path>
            </a:pathLst>
          </a:custGeom>
          <a:solidFill>
            <a:srgbClr val="7030A0"/>
          </a:solidFill>
          <a:ln w="28575" algn="ctr">
            <a:solidFill>
              <a:srgbClr val="7030A0"/>
            </a:solidFill>
            <a:round/>
            <a:headEnd/>
            <a:tailEnd/>
          </a:ln>
          <a:extLst/>
        </p:spPr>
        <p:txBody>
          <a:bodyPr anchor="ctr"/>
          <a:lstStyle/>
          <a:p>
            <a:pPr marL="86916">
              <a:lnSpc>
                <a:spcPct val="90000"/>
              </a:lnSpc>
              <a:spcBef>
                <a:spcPct val="20000"/>
              </a:spcBef>
              <a:spcAft>
                <a:spcPts val="450"/>
              </a:spcAft>
              <a:buClr>
                <a:srgbClr val="0E86C1"/>
              </a:buClr>
              <a:defRPr/>
            </a:pPr>
            <a:r>
              <a:rPr lang="en-US" sz="1350" b="1">
                <a:solidFill>
                  <a:srgbClr val="FFFFFF"/>
                </a:solidFill>
                <a:latin typeface="+mj-lt"/>
                <a:cs typeface="Arial" charset="0"/>
              </a:rPr>
              <a:t>Challenge</a:t>
            </a:r>
          </a:p>
        </p:txBody>
      </p:sp>
      <p:sp>
        <p:nvSpPr>
          <p:cNvPr id="7172" name="Round Diagonal Corner Rectangle 15"/>
          <p:cNvSpPr>
            <a:spLocks noChangeArrowheads="1"/>
          </p:cNvSpPr>
          <p:nvPr/>
        </p:nvSpPr>
        <p:spPr bwMode="auto">
          <a:xfrm>
            <a:off x="1040131" y="1828800"/>
            <a:ext cx="1795463" cy="207169"/>
          </a:xfrm>
          <a:custGeom>
            <a:avLst/>
            <a:gdLst>
              <a:gd name="T0" fmla="*/ 2393950 w 2393950"/>
              <a:gd name="T1" fmla="*/ 138113 h 276225"/>
              <a:gd name="T2" fmla="*/ 1196975 w 2393950"/>
              <a:gd name="T3" fmla="*/ 276225 h 276225"/>
              <a:gd name="T4" fmla="*/ 0 w 2393950"/>
              <a:gd name="T5" fmla="*/ 138113 h 276225"/>
              <a:gd name="T6" fmla="*/ 1196975 w 2393950"/>
              <a:gd name="T7" fmla="*/ 0 h 276225"/>
              <a:gd name="T8" fmla="*/ 0 60000 65536"/>
              <a:gd name="T9" fmla="*/ 5898240 60000 65536"/>
              <a:gd name="T10" fmla="*/ 11796480 60000 65536"/>
              <a:gd name="T11" fmla="*/ 17694720 60000 65536"/>
              <a:gd name="T12" fmla="*/ 13484 w 2393950"/>
              <a:gd name="T13" fmla="*/ 13484 h 276225"/>
              <a:gd name="T14" fmla="*/ 2380466 w 2393950"/>
              <a:gd name="T15" fmla="*/ 262741 h 276225"/>
            </a:gdLst>
            <a:ahLst/>
            <a:cxnLst>
              <a:cxn ang="T8">
                <a:pos x="T0" y="T1"/>
              </a:cxn>
              <a:cxn ang="T9">
                <a:pos x="T2" y="T3"/>
              </a:cxn>
              <a:cxn ang="T10">
                <a:pos x="T4" y="T5"/>
              </a:cxn>
              <a:cxn ang="T11">
                <a:pos x="T6" y="T7"/>
              </a:cxn>
            </a:cxnLst>
            <a:rect l="T12" t="T13" r="T14" b="T15"/>
            <a:pathLst>
              <a:path w="2393950" h="276225">
                <a:moveTo>
                  <a:pt x="46038" y="0"/>
                </a:moveTo>
                <a:lnTo>
                  <a:pt x="2393950" y="0"/>
                </a:lnTo>
                <a:lnTo>
                  <a:pt x="2393950" y="230187"/>
                </a:lnTo>
                <a:cubicBezTo>
                  <a:pt x="2393950" y="255613"/>
                  <a:pt x="2373338" y="276224"/>
                  <a:pt x="2347912" y="276225"/>
                </a:cubicBezTo>
                <a:lnTo>
                  <a:pt x="0" y="276225"/>
                </a:lnTo>
                <a:lnTo>
                  <a:pt x="0" y="46038"/>
                </a:lnTo>
                <a:cubicBezTo>
                  <a:pt x="0" y="20611"/>
                  <a:pt x="20611" y="0"/>
                  <a:pt x="46037" y="0"/>
                </a:cubicBezTo>
                <a:lnTo>
                  <a:pt x="46038" y="0"/>
                </a:lnTo>
                <a:close/>
              </a:path>
            </a:pathLst>
          </a:custGeom>
          <a:solidFill>
            <a:srgbClr val="7030A0"/>
          </a:solidFill>
          <a:ln w="28575" algn="ctr">
            <a:solidFill>
              <a:srgbClr val="7030A0"/>
            </a:solidFill>
            <a:round/>
            <a:headEnd/>
            <a:tailEnd/>
          </a:ln>
          <a:extLst/>
        </p:spPr>
        <p:txBody>
          <a:bodyPr anchor="ctr"/>
          <a:lstStyle/>
          <a:p>
            <a:pPr marL="89297">
              <a:lnSpc>
                <a:spcPct val="90000"/>
              </a:lnSpc>
              <a:defRPr/>
            </a:pPr>
            <a:r>
              <a:rPr lang="en-US" sz="1350" b="1">
                <a:solidFill>
                  <a:srgbClr val="FFFFFF"/>
                </a:solidFill>
                <a:latin typeface="+mj-lt"/>
                <a:cs typeface="Arial" charset="0"/>
              </a:rPr>
              <a:t>Solution</a:t>
            </a:r>
          </a:p>
        </p:txBody>
      </p:sp>
      <p:sp>
        <p:nvSpPr>
          <p:cNvPr id="7173" name="Round Diagonal Corner Rectangle 16"/>
          <p:cNvSpPr>
            <a:spLocks noChangeArrowheads="1"/>
          </p:cNvSpPr>
          <p:nvPr/>
        </p:nvSpPr>
        <p:spPr bwMode="auto">
          <a:xfrm>
            <a:off x="1040131" y="3361134"/>
            <a:ext cx="1795463" cy="207169"/>
          </a:xfrm>
          <a:custGeom>
            <a:avLst/>
            <a:gdLst>
              <a:gd name="T0" fmla="*/ 2393950 w 2393950"/>
              <a:gd name="T1" fmla="*/ 138113 h 276225"/>
              <a:gd name="T2" fmla="*/ 1196975 w 2393950"/>
              <a:gd name="T3" fmla="*/ 276225 h 276225"/>
              <a:gd name="T4" fmla="*/ 0 w 2393950"/>
              <a:gd name="T5" fmla="*/ 138113 h 276225"/>
              <a:gd name="T6" fmla="*/ 1196975 w 2393950"/>
              <a:gd name="T7" fmla="*/ 0 h 276225"/>
              <a:gd name="T8" fmla="*/ 0 60000 65536"/>
              <a:gd name="T9" fmla="*/ 5898240 60000 65536"/>
              <a:gd name="T10" fmla="*/ 11796480 60000 65536"/>
              <a:gd name="T11" fmla="*/ 17694720 60000 65536"/>
              <a:gd name="T12" fmla="*/ 13484 w 2393950"/>
              <a:gd name="T13" fmla="*/ 13484 h 276225"/>
              <a:gd name="T14" fmla="*/ 2380466 w 2393950"/>
              <a:gd name="T15" fmla="*/ 262741 h 276225"/>
            </a:gdLst>
            <a:ahLst/>
            <a:cxnLst>
              <a:cxn ang="T8">
                <a:pos x="T0" y="T1"/>
              </a:cxn>
              <a:cxn ang="T9">
                <a:pos x="T2" y="T3"/>
              </a:cxn>
              <a:cxn ang="T10">
                <a:pos x="T4" y="T5"/>
              </a:cxn>
              <a:cxn ang="T11">
                <a:pos x="T6" y="T7"/>
              </a:cxn>
            </a:cxnLst>
            <a:rect l="T12" t="T13" r="T14" b="T15"/>
            <a:pathLst>
              <a:path w="2393950" h="276225">
                <a:moveTo>
                  <a:pt x="46038" y="0"/>
                </a:moveTo>
                <a:lnTo>
                  <a:pt x="2393950" y="0"/>
                </a:lnTo>
                <a:lnTo>
                  <a:pt x="2393950" y="230187"/>
                </a:lnTo>
                <a:cubicBezTo>
                  <a:pt x="2393950" y="255613"/>
                  <a:pt x="2373338" y="276224"/>
                  <a:pt x="2347912" y="276225"/>
                </a:cubicBezTo>
                <a:lnTo>
                  <a:pt x="0" y="276225"/>
                </a:lnTo>
                <a:lnTo>
                  <a:pt x="0" y="46038"/>
                </a:lnTo>
                <a:cubicBezTo>
                  <a:pt x="0" y="20611"/>
                  <a:pt x="20611" y="0"/>
                  <a:pt x="46037" y="0"/>
                </a:cubicBezTo>
                <a:lnTo>
                  <a:pt x="46038" y="0"/>
                </a:lnTo>
                <a:close/>
              </a:path>
            </a:pathLst>
          </a:custGeom>
          <a:solidFill>
            <a:srgbClr val="7030A0"/>
          </a:solidFill>
          <a:ln w="28575" algn="ctr">
            <a:solidFill>
              <a:srgbClr val="7030A0"/>
            </a:solidFill>
            <a:round/>
            <a:headEnd/>
            <a:tailEnd/>
          </a:ln>
          <a:extLst/>
        </p:spPr>
        <p:txBody>
          <a:bodyPr anchor="ctr"/>
          <a:lstStyle/>
          <a:p>
            <a:pPr marL="86916">
              <a:lnSpc>
                <a:spcPct val="90000"/>
              </a:lnSpc>
              <a:spcBef>
                <a:spcPct val="20000"/>
              </a:spcBef>
              <a:spcAft>
                <a:spcPts val="450"/>
              </a:spcAft>
              <a:buClr>
                <a:srgbClr val="0E86C1"/>
              </a:buClr>
              <a:defRPr/>
            </a:pPr>
            <a:r>
              <a:rPr lang="en-US" sz="1350" b="1">
                <a:solidFill>
                  <a:srgbClr val="FFFFFF"/>
                </a:solidFill>
                <a:latin typeface="+mj-lt"/>
                <a:cs typeface="Arial" charset="0"/>
              </a:rPr>
              <a:t>Benefits/ROI</a:t>
            </a:r>
          </a:p>
        </p:txBody>
      </p:sp>
      <p:sp>
        <p:nvSpPr>
          <p:cNvPr id="7174" name="Round Diagonal Corner Rectangle 17"/>
          <p:cNvSpPr>
            <a:spLocks/>
          </p:cNvSpPr>
          <p:nvPr/>
        </p:nvSpPr>
        <p:spPr bwMode="auto">
          <a:xfrm flipV="1">
            <a:off x="1040131" y="684609"/>
            <a:ext cx="4266248" cy="3995738"/>
          </a:xfrm>
          <a:custGeom>
            <a:avLst/>
            <a:gdLst>
              <a:gd name="T0" fmla="*/ 4849812 w 4849812"/>
              <a:gd name="T1" fmla="*/ 2743200 h 4895850"/>
              <a:gd name="T2" fmla="*/ 2424906 w 4849812"/>
              <a:gd name="T3" fmla="*/ 5486400 h 4895850"/>
              <a:gd name="T4" fmla="*/ 0 w 4849812"/>
              <a:gd name="T5" fmla="*/ 2743200 h 4895850"/>
              <a:gd name="T6" fmla="*/ 2424906 w 4849812"/>
              <a:gd name="T7" fmla="*/ 0 h 4895850"/>
              <a:gd name="T8" fmla="*/ 0 60000 65536"/>
              <a:gd name="T9" fmla="*/ 5898240 60000 65536"/>
              <a:gd name="T10" fmla="*/ 11796480 60000 65536"/>
              <a:gd name="T11" fmla="*/ 17694720 60000 65536"/>
              <a:gd name="T12" fmla="*/ 184575 w 4849812"/>
              <a:gd name="T13" fmla="*/ 184575 h 4895850"/>
              <a:gd name="T14" fmla="*/ 4665237 w 4849812"/>
              <a:gd name="T15" fmla="*/ 4711275 h 4895850"/>
            </a:gdLst>
            <a:ahLst/>
            <a:cxnLst>
              <a:cxn ang="T8">
                <a:pos x="T0" y="T1"/>
              </a:cxn>
              <a:cxn ang="T9">
                <a:pos x="T2" y="T3"/>
              </a:cxn>
              <a:cxn ang="T10">
                <a:pos x="T4" y="T5"/>
              </a:cxn>
              <a:cxn ang="T11">
                <a:pos x="T6" y="T7"/>
              </a:cxn>
            </a:cxnLst>
            <a:rect l="T12" t="T13" r="T14" b="T15"/>
            <a:pathLst>
              <a:path w="4849812" h="4895850">
                <a:moveTo>
                  <a:pt x="630185" y="0"/>
                </a:moveTo>
                <a:lnTo>
                  <a:pt x="4849812" y="0"/>
                </a:lnTo>
                <a:lnTo>
                  <a:pt x="4849812" y="4265665"/>
                </a:lnTo>
                <a:cubicBezTo>
                  <a:pt x="4849812" y="4613706"/>
                  <a:pt x="4567668" y="4895849"/>
                  <a:pt x="4219627" y="4895850"/>
                </a:cubicBezTo>
                <a:lnTo>
                  <a:pt x="0" y="4895850"/>
                </a:lnTo>
                <a:lnTo>
                  <a:pt x="0" y="630185"/>
                </a:lnTo>
                <a:cubicBezTo>
                  <a:pt x="0" y="282143"/>
                  <a:pt x="282143" y="0"/>
                  <a:pt x="630185" y="1"/>
                </a:cubicBezTo>
                <a:cubicBezTo>
                  <a:pt x="630185" y="1"/>
                  <a:pt x="630185" y="1"/>
                  <a:pt x="630185" y="1"/>
                </a:cubicBezTo>
                <a:lnTo>
                  <a:pt x="630185" y="0"/>
                </a:lnTo>
                <a:close/>
              </a:path>
            </a:pathLst>
          </a:custGeom>
          <a:noFill/>
          <a:ln w="28575" cap="flat" cmpd="sng" algn="ctr">
            <a:solidFill>
              <a:srgbClr val="7030A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a:defRPr/>
            </a:pPr>
            <a:endParaRPr lang="en-US" sz="2700">
              <a:latin typeface="+mj-lt"/>
            </a:endParaRPr>
          </a:p>
        </p:txBody>
      </p:sp>
      <p:sp>
        <p:nvSpPr>
          <p:cNvPr id="7175" name="Round Diagonal Corner Rectangle 18"/>
          <p:cNvSpPr>
            <a:spLocks/>
          </p:cNvSpPr>
          <p:nvPr/>
        </p:nvSpPr>
        <p:spPr bwMode="auto">
          <a:xfrm>
            <a:off x="5440919" y="3418284"/>
            <a:ext cx="2693194" cy="1262063"/>
          </a:xfrm>
          <a:custGeom>
            <a:avLst/>
            <a:gdLst>
              <a:gd name="T0" fmla="*/ 3590925 w 3590925"/>
              <a:gd name="T1" fmla="*/ 920750 h 1841500"/>
              <a:gd name="T2" fmla="*/ 1795463 w 3590925"/>
              <a:gd name="T3" fmla="*/ 1841500 h 1841500"/>
              <a:gd name="T4" fmla="*/ 0 w 3590925"/>
              <a:gd name="T5" fmla="*/ 920750 h 1841500"/>
              <a:gd name="T6" fmla="*/ 1795463 w 3590925"/>
              <a:gd name="T7" fmla="*/ 0 h 1841500"/>
              <a:gd name="T8" fmla="*/ 0 60000 65536"/>
              <a:gd name="T9" fmla="*/ 5898240 60000 65536"/>
              <a:gd name="T10" fmla="*/ 11796480 60000 65536"/>
              <a:gd name="T11" fmla="*/ 17694720 60000 65536"/>
              <a:gd name="T12" fmla="*/ 89895 w 3590925"/>
              <a:gd name="T13" fmla="*/ 89895 h 1841500"/>
              <a:gd name="T14" fmla="*/ 3501030 w 3590925"/>
              <a:gd name="T15" fmla="*/ 1751605 h 1841500"/>
            </a:gdLst>
            <a:ahLst/>
            <a:cxnLst>
              <a:cxn ang="T8">
                <a:pos x="T0" y="T1"/>
              </a:cxn>
              <a:cxn ang="T9">
                <a:pos x="T2" y="T3"/>
              </a:cxn>
              <a:cxn ang="T10">
                <a:pos x="T4" y="T5"/>
              </a:cxn>
              <a:cxn ang="T11">
                <a:pos x="T6" y="T7"/>
              </a:cxn>
            </a:cxnLst>
            <a:rect l="T12" t="T13" r="T14" b="T15"/>
            <a:pathLst>
              <a:path w="3590925" h="1841500">
                <a:moveTo>
                  <a:pt x="306923" y="0"/>
                </a:moveTo>
                <a:lnTo>
                  <a:pt x="3590925" y="0"/>
                </a:lnTo>
                <a:lnTo>
                  <a:pt x="3590925" y="1534577"/>
                </a:lnTo>
                <a:cubicBezTo>
                  <a:pt x="3590925" y="1704085"/>
                  <a:pt x="3453510" y="1841499"/>
                  <a:pt x="3284002" y="1841500"/>
                </a:cubicBezTo>
                <a:lnTo>
                  <a:pt x="0" y="1841500"/>
                </a:lnTo>
                <a:lnTo>
                  <a:pt x="0" y="306923"/>
                </a:lnTo>
                <a:cubicBezTo>
                  <a:pt x="0" y="137414"/>
                  <a:pt x="137414" y="0"/>
                  <a:pt x="306923" y="0"/>
                </a:cubicBezTo>
                <a:cubicBezTo>
                  <a:pt x="306923" y="0"/>
                  <a:pt x="306923" y="0"/>
                  <a:pt x="306923" y="0"/>
                </a:cubicBezTo>
                <a:close/>
              </a:path>
            </a:pathLst>
          </a:custGeom>
          <a:noFill/>
          <a:ln w="28575" cap="flat" cmpd="sng" algn="ctr">
            <a:solidFill>
              <a:srgbClr val="7030A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a:defRPr/>
            </a:pPr>
            <a:endParaRPr lang="en-US" sz="2700">
              <a:latin typeface="+mj-lt"/>
            </a:endParaRPr>
          </a:p>
        </p:txBody>
      </p:sp>
      <p:sp>
        <p:nvSpPr>
          <p:cNvPr id="7177" name="Content Placeholder 4"/>
          <p:cNvSpPr txBox="1">
            <a:spLocks/>
          </p:cNvSpPr>
          <p:nvPr/>
        </p:nvSpPr>
        <p:spPr bwMode="auto">
          <a:xfrm>
            <a:off x="1070778" y="2034778"/>
            <a:ext cx="4168926"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600">
                <a:solidFill>
                  <a:schemeClr val="tx1"/>
                </a:solidFill>
                <a:latin typeface="Arial" charset="0"/>
              </a:defRPr>
            </a:lvl1pPr>
            <a:lvl2pPr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marL="0" lvl="1" eaLnBrk="1" hangingPunct="1">
              <a:lnSpc>
                <a:spcPct val="90000"/>
              </a:lnSpc>
              <a:spcAft>
                <a:spcPct val="30000"/>
              </a:spcAft>
              <a:buClr>
                <a:srgbClr val="000000"/>
              </a:buClr>
              <a:buFontTx/>
              <a:buChar char="•"/>
              <a:defRPr/>
            </a:pPr>
            <a:r>
              <a:rPr lang="en-US" sz="1050" dirty="0">
                <a:solidFill>
                  <a:srgbClr val="000000"/>
                </a:solidFill>
                <a:latin typeface="+mj-lt"/>
                <a:cs typeface="Arial" charset="0"/>
              </a:rPr>
              <a:t> IBM ILOG optimization solution to schedule, monitor and re-schedule production. </a:t>
            </a:r>
          </a:p>
          <a:p>
            <a:pPr marL="0" lvl="1" eaLnBrk="1" hangingPunct="1">
              <a:lnSpc>
                <a:spcPct val="90000"/>
              </a:lnSpc>
              <a:spcAft>
                <a:spcPct val="30000"/>
              </a:spcAft>
              <a:buClr>
                <a:srgbClr val="000000"/>
              </a:buClr>
              <a:buFontTx/>
              <a:buChar char="•"/>
              <a:defRPr/>
            </a:pPr>
            <a:r>
              <a:rPr lang="en-US" sz="1050" dirty="0">
                <a:solidFill>
                  <a:srgbClr val="000000"/>
                </a:solidFill>
                <a:latin typeface="+mj-lt"/>
                <a:cs typeface="Arial" charset="0"/>
              </a:rPr>
              <a:t> Complementing SAP </a:t>
            </a:r>
          </a:p>
          <a:p>
            <a:pPr marL="0" lvl="1" eaLnBrk="1" hangingPunct="1">
              <a:lnSpc>
                <a:spcPct val="90000"/>
              </a:lnSpc>
              <a:spcAft>
                <a:spcPct val="30000"/>
              </a:spcAft>
              <a:buClr>
                <a:srgbClr val="000000"/>
              </a:buClr>
              <a:buFontTx/>
              <a:buChar char="•"/>
              <a:defRPr/>
            </a:pPr>
            <a:r>
              <a:rPr lang="en-US" sz="1050" dirty="0">
                <a:solidFill>
                  <a:srgbClr val="000000"/>
                </a:solidFill>
                <a:latin typeface="+mj-lt"/>
                <a:cs typeface="Arial" charset="0"/>
              </a:rPr>
              <a:t> Delivering understandable and executable schedule in minutes with the capability to plan activities, outstanding work, and manage unexpected events that can build a detailed schedule in a few minutes. </a:t>
            </a:r>
          </a:p>
          <a:p>
            <a:pPr marL="0" lvl="1" eaLnBrk="1" hangingPunct="1">
              <a:lnSpc>
                <a:spcPct val="90000"/>
              </a:lnSpc>
              <a:spcAft>
                <a:spcPct val="30000"/>
              </a:spcAft>
              <a:buClr>
                <a:srgbClr val="000000"/>
              </a:buClr>
              <a:buFontTx/>
              <a:buChar char="•"/>
              <a:defRPr/>
            </a:pPr>
            <a:r>
              <a:rPr lang="en-US" sz="1050" dirty="0">
                <a:solidFill>
                  <a:srgbClr val="000000"/>
                </a:solidFill>
                <a:latin typeface="+mj-lt"/>
                <a:cs typeface="Arial" charset="0"/>
              </a:rPr>
              <a:t> Ability to monitor progress and re-schedule on demand</a:t>
            </a:r>
          </a:p>
        </p:txBody>
      </p:sp>
      <p:sp>
        <p:nvSpPr>
          <p:cNvPr id="7178" name="Round Diagonal Corner Rectangle 21"/>
          <p:cNvSpPr>
            <a:spLocks noChangeArrowheads="1"/>
          </p:cNvSpPr>
          <p:nvPr/>
        </p:nvSpPr>
        <p:spPr bwMode="auto">
          <a:xfrm>
            <a:off x="6351746" y="3418284"/>
            <a:ext cx="1795463" cy="207169"/>
          </a:xfrm>
          <a:custGeom>
            <a:avLst/>
            <a:gdLst>
              <a:gd name="T0" fmla="*/ 2393950 w 2393950"/>
              <a:gd name="T1" fmla="*/ 138113 h 276225"/>
              <a:gd name="T2" fmla="*/ 1196975 w 2393950"/>
              <a:gd name="T3" fmla="*/ 276225 h 276225"/>
              <a:gd name="T4" fmla="*/ 0 w 2393950"/>
              <a:gd name="T5" fmla="*/ 138113 h 276225"/>
              <a:gd name="T6" fmla="*/ 1196975 w 2393950"/>
              <a:gd name="T7" fmla="*/ 0 h 276225"/>
              <a:gd name="T8" fmla="*/ 0 60000 65536"/>
              <a:gd name="T9" fmla="*/ 5898240 60000 65536"/>
              <a:gd name="T10" fmla="*/ 11796480 60000 65536"/>
              <a:gd name="T11" fmla="*/ 17694720 60000 65536"/>
              <a:gd name="T12" fmla="*/ 13484 w 2393950"/>
              <a:gd name="T13" fmla="*/ 13484 h 276225"/>
              <a:gd name="T14" fmla="*/ 2380466 w 2393950"/>
              <a:gd name="T15" fmla="*/ 262741 h 276225"/>
            </a:gdLst>
            <a:ahLst/>
            <a:cxnLst>
              <a:cxn ang="T8">
                <a:pos x="T0" y="T1"/>
              </a:cxn>
              <a:cxn ang="T9">
                <a:pos x="T2" y="T3"/>
              </a:cxn>
              <a:cxn ang="T10">
                <a:pos x="T4" y="T5"/>
              </a:cxn>
              <a:cxn ang="T11">
                <a:pos x="T6" y="T7"/>
              </a:cxn>
            </a:cxnLst>
            <a:rect l="T12" t="T13" r="T14" b="T15"/>
            <a:pathLst>
              <a:path w="2393950" h="276225">
                <a:moveTo>
                  <a:pt x="46038" y="0"/>
                </a:moveTo>
                <a:lnTo>
                  <a:pt x="2393950" y="0"/>
                </a:lnTo>
                <a:lnTo>
                  <a:pt x="2393950" y="230187"/>
                </a:lnTo>
                <a:cubicBezTo>
                  <a:pt x="2393950" y="255613"/>
                  <a:pt x="2373338" y="276224"/>
                  <a:pt x="2347912" y="276225"/>
                </a:cubicBezTo>
                <a:lnTo>
                  <a:pt x="0" y="276225"/>
                </a:lnTo>
                <a:lnTo>
                  <a:pt x="0" y="46038"/>
                </a:lnTo>
                <a:cubicBezTo>
                  <a:pt x="0" y="20611"/>
                  <a:pt x="20611" y="0"/>
                  <a:pt x="46037" y="0"/>
                </a:cubicBezTo>
                <a:lnTo>
                  <a:pt x="46038" y="0"/>
                </a:lnTo>
                <a:close/>
              </a:path>
            </a:pathLst>
          </a:custGeom>
          <a:solidFill>
            <a:srgbClr val="7030A0"/>
          </a:solidFill>
          <a:ln w="28575" algn="ctr">
            <a:solidFill>
              <a:srgbClr val="7030A0"/>
            </a:solidFill>
            <a:round/>
            <a:headEnd/>
            <a:tailEnd/>
          </a:ln>
          <a:extLst/>
        </p:spPr>
        <p:txBody>
          <a:bodyPr anchor="ctr"/>
          <a:lstStyle/>
          <a:p>
            <a:pPr marL="86916">
              <a:lnSpc>
                <a:spcPct val="90000"/>
              </a:lnSpc>
              <a:spcBef>
                <a:spcPct val="20000"/>
              </a:spcBef>
              <a:spcAft>
                <a:spcPts val="450"/>
              </a:spcAft>
              <a:buClr>
                <a:srgbClr val="0E86C1"/>
              </a:buClr>
              <a:defRPr/>
            </a:pPr>
            <a:r>
              <a:rPr lang="en-US" sz="1350" b="1" dirty="0">
                <a:solidFill>
                  <a:schemeClr val="bg1"/>
                </a:solidFill>
                <a:latin typeface="+mj-lt"/>
                <a:cs typeface="Arial" charset="0"/>
              </a:rPr>
              <a:t>Customer Profile</a:t>
            </a:r>
          </a:p>
        </p:txBody>
      </p:sp>
      <p:sp>
        <p:nvSpPr>
          <p:cNvPr id="7179" name="TextBox 23"/>
          <p:cNvSpPr txBox="1">
            <a:spLocks noChangeArrowheads="1"/>
          </p:cNvSpPr>
          <p:nvPr/>
        </p:nvSpPr>
        <p:spPr bwMode="auto">
          <a:xfrm>
            <a:off x="5508784" y="3782616"/>
            <a:ext cx="2555081" cy="96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eaLnBrk="1" hangingPunct="1">
              <a:lnSpc>
                <a:spcPct val="90000"/>
              </a:lnSpc>
              <a:defRPr/>
            </a:pPr>
            <a:r>
              <a:rPr lang="en-US" sz="1050" dirty="0">
                <a:latin typeface="+mj-lt"/>
                <a:cs typeface="Arial" charset="0"/>
              </a:rPr>
              <a:t>Airbus is a leading aircraft manufacturer whose customer focus, commercial know-how, technological leadership and manufacturing efficiency have propelled it to the forefront of the industry.</a:t>
            </a:r>
          </a:p>
        </p:txBody>
      </p:sp>
      <p:sp>
        <p:nvSpPr>
          <p:cNvPr id="7180" name="Content Placeholder 4"/>
          <p:cNvSpPr txBox="1">
            <a:spLocks/>
          </p:cNvSpPr>
          <p:nvPr/>
        </p:nvSpPr>
        <p:spPr bwMode="auto">
          <a:xfrm>
            <a:off x="1071683" y="3606403"/>
            <a:ext cx="4163257"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600">
                <a:solidFill>
                  <a:schemeClr val="tx1"/>
                </a:solidFill>
                <a:latin typeface="Arial" charset="0"/>
              </a:defRPr>
            </a:lvl1pPr>
            <a:lvl2pPr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marL="0" lvl="1" eaLnBrk="1" hangingPunct="1">
              <a:lnSpc>
                <a:spcPct val="90000"/>
              </a:lnSpc>
              <a:spcAft>
                <a:spcPct val="30000"/>
              </a:spcAft>
              <a:buClr>
                <a:srgbClr val="000000"/>
              </a:buClr>
              <a:buFontTx/>
              <a:buChar char="•"/>
              <a:defRPr/>
            </a:pPr>
            <a:r>
              <a:rPr lang="en-US" sz="1050" dirty="0">
                <a:solidFill>
                  <a:srgbClr val="000000"/>
                </a:solidFill>
                <a:latin typeface="+mj-lt"/>
                <a:cs typeface="Arial" charset="0"/>
              </a:rPr>
              <a:t> </a:t>
            </a:r>
            <a:r>
              <a:rPr lang="en-US" sz="1050" b="1" dirty="0">
                <a:solidFill>
                  <a:srgbClr val="000000"/>
                </a:solidFill>
                <a:latin typeface="+mj-lt"/>
                <a:cs typeface="Arial" charset="0"/>
              </a:rPr>
              <a:t>One unique  tool for all Final assembly lines </a:t>
            </a:r>
            <a:r>
              <a:rPr lang="en-US" sz="1050" dirty="0">
                <a:solidFill>
                  <a:srgbClr val="000000"/>
                </a:solidFill>
                <a:latin typeface="+mj-lt"/>
                <a:cs typeface="Arial" charset="0"/>
              </a:rPr>
              <a:t>for  all AIRBUS aircraft families</a:t>
            </a:r>
          </a:p>
          <a:p>
            <a:pPr marL="0" lvl="1" eaLnBrk="1" hangingPunct="1">
              <a:lnSpc>
                <a:spcPct val="90000"/>
              </a:lnSpc>
              <a:spcAft>
                <a:spcPct val="30000"/>
              </a:spcAft>
              <a:buClr>
                <a:srgbClr val="000000"/>
              </a:buClr>
              <a:buFontTx/>
              <a:buChar char="•"/>
              <a:defRPr/>
            </a:pPr>
            <a:r>
              <a:rPr lang="en-US" sz="1050" dirty="0">
                <a:solidFill>
                  <a:srgbClr val="000000"/>
                </a:solidFill>
                <a:latin typeface="+mj-lt"/>
                <a:cs typeface="Arial" charset="0"/>
              </a:rPr>
              <a:t> Starting deployment for aircraft component</a:t>
            </a:r>
          </a:p>
          <a:p>
            <a:pPr marL="0" lvl="1" eaLnBrk="1" hangingPunct="1">
              <a:lnSpc>
                <a:spcPct val="90000"/>
              </a:lnSpc>
              <a:spcAft>
                <a:spcPct val="30000"/>
              </a:spcAft>
              <a:buClr>
                <a:srgbClr val="000000"/>
              </a:buClr>
              <a:buFontTx/>
              <a:buChar char="•"/>
              <a:defRPr/>
            </a:pPr>
            <a:r>
              <a:rPr lang="en-US" sz="1050" dirty="0">
                <a:solidFill>
                  <a:srgbClr val="000000"/>
                </a:solidFill>
                <a:latin typeface="+mj-lt"/>
                <a:cs typeface="Arial" charset="0"/>
              </a:rPr>
              <a:t> Planning effort reduced </a:t>
            </a:r>
            <a:r>
              <a:rPr lang="en-US" sz="1050" b="1" dirty="0">
                <a:solidFill>
                  <a:srgbClr val="000000"/>
                </a:solidFill>
                <a:latin typeface="+mj-lt"/>
                <a:cs typeface="Arial" charset="0"/>
              </a:rPr>
              <a:t>from 7 days to 3-4 hours</a:t>
            </a:r>
            <a:r>
              <a:rPr lang="en-US" sz="1050" dirty="0">
                <a:solidFill>
                  <a:srgbClr val="000000"/>
                </a:solidFill>
                <a:latin typeface="+mj-lt"/>
                <a:cs typeface="Arial" charset="0"/>
              </a:rPr>
              <a:t>. </a:t>
            </a:r>
          </a:p>
          <a:p>
            <a:pPr marL="0" lvl="1" eaLnBrk="1" hangingPunct="1">
              <a:lnSpc>
                <a:spcPct val="90000"/>
              </a:lnSpc>
              <a:spcAft>
                <a:spcPct val="30000"/>
              </a:spcAft>
              <a:buClr>
                <a:srgbClr val="000000"/>
              </a:buClr>
              <a:buFontTx/>
              <a:buChar char="•"/>
              <a:defRPr/>
            </a:pPr>
            <a:r>
              <a:rPr lang="en-US" sz="1050" dirty="0">
                <a:solidFill>
                  <a:srgbClr val="000000"/>
                </a:solidFill>
                <a:latin typeface="+mj-lt"/>
                <a:cs typeface="Arial" charset="0"/>
              </a:rPr>
              <a:t> </a:t>
            </a:r>
            <a:r>
              <a:rPr lang="en-US" sz="1050" b="1" dirty="0">
                <a:solidFill>
                  <a:srgbClr val="000000"/>
                </a:solidFill>
                <a:latin typeface="+mj-lt"/>
                <a:cs typeface="Arial" charset="0"/>
              </a:rPr>
              <a:t>Re-scheduling in minutes</a:t>
            </a:r>
          </a:p>
          <a:p>
            <a:pPr marL="0" lvl="1" eaLnBrk="1" hangingPunct="1">
              <a:lnSpc>
                <a:spcPct val="90000"/>
              </a:lnSpc>
              <a:spcAft>
                <a:spcPct val="30000"/>
              </a:spcAft>
              <a:buClr>
                <a:srgbClr val="000000"/>
              </a:buClr>
              <a:buFontTx/>
              <a:buChar char="•"/>
              <a:defRPr/>
            </a:pPr>
            <a:endParaRPr lang="en-US" sz="1050" dirty="0">
              <a:solidFill>
                <a:srgbClr val="000000"/>
              </a:solidFill>
              <a:latin typeface="+mj-lt"/>
              <a:cs typeface="Arial" charset="0"/>
            </a:endParaRPr>
          </a:p>
        </p:txBody>
      </p:sp>
      <p:pic>
        <p:nvPicPr>
          <p:cNvPr id="3380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841" y="1782366"/>
            <a:ext cx="2536031" cy="56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AutoShape 18" descr="2Q=="/>
          <p:cNvSpPr>
            <a:spLocks noChangeAspect="1" noChangeArrowheads="1"/>
          </p:cNvSpPr>
          <p:nvPr/>
        </p:nvSpPr>
        <p:spPr bwMode="auto">
          <a:xfrm>
            <a:off x="4777740" y="235386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endParaRPr lang="en-US" altLang="en-US" sz="1800">
              <a:solidFill>
                <a:srgbClr val="000000"/>
              </a:solidFill>
              <a:latin typeface="Arial" panose="020B0604020202020204" pitchFamily="34" charset="0"/>
            </a:endParaRPr>
          </a:p>
        </p:txBody>
      </p:sp>
      <p:sp>
        <p:nvSpPr>
          <p:cNvPr id="33807" name="AutoShape 20" descr="2Q=="/>
          <p:cNvSpPr>
            <a:spLocks noChangeAspect="1" noChangeArrowheads="1"/>
          </p:cNvSpPr>
          <p:nvPr/>
        </p:nvSpPr>
        <p:spPr bwMode="auto">
          <a:xfrm>
            <a:off x="4777740" y="235386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endParaRPr lang="en-US" altLang="en-US" sz="1800">
              <a:solidFill>
                <a:srgbClr val="000000"/>
              </a:solidFill>
              <a:latin typeface="Arial" panose="020B0604020202020204" pitchFamily="34" charset="0"/>
            </a:endParaRPr>
          </a:p>
        </p:txBody>
      </p:sp>
      <p:sp>
        <p:nvSpPr>
          <p:cNvPr id="33808" name="AutoShape 22" descr="2Q=="/>
          <p:cNvSpPr>
            <a:spLocks noChangeAspect="1" noChangeArrowheads="1"/>
          </p:cNvSpPr>
          <p:nvPr/>
        </p:nvSpPr>
        <p:spPr bwMode="auto">
          <a:xfrm>
            <a:off x="4777740" y="235386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endParaRPr lang="en-US" altLang="en-US" sz="1800">
              <a:solidFill>
                <a:srgbClr val="000000"/>
              </a:solidFill>
              <a:latin typeface="Arial" panose="020B0604020202020204" pitchFamily="34" charset="0"/>
            </a:endParaRPr>
          </a:p>
        </p:txBody>
      </p:sp>
      <p:sp>
        <p:nvSpPr>
          <p:cNvPr id="33809" name="AutoShape 24" descr="2Q=="/>
          <p:cNvSpPr>
            <a:spLocks noChangeAspect="1" noChangeArrowheads="1"/>
          </p:cNvSpPr>
          <p:nvPr/>
        </p:nvSpPr>
        <p:spPr bwMode="auto">
          <a:xfrm>
            <a:off x="4777740" y="235386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endParaRPr lang="en-US" altLang="en-US" sz="1800">
              <a:solidFill>
                <a:srgbClr val="000000"/>
              </a:solidFill>
              <a:latin typeface="Arial" panose="020B0604020202020204" pitchFamily="34" charset="0"/>
            </a:endParaRPr>
          </a:p>
        </p:txBody>
      </p:sp>
      <p:sp>
        <p:nvSpPr>
          <p:cNvPr id="7187" name="Content Placeholder 4"/>
          <p:cNvSpPr txBox="1">
            <a:spLocks/>
          </p:cNvSpPr>
          <p:nvPr/>
        </p:nvSpPr>
        <p:spPr bwMode="auto">
          <a:xfrm>
            <a:off x="1040131" y="894159"/>
            <a:ext cx="4263866" cy="76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tabLst>
                <a:tab pos="4738688" algn="l"/>
                <a:tab pos="5653088" algn="l"/>
                <a:tab pos="6567488" algn="l"/>
                <a:tab pos="7481888" algn="l"/>
                <a:tab pos="8396288" algn="l"/>
                <a:tab pos="9310688" algn="l"/>
                <a:tab pos="10225088" algn="l"/>
              </a:tabLst>
              <a:defRPr sz="1600">
                <a:solidFill>
                  <a:schemeClr val="tx1"/>
                </a:solidFill>
                <a:latin typeface="Arial" charset="0"/>
              </a:defRPr>
            </a:lvl1pPr>
            <a:lvl2pPr marL="742950" indent="-285750" defTabSz="457200" eaLnBrk="0" hangingPunct="0">
              <a:tabLst>
                <a:tab pos="4738688" algn="l"/>
                <a:tab pos="5653088" algn="l"/>
                <a:tab pos="6567488" algn="l"/>
                <a:tab pos="7481888" algn="l"/>
                <a:tab pos="8396288" algn="l"/>
                <a:tab pos="9310688" algn="l"/>
                <a:tab pos="10225088" algn="l"/>
              </a:tabLst>
              <a:defRPr sz="1600">
                <a:solidFill>
                  <a:schemeClr val="tx1"/>
                </a:solidFill>
                <a:latin typeface="Arial" charset="0"/>
              </a:defRPr>
            </a:lvl2pPr>
            <a:lvl3pPr marL="1143000" indent="-228600" defTabSz="457200" eaLnBrk="0" hangingPunct="0">
              <a:tabLst>
                <a:tab pos="4738688" algn="l"/>
                <a:tab pos="5653088" algn="l"/>
                <a:tab pos="6567488" algn="l"/>
                <a:tab pos="7481888" algn="l"/>
                <a:tab pos="8396288" algn="l"/>
                <a:tab pos="9310688" algn="l"/>
                <a:tab pos="10225088" algn="l"/>
              </a:tabLst>
              <a:defRPr sz="1600">
                <a:solidFill>
                  <a:schemeClr val="tx1"/>
                </a:solidFill>
                <a:latin typeface="Arial" charset="0"/>
              </a:defRPr>
            </a:lvl3pPr>
            <a:lvl4pPr marL="1600200" indent="-228600" defTabSz="457200" eaLnBrk="0" hangingPunct="0">
              <a:tabLst>
                <a:tab pos="4738688" algn="l"/>
                <a:tab pos="5653088" algn="l"/>
                <a:tab pos="6567488" algn="l"/>
                <a:tab pos="7481888" algn="l"/>
                <a:tab pos="8396288" algn="l"/>
                <a:tab pos="9310688" algn="l"/>
                <a:tab pos="10225088" algn="l"/>
              </a:tabLst>
              <a:defRPr sz="1600">
                <a:solidFill>
                  <a:schemeClr val="tx1"/>
                </a:solidFill>
                <a:latin typeface="Arial" charset="0"/>
              </a:defRPr>
            </a:lvl4pPr>
            <a:lvl5pPr marL="2057400" indent="-228600" defTabSz="457200" eaLnBrk="0" hangingPunct="0">
              <a:tabLst>
                <a:tab pos="4738688" algn="l"/>
                <a:tab pos="5653088" algn="l"/>
                <a:tab pos="6567488" algn="l"/>
                <a:tab pos="7481888" algn="l"/>
                <a:tab pos="8396288" algn="l"/>
                <a:tab pos="9310688" algn="l"/>
                <a:tab pos="10225088" algn="l"/>
              </a:tabLst>
              <a:defRPr sz="1600">
                <a:solidFill>
                  <a:schemeClr val="tx1"/>
                </a:solidFill>
                <a:latin typeface="Arial" charset="0"/>
              </a:defRPr>
            </a:lvl5pPr>
            <a:lvl6pPr marL="2514600" indent="-228600" algn="ctr"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600">
                <a:solidFill>
                  <a:schemeClr val="tx1"/>
                </a:solidFill>
                <a:latin typeface="Arial" charset="0"/>
              </a:defRPr>
            </a:lvl6pPr>
            <a:lvl7pPr marL="2971800" indent="-228600" algn="ctr"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600">
                <a:solidFill>
                  <a:schemeClr val="tx1"/>
                </a:solidFill>
                <a:latin typeface="Arial" charset="0"/>
              </a:defRPr>
            </a:lvl7pPr>
            <a:lvl8pPr marL="3429000" indent="-228600" algn="ctr"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600">
                <a:solidFill>
                  <a:schemeClr val="tx1"/>
                </a:solidFill>
                <a:latin typeface="Arial" charset="0"/>
              </a:defRPr>
            </a:lvl8pPr>
            <a:lvl9pPr marL="3886200" indent="-228600" algn="ctr" defTabSz="457200" eaLnBrk="0" fontAlgn="base" hangingPunct="0">
              <a:spcBef>
                <a:spcPct val="0"/>
              </a:spcBef>
              <a:spcAft>
                <a:spcPct val="0"/>
              </a:spcAft>
              <a:tabLst>
                <a:tab pos="4738688" algn="l"/>
                <a:tab pos="5653088" algn="l"/>
                <a:tab pos="6567488" algn="l"/>
                <a:tab pos="7481888" algn="l"/>
                <a:tab pos="8396288" algn="l"/>
                <a:tab pos="9310688" algn="l"/>
                <a:tab pos="10225088" algn="l"/>
              </a:tabLst>
              <a:defRPr sz="1600">
                <a:solidFill>
                  <a:schemeClr val="tx1"/>
                </a:solidFill>
                <a:latin typeface="Arial" charset="0"/>
              </a:defRPr>
            </a:lvl9pPr>
          </a:lstStyle>
          <a:p>
            <a:pPr eaLnBrk="1" hangingPunct="1">
              <a:lnSpc>
                <a:spcPct val="90000"/>
              </a:lnSpc>
              <a:buClr>
                <a:srgbClr val="000000"/>
              </a:buClr>
              <a:buFontTx/>
              <a:buChar char="•"/>
              <a:defRPr/>
            </a:pPr>
            <a:r>
              <a:rPr lang="en-US" sz="1050" dirty="0">
                <a:solidFill>
                  <a:srgbClr val="000000"/>
                </a:solidFill>
                <a:latin typeface="+mj-lt"/>
                <a:ea typeface="SimSun" pitchFamily="2" charset="-122"/>
                <a:cs typeface="Arial" charset="0"/>
              </a:rPr>
              <a:t> Increasing complexity in the Final Assembly Line </a:t>
            </a:r>
          </a:p>
          <a:p>
            <a:pPr eaLnBrk="1" hangingPunct="1">
              <a:lnSpc>
                <a:spcPct val="90000"/>
              </a:lnSpc>
              <a:buClr>
                <a:srgbClr val="000000"/>
              </a:buClr>
              <a:buFontTx/>
              <a:buChar char="•"/>
              <a:defRPr/>
            </a:pPr>
            <a:r>
              <a:rPr lang="en-US" sz="1050" dirty="0">
                <a:solidFill>
                  <a:srgbClr val="000000"/>
                </a:solidFill>
                <a:latin typeface="+mj-lt"/>
                <a:ea typeface="SimSun" pitchFamily="2" charset="-122"/>
                <a:cs typeface="Arial" charset="0"/>
              </a:rPr>
              <a:t> Volatile market demand</a:t>
            </a:r>
          </a:p>
          <a:p>
            <a:pPr eaLnBrk="1" hangingPunct="1">
              <a:lnSpc>
                <a:spcPct val="90000"/>
              </a:lnSpc>
              <a:buClr>
                <a:srgbClr val="000000"/>
              </a:buClr>
              <a:buFontTx/>
              <a:buChar char="•"/>
              <a:defRPr/>
            </a:pPr>
            <a:r>
              <a:rPr lang="en-US" sz="1050" dirty="0">
                <a:solidFill>
                  <a:srgbClr val="000000"/>
                </a:solidFill>
                <a:latin typeface="+mj-lt"/>
                <a:ea typeface="SimSun" pitchFamily="2" charset="-122"/>
                <a:cs typeface="Arial" charset="0"/>
              </a:rPr>
              <a:t> Tough competition, pressure on costs &amp; on time deliver </a:t>
            </a:r>
          </a:p>
          <a:p>
            <a:pPr eaLnBrk="1" hangingPunct="1">
              <a:lnSpc>
                <a:spcPct val="90000"/>
              </a:lnSpc>
              <a:buClr>
                <a:srgbClr val="000000"/>
              </a:buClr>
              <a:buFontTx/>
              <a:buChar char="•"/>
              <a:defRPr/>
            </a:pPr>
            <a:r>
              <a:rPr lang="en-US" sz="1050" dirty="0">
                <a:solidFill>
                  <a:srgbClr val="000000"/>
                </a:solidFill>
                <a:latin typeface="+mj-lt"/>
                <a:ea typeface="SimSun" pitchFamily="2" charset="-122"/>
                <a:cs typeface="Arial" charset="0"/>
              </a:rPr>
              <a:t> Need to Increase productivity,  utilization and efficiency. </a:t>
            </a:r>
          </a:p>
          <a:p>
            <a:pPr eaLnBrk="1" hangingPunct="1">
              <a:lnSpc>
                <a:spcPct val="90000"/>
              </a:lnSpc>
              <a:buClr>
                <a:srgbClr val="000000"/>
              </a:buClr>
              <a:buFontTx/>
              <a:buChar char="•"/>
              <a:defRPr/>
            </a:pPr>
            <a:r>
              <a:rPr lang="en-US" sz="1050" dirty="0">
                <a:solidFill>
                  <a:srgbClr val="000000"/>
                </a:solidFill>
                <a:latin typeface="+mj-lt"/>
                <a:ea typeface="SimSun" pitchFamily="2" charset="-122"/>
                <a:cs typeface="Arial" charset="0"/>
              </a:rPr>
              <a:t> Ability to manage unforeseen event during production</a:t>
            </a:r>
          </a:p>
          <a:p>
            <a:pPr eaLnBrk="1" hangingPunct="1">
              <a:lnSpc>
                <a:spcPct val="90000"/>
              </a:lnSpc>
              <a:buClr>
                <a:srgbClr val="000000"/>
              </a:buClr>
              <a:buFontTx/>
              <a:buChar char="•"/>
              <a:defRPr/>
            </a:pPr>
            <a:r>
              <a:rPr lang="en-US" sz="1050" dirty="0">
                <a:solidFill>
                  <a:srgbClr val="000000"/>
                </a:solidFill>
                <a:latin typeface="+mj-lt"/>
                <a:ea typeface="SimSun" pitchFamily="2" charset="-122"/>
                <a:cs typeface="Arial" charset="0"/>
              </a:rPr>
              <a:t> Capitalize very experienced planners expertise</a:t>
            </a:r>
          </a:p>
        </p:txBody>
      </p:sp>
    </p:spTree>
    <p:extLst>
      <p:ext uri="{BB962C8B-B14F-4D97-AF65-F5344CB8AC3E}">
        <p14:creationId xmlns:p14="http://schemas.microsoft.com/office/powerpoint/2010/main" val="86097774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AutoShape 5"/>
          <p:cNvSpPr>
            <a:spLocks noChangeArrowheads="1"/>
          </p:cNvSpPr>
          <p:nvPr/>
        </p:nvSpPr>
        <p:spPr bwMode="auto">
          <a:xfrm>
            <a:off x="5928120" y="875348"/>
            <a:ext cx="2251473" cy="1552575"/>
          </a:xfrm>
          <a:prstGeom prst="roundRect">
            <a:avLst>
              <a:gd name="adj" fmla="val 16667"/>
            </a:avLst>
          </a:prstGeom>
          <a:solidFill>
            <a:schemeClr val="bg1"/>
          </a:solidFill>
          <a:ln w="38160" cap="sq">
            <a:solidFill>
              <a:srgbClr val="051CB4"/>
            </a:solidFill>
            <a:miter lim="800000"/>
            <a:headEnd/>
            <a:tailEnd/>
          </a:ln>
          <a:effectLst>
            <a:outerShdw dist="153753" dir="2700000" algn="ctr" rotWithShape="0">
              <a:srgbClr val="808080"/>
            </a:outerShdw>
          </a:effectLst>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
                <a:srgbClr val="000000"/>
              </a:buClr>
              <a:buSzPct val="100000"/>
              <a:buFont typeface="Times New Roman" panose="02020603050405020304" pitchFamily="18" charset="0"/>
              <a:buNone/>
            </a:pPr>
            <a:endParaRPr lang="en-US" altLang="en-US" sz="1800">
              <a:solidFill>
                <a:srgbClr val="000000"/>
              </a:solidFill>
              <a:latin typeface="Arial" panose="020B0604020202020204" pitchFamily="34" charset="0"/>
            </a:endParaRPr>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396" y="599123"/>
            <a:ext cx="5078016" cy="4057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8" name="Rectangle 3"/>
          <p:cNvSpPr>
            <a:spLocks noChangeArrowheads="1"/>
          </p:cNvSpPr>
          <p:nvPr/>
        </p:nvSpPr>
        <p:spPr bwMode="auto">
          <a:xfrm>
            <a:off x="6001940" y="938452"/>
            <a:ext cx="2004536" cy="3778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nSpc>
                <a:spcPts val="2625"/>
              </a:lnSpc>
              <a:spcBef>
                <a:spcPts val="600"/>
              </a:spcBef>
              <a:spcAft>
                <a:spcPts val="300"/>
              </a:spcAft>
              <a:buClr>
                <a:srgbClr val="6699CC"/>
              </a:buClr>
              <a:buSzPct val="11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9pPr>
          </a:lstStyle>
          <a:p>
            <a:pPr algn="ctr">
              <a:lnSpc>
                <a:spcPct val="95000"/>
              </a:lnSpc>
              <a:spcBef>
                <a:spcPct val="0"/>
              </a:spcBef>
              <a:spcAft>
                <a:spcPct val="0"/>
              </a:spcAft>
              <a:buClrTx/>
              <a:buFontTx/>
              <a:buNone/>
            </a:pPr>
            <a:r>
              <a:rPr lang="en-US" altLang="en-US" sz="1050" dirty="0">
                <a:solidFill>
                  <a:srgbClr val="000000"/>
                </a:solidFill>
                <a:latin typeface="Arial" panose="020B0604020202020204" pitchFamily="34" charset="0"/>
              </a:rPr>
              <a:t>Application </a:t>
            </a:r>
            <a:r>
              <a:rPr lang="en-US" altLang="en-US" sz="1050" dirty="0">
                <a:solidFill>
                  <a:srgbClr val="7E287D"/>
                </a:solidFill>
                <a:latin typeface="Arial" panose="020B0604020202020204" pitchFamily="34" charset="0"/>
              </a:rPr>
              <a:t>Development Platform</a:t>
            </a:r>
          </a:p>
        </p:txBody>
      </p:sp>
      <p:sp>
        <p:nvSpPr>
          <p:cNvPr id="36869" name="Rectangle 4"/>
          <p:cNvSpPr>
            <a:spLocks noChangeArrowheads="1"/>
          </p:cNvSpPr>
          <p:nvPr/>
        </p:nvSpPr>
        <p:spPr bwMode="auto">
          <a:xfrm>
            <a:off x="5928121" y="1219439"/>
            <a:ext cx="2251472" cy="1363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nSpc>
                <a:spcPts val="2625"/>
              </a:lnSpc>
              <a:spcBef>
                <a:spcPts val="600"/>
              </a:spcBef>
              <a:spcAft>
                <a:spcPts val="300"/>
              </a:spcAft>
              <a:buClr>
                <a:srgbClr val="6699CC"/>
              </a:buClr>
              <a:buSzPct val="11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9pPr>
          </a:lstStyle>
          <a:p>
            <a:pPr algn="ctr">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Build optimization solutions. </a:t>
            </a:r>
          </a:p>
          <a:p>
            <a:pPr algn="ctr">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Includes data analysis &amp; visualization,</a:t>
            </a:r>
          </a:p>
          <a:p>
            <a:pPr algn="ctr">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scenario management, collaborative planning, and what-if analysis</a:t>
            </a:r>
          </a:p>
          <a:p>
            <a:pPr algn="ctr">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a:t>
            </a:r>
            <a:r>
              <a:rPr lang="en-US" altLang="en-US" sz="1050" i="1" dirty="0" err="1" smtClean="0">
                <a:solidFill>
                  <a:srgbClr val="336699"/>
                </a:solidFill>
                <a:latin typeface="Arial" panose="020B0604020202020204" pitchFamily="34" charset="0"/>
              </a:rPr>
              <a:t>DOcenter</a:t>
            </a:r>
            <a:r>
              <a:rPr lang="en-US" altLang="en-US" sz="1050" i="1" dirty="0" smtClean="0">
                <a:solidFill>
                  <a:srgbClr val="336699"/>
                </a:solidFill>
                <a:latin typeface="Arial" panose="020B0604020202020204" pitchFamily="34" charset="0"/>
              </a:rPr>
              <a:t>, </a:t>
            </a:r>
            <a:r>
              <a:rPr lang="en-US" altLang="en-US" sz="1050" i="1" dirty="0">
                <a:solidFill>
                  <a:srgbClr val="336699"/>
                </a:solidFill>
                <a:latin typeface="Arial" panose="020B0604020202020204" pitchFamily="34" charset="0"/>
              </a:rPr>
              <a:t>COS).</a:t>
            </a:r>
          </a:p>
          <a:p>
            <a:pPr algn="ctr">
              <a:lnSpc>
                <a:spcPct val="100000"/>
              </a:lnSpc>
              <a:spcBef>
                <a:spcPct val="0"/>
              </a:spcBef>
              <a:spcAft>
                <a:spcPct val="0"/>
              </a:spcAft>
              <a:buClrTx/>
              <a:buFontTx/>
              <a:buNone/>
            </a:pPr>
            <a:endParaRPr lang="en-US" altLang="en-US" sz="1050" i="1" dirty="0">
              <a:solidFill>
                <a:srgbClr val="336699"/>
              </a:solidFill>
              <a:latin typeface="Arial" panose="020B0604020202020204" pitchFamily="34" charset="0"/>
            </a:endParaRPr>
          </a:p>
        </p:txBody>
      </p:sp>
      <p:pic>
        <p:nvPicPr>
          <p:cNvPr id="368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569" y="1182530"/>
            <a:ext cx="1197769" cy="14216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681" y="1186102"/>
            <a:ext cx="1302544" cy="14180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6873" name="Group 8"/>
          <p:cNvGrpSpPr>
            <a:grpSpLocks/>
          </p:cNvGrpSpPr>
          <p:nvPr/>
        </p:nvGrpSpPr>
        <p:grpSpPr bwMode="auto">
          <a:xfrm>
            <a:off x="5928120" y="2542223"/>
            <a:ext cx="2314577" cy="1742123"/>
            <a:chOff x="4072" y="2448"/>
            <a:chExt cx="1535" cy="1468"/>
          </a:xfrm>
        </p:grpSpPr>
        <p:sp>
          <p:nvSpPr>
            <p:cNvPr id="36884" name="AutoShape 9"/>
            <p:cNvSpPr>
              <a:spLocks noChangeArrowheads="1"/>
            </p:cNvSpPr>
            <p:nvPr/>
          </p:nvSpPr>
          <p:spPr bwMode="auto">
            <a:xfrm>
              <a:off x="4072" y="2448"/>
              <a:ext cx="1487" cy="1468"/>
            </a:xfrm>
            <a:prstGeom prst="roundRect">
              <a:avLst>
                <a:gd name="adj" fmla="val 16667"/>
              </a:avLst>
            </a:prstGeom>
            <a:solidFill>
              <a:srgbClr val="FFFFFF"/>
            </a:solidFill>
            <a:ln w="38160" cap="sq">
              <a:solidFill>
                <a:srgbClr val="051CB4"/>
              </a:solidFill>
              <a:miter lim="800000"/>
              <a:headEnd/>
              <a:tailEnd/>
            </a:ln>
            <a:effectLst>
              <a:outerShdw dist="153753" dir="2700000" algn="ctr" rotWithShape="0">
                <a:srgbClr val="808080"/>
              </a:outerShdw>
            </a:effectLst>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
                  <a:srgbClr val="000000"/>
                </a:buClr>
                <a:buSzPct val="100000"/>
                <a:buFont typeface="Times New Roman" panose="02020603050405020304" pitchFamily="18" charset="0"/>
                <a:buNone/>
              </a:pPr>
              <a:endParaRPr lang="en-US" altLang="en-US" sz="1800">
                <a:solidFill>
                  <a:srgbClr val="000000"/>
                </a:solidFill>
                <a:latin typeface="Arial" panose="020B0604020202020204" pitchFamily="34" charset="0"/>
              </a:endParaRPr>
            </a:p>
          </p:txBody>
        </p:sp>
        <p:sp>
          <p:nvSpPr>
            <p:cNvPr id="36885" name="Rectangle 10"/>
            <p:cNvSpPr>
              <a:spLocks noChangeArrowheads="1"/>
            </p:cNvSpPr>
            <p:nvPr/>
          </p:nvSpPr>
          <p:spPr bwMode="auto">
            <a:xfrm>
              <a:off x="4072" y="2488"/>
              <a:ext cx="1535"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lnSpc>
                  <a:spcPts val="2625"/>
                </a:lnSpc>
                <a:spcBef>
                  <a:spcPts val="600"/>
                </a:spcBef>
                <a:spcAft>
                  <a:spcPts val="300"/>
                </a:spcAft>
                <a:buClr>
                  <a:srgbClr val="6699CC"/>
                </a:buClr>
                <a:buSzPct val="11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9pPr>
            </a:lstStyle>
            <a:p>
              <a:pPr algn="ctr">
                <a:lnSpc>
                  <a:spcPct val="95000"/>
                </a:lnSpc>
                <a:spcBef>
                  <a:spcPct val="0"/>
                </a:spcBef>
                <a:spcAft>
                  <a:spcPct val="0"/>
                </a:spcAft>
                <a:buClrTx/>
                <a:buFontTx/>
                <a:buNone/>
              </a:pPr>
              <a:r>
                <a:rPr lang="en-US" altLang="en-US" sz="1050" dirty="0">
                  <a:solidFill>
                    <a:srgbClr val="000000"/>
                  </a:solidFill>
                  <a:latin typeface="Arial" panose="020B0604020202020204" pitchFamily="34" charset="0"/>
                </a:rPr>
                <a:t>Advanced Tools for </a:t>
              </a:r>
              <a:endParaRPr lang="en-US" altLang="en-US" sz="1050" dirty="0" smtClean="0">
                <a:solidFill>
                  <a:srgbClr val="000000"/>
                </a:solidFill>
                <a:latin typeface="Arial" panose="020B0604020202020204" pitchFamily="34" charset="0"/>
              </a:endParaRPr>
            </a:p>
            <a:p>
              <a:pPr algn="ctr">
                <a:lnSpc>
                  <a:spcPct val="95000"/>
                </a:lnSpc>
                <a:spcBef>
                  <a:spcPct val="0"/>
                </a:spcBef>
                <a:spcAft>
                  <a:spcPct val="0"/>
                </a:spcAft>
                <a:buClrTx/>
                <a:buFontTx/>
                <a:buNone/>
              </a:pPr>
              <a:r>
                <a:rPr lang="en-US" altLang="en-US" sz="1050" dirty="0" smtClean="0">
                  <a:solidFill>
                    <a:srgbClr val="7E287D"/>
                  </a:solidFill>
                  <a:latin typeface="Arial" panose="020B0604020202020204" pitchFamily="34" charset="0"/>
                </a:rPr>
                <a:t>Optimization </a:t>
              </a:r>
              <a:r>
                <a:rPr lang="en-US" altLang="en-US" sz="1050" dirty="0">
                  <a:solidFill>
                    <a:srgbClr val="7E287D"/>
                  </a:solidFill>
                  <a:latin typeface="Arial" panose="020B0604020202020204" pitchFamily="34" charset="0"/>
                </a:rPr>
                <a:t>under Uncertainty </a:t>
              </a:r>
            </a:p>
          </p:txBody>
        </p:sp>
        <p:sp>
          <p:nvSpPr>
            <p:cNvPr id="36886" name="Rectangle 11"/>
            <p:cNvSpPr>
              <a:spLocks noChangeArrowheads="1"/>
            </p:cNvSpPr>
            <p:nvPr/>
          </p:nvSpPr>
          <p:spPr bwMode="auto">
            <a:xfrm>
              <a:off x="4120" y="2950"/>
              <a:ext cx="1466" cy="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lnSpc>
                  <a:spcPts val="2625"/>
                </a:lnSpc>
                <a:spcBef>
                  <a:spcPts val="600"/>
                </a:spcBef>
                <a:spcAft>
                  <a:spcPts val="300"/>
                </a:spcAft>
                <a:buClr>
                  <a:srgbClr val="6699CC"/>
                </a:buClr>
                <a:buSzPct val="11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9pPr>
            </a:lstStyle>
            <a:p>
              <a:pPr algn="ctr">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Compare multiple plans, scenarios, KPIs.</a:t>
              </a:r>
            </a:p>
            <a:p>
              <a:pPr algn="ctr">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Understand trade-offs e.g. costs vs robustness.</a:t>
              </a:r>
            </a:p>
            <a:p>
              <a:pPr algn="ctr">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Improve solution stability/robustness.</a:t>
              </a:r>
            </a:p>
          </p:txBody>
        </p:sp>
      </p:grpSp>
      <p:grpSp>
        <p:nvGrpSpPr>
          <p:cNvPr id="36874" name="Group 12"/>
          <p:cNvGrpSpPr>
            <a:grpSpLocks/>
          </p:cNvGrpSpPr>
          <p:nvPr/>
        </p:nvGrpSpPr>
        <p:grpSpPr bwMode="auto">
          <a:xfrm>
            <a:off x="913208" y="926545"/>
            <a:ext cx="2187179" cy="1629966"/>
            <a:chOff x="136" y="1091"/>
            <a:chExt cx="1561" cy="1369"/>
          </a:xfrm>
        </p:grpSpPr>
        <p:sp>
          <p:nvSpPr>
            <p:cNvPr id="36881" name="AutoShape 13"/>
            <p:cNvSpPr>
              <a:spLocks noChangeArrowheads="1"/>
            </p:cNvSpPr>
            <p:nvPr/>
          </p:nvSpPr>
          <p:spPr bwMode="auto">
            <a:xfrm>
              <a:off x="136" y="1091"/>
              <a:ext cx="1487" cy="1356"/>
            </a:xfrm>
            <a:prstGeom prst="roundRect">
              <a:avLst>
                <a:gd name="adj" fmla="val 16667"/>
              </a:avLst>
            </a:prstGeom>
            <a:solidFill>
              <a:srgbClr val="FFFFFF"/>
            </a:solidFill>
            <a:ln w="38160" cap="sq">
              <a:solidFill>
                <a:srgbClr val="0E7BAE"/>
              </a:solidFill>
              <a:miter lim="800000"/>
              <a:headEnd/>
              <a:tailEnd/>
            </a:ln>
            <a:effectLst>
              <a:outerShdw dist="153753" dir="2700000" algn="ctr" rotWithShape="0">
                <a:srgbClr val="808080"/>
              </a:outerShdw>
            </a:effectLst>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
                  <a:srgbClr val="000000"/>
                </a:buClr>
                <a:buSzPct val="100000"/>
                <a:buFont typeface="Times New Roman" panose="02020603050405020304" pitchFamily="18" charset="0"/>
                <a:buNone/>
              </a:pPr>
              <a:endParaRPr lang="en-US" altLang="en-US" sz="1800">
                <a:solidFill>
                  <a:srgbClr val="000000"/>
                </a:solidFill>
                <a:latin typeface="Arial" panose="020B0604020202020204" pitchFamily="34" charset="0"/>
              </a:endParaRPr>
            </a:p>
          </p:txBody>
        </p:sp>
        <p:sp>
          <p:nvSpPr>
            <p:cNvPr id="36882" name="Rectangle 14"/>
            <p:cNvSpPr>
              <a:spLocks noChangeArrowheads="1"/>
            </p:cNvSpPr>
            <p:nvPr/>
          </p:nvSpPr>
          <p:spPr bwMode="auto">
            <a:xfrm>
              <a:off x="170" y="1142"/>
              <a:ext cx="1527"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lnSpc>
                  <a:spcPts val="2625"/>
                </a:lnSpc>
                <a:spcBef>
                  <a:spcPts val="600"/>
                </a:spcBef>
                <a:spcAft>
                  <a:spcPts val="300"/>
                </a:spcAft>
                <a:buClr>
                  <a:srgbClr val="6699CC"/>
                </a:buClr>
                <a:buSzPct val="11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9pPr>
            </a:lstStyle>
            <a:p>
              <a:pPr algn="ctr">
                <a:lnSpc>
                  <a:spcPct val="95000"/>
                </a:lnSpc>
                <a:spcBef>
                  <a:spcPct val="0"/>
                </a:spcBef>
                <a:spcAft>
                  <a:spcPct val="0"/>
                </a:spcAft>
                <a:buClrTx/>
                <a:buFontTx/>
                <a:buNone/>
              </a:pPr>
              <a:r>
                <a:rPr lang="en-US" altLang="en-US" sz="1050">
                  <a:solidFill>
                    <a:srgbClr val="000000"/>
                  </a:solidFill>
                  <a:latin typeface="Arial" panose="020B0604020202020204" pitchFamily="34" charset="0"/>
                </a:rPr>
                <a:t>Market Leading MP &amp; CP </a:t>
              </a:r>
              <a:r>
                <a:rPr lang="en-US" altLang="en-US" sz="1050">
                  <a:solidFill>
                    <a:srgbClr val="7E287D"/>
                  </a:solidFill>
                  <a:latin typeface="Arial" panose="020B0604020202020204" pitchFamily="34" charset="0"/>
                </a:rPr>
                <a:t>Optimization Engine</a:t>
              </a:r>
            </a:p>
          </p:txBody>
        </p:sp>
        <p:sp>
          <p:nvSpPr>
            <p:cNvPr id="36883" name="Rectangle 15"/>
            <p:cNvSpPr>
              <a:spLocks noChangeArrowheads="1"/>
            </p:cNvSpPr>
            <p:nvPr/>
          </p:nvSpPr>
          <p:spPr bwMode="auto">
            <a:xfrm>
              <a:off x="184" y="1450"/>
              <a:ext cx="1466" cy="1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lnSpc>
                  <a:spcPts val="2625"/>
                </a:lnSpc>
                <a:spcBef>
                  <a:spcPts val="600"/>
                </a:spcBef>
                <a:spcAft>
                  <a:spcPts val="300"/>
                </a:spcAft>
                <a:buClr>
                  <a:srgbClr val="6699CC"/>
                </a:buClr>
                <a:buSzPct val="11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9pPr>
            </a:lstStyle>
            <a:p>
              <a:pPr algn="ctr">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Model complex business problems.</a:t>
              </a:r>
            </a:p>
            <a:p>
              <a:pPr algn="ctr">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Solve with IBM CPLEX Optimizer.</a:t>
              </a:r>
            </a:p>
            <a:p>
              <a:pPr algn="ctr">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Prescribe precise and logical decisions.</a:t>
              </a:r>
            </a:p>
            <a:p>
              <a:pPr algn="ctr">
                <a:lnSpc>
                  <a:spcPct val="100000"/>
                </a:lnSpc>
                <a:spcBef>
                  <a:spcPct val="0"/>
                </a:spcBef>
                <a:spcAft>
                  <a:spcPct val="0"/>
                </a:spcAft>
                <a:buClrTx/>
                <a:buFontTx/>
                <a:buNone/>
              </a:pPr>
              <a:endParaRPr lang="en-US" altLang="en-US" sz="1050" i="1" dirty="0">
                <a:solidFill>
                  <a:srgbClr val="336699"/>
                </a:solidFill>
                <a:latin typeface="Arial" panose="020B0604020202020204" pitchFamily="34" charset="0"/>
              </a:endParaRPr>
            </a:p>
          </p:txBody>
        </p:sp>
      </p:grpSp>
      <p:sp>
        <p:nvSpPr>
          <p:cNvPr id="36878" name="AutoShape 17"/>
          <p:cNvSpPr>
            <a:spLocks noChangeArrowheads="1"/>
          </p:cNvSpPr>
          <p:nvPr/>
        </p:nvSpPr>
        <p:spPr bwMode="auto">
          <a:xfrm>
            <a:off x="913208" y="2650808"/>
            <a:ext cx="2099073" cy="1633538"/>
          </a:xfrm>
          <a:prstGeom prst="roundRect">
            <a:avLst>
              <a:gd name="adj" fmla="val 16667"/>
            </a:avLst>
          </a:prstGeom>
          <a:solidFill>
            <a:schemeClr val="bg1"/>
          </a:solidFill>
          <a:ln w="38160" cap="sq">
            <a:solidFill>
              <a:srgbClr val="051CB4"/>
            </a:solidFill>
            <a:miter lim="800000"/>
            <a:headEnd/>
            <a:tailEnd/>
          </a:ln>
          <a:effectLst>
            <a:outerShdw dist="153753" dir="2700000" algn="ctr" rotWithShape="0">
              <a:srgbClr val="808080"/>
            </a:outerShdw>
          </a:effectLst>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
                <a:srgbClr val="000000"/>
              </a:buClr>
              <a:buSzPct val="100000"/>
              <a:buFont typeface="Times New Roman" panose="02020603050405020304" pitchFamily="18" charset="0"/>
              <a:buNone/>
            </a:pPr>
            <a:endParaRPr lang="en-US" altLang="en-US" sz="1800">
              <a:solidFill>
                <a:srgbClr val="000000"/>
              </a:solidFill>
              <a:latin typeface="Arial" panose="020B0604020202020204" pitchFamily="34" charset="0"/>
            </a:endParaRPr>
          </a:p>
        </p:txBody>
      </p:sp>
      <p:sp>
        <p:nvSpPr>
          <p:cNvPr id="36879" name="Rectangle 18"/>
          <p:cNvSpPr>
            <a:spLocks noChangeArrowheads="1"/>
          </p:cNvSpPr>
          <p:nvPr/>
        </p:nvSpPr>
        <p:spPr bwMode="auto">
          <a:xfrm>
            <a:off x="1071309" y="2811542"/>
            <a:ext cx="1959323" cy="531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lnSpc>
                <a:spcPts val="2625"/>
              </a:lnSpc>
              <a:spcBef>
                <a:spcPts val="600"/>
              </a:spcBef>
              <a:spcAft>
                <a:spcPts val="300"/>
              </a:spcAft>
              <a:buClr>
                <a:srgbClr val="6699CC"/>
              </a:buClr>
              <a:buSzPct val="11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9pPr>
          </a:lstStyle>
          <a:p>
            <a:pPr algn="ctr">
              <a:lnSpc>
                <a:spcPct val="95000"/>
              </a:lnSpc>
              <a:spcBef>
                <a:spcPct val="0"/>
              </a:spcBef>
              <a:spcAft>
                <a:spcPct val="0"/>
              </a:spcAft>
              <a:buClrTx/>
              <a:buFontTx/>
              <a:buNone/>
            </a:pPr>
            <a:r>
              <a:rPr lang="en-US" altLang="en-US" sz="1050" dirty="0">
                <a:solidFill>
                  <a:srgbClr val="000000"/>
                </a:solidFill>
                <a:latin typeface="Arial" panose="020B0604020202020204" pitchFamily="34" charset="0"/>
              </a:rPr>
              <a:t>SaaS Delivery via </a:t>
            </a:r>
            <a:r>
              <a:rPr lang="en-US" altLang="en-US" sz="1050" dirty="0">
                <a:solidFill>
                  <a:srgbClr val="7E287D"/>
                </a:solidFill>
                <a:latin typeface="Arial" panose="020B0604020202020204" pitchFamily="34" charset="0"/>
              </a:rPr>
              <a:t>Decision Optimization on Cloud</a:t>
            </a:r>
          </a:p>
        </p:txBody>
      </p:sp>
      <p:sp>
        <p:nvSpPr>
          <p:cNvPr id="36880" name="Rectangle 19"/>
          <p:cNvSpPr>
            <a:spLocks noChangeArrowheads="1"/>
          </p:cNvSpPr>
          <p:nvPr/>
        </p:nvSpPr>
        <p:spPr bwMode="auto">
          <a:xfrm>
            <a:off x="942852" y="3212783"/>
            <a:ext cx="2069429" cy="1040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lnSpc>
                <a:spcPts val="2625"/>
              </a:lnSpc>
              <a:spcBef>
                <a:spcPts val="600"/>
              </a:spcBef>
              <a:spcAft>
                <a:spcPts val="300"/>
              </a:spcAft>
              <a:buClr>
                <a:srgbClr val="6699CC"/>
              </a:buClr>
              <a:buSzPct val="115000"/>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bg2"/>
                </a:solidFill>
                <a:latin typeface="Calibri" panose="020F0502020204030204" pitchFamily="34" charset="0"/>
                <a:ea typeface="MS PGothic" panose="020B0600070205080204" pitchFamily="34" charset="-128"/>
              </a:defRPr>
            </a:lvl9pPr>
          </a:lstStyle>
          <a:p>
            <a:pPr algn="ctr" eaLnBrk="1" hangingPunct="1">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Prescriptive analytics as a service.</a:t>
            </a:r>
          </a:p>
          <a:p>
            <a:pPr algn="ctr" eaLnBrk="1" hangingPunct="1">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No install, no setup.</a:t>
            </a:r>
          </a:p>
          <a:p>
            <a:pPr algn="ctr" eaLnBrk="1" hangingPunct="1">
              <a:lnSpc>
                <a:spcPct val="100000"/>
              </a:lnSpc>
              <a:spcBef>
                <a:spcPct val="0"/>
              </a:spcBef>
              <a:spcAft>
                <a:spcPct val="0"/>
              </a:spcAft>
              <a:buClrTx/>
              <a:buFontTx/>
              <a:buNone/>
            </a:pPr>
            <a:r>
              <a:rPr lang="en-US" altLang="en-US" sz="1050" i="1" dirty="0">
                <a:solidFill>
                  <a:srgbClr val="336699"/>
                </a:solidFill>
                <a:latin typeface="Arial" panose="020B0604020202020204" pitchFamily="34" charset="0"/>
              </a:rPr>
              <a:t>Embed in other </a:t>
            </a:r>
            <a:r>
              <a:rPr lang="en-US" altLang="en-US" sz="1050" i="1" dirty="0" smtClean="0">
                <a:solidFill>
                  <a:srgbClr val="336699"/>
                </a:solidFill>
                <a:latin typeface="Arial" panose="020B0604020202020204" pitchFamily="34" charset="0"/>
              </a:rPr>
              <a:t>applications via Rest API.</a:t>
            </a:r>
          </a:p>
          <a:p>
            <a:pPr algn="ctr" eaLnBrk="1" hangingPunct="1">
              <a:lnSpc>
                <a:spcPct val="100000"/>
              </a:lnSpc>
              <a:spcBef>
                <a:spcPct val="0"/>
              </a:spcBef>
              <a:spcAft>
                <a:spcPct val="0"/>
              </a:spcAft>
              <a:buClrTx/>
              <a:buFontTx/>
              <a:buNone/>
            </a:pPr>
            <a:r>
              <a:rPr lang="en-US" altLang="en-US" sz="1050" i="1" dirty="0" smtClean="0">
                <a:solidFill>
                  <a:srgbClr val="336699"/>
                </a:solidFill>
                <a:latin typeface="Arial" panose="020B0604020202020204" pitchFamily="34" charset="0"/>
              </a:rPr>
              <a:t>http://ibm.co/docloudtrial</a:t>
            </a:r>
            <a:endParaRPr lang="en-US" altLang="en-US" sz="1050" i="1" dirty="0">
              <a:solidFill>
                <a:srgbClr val="336699"/>
              </a:solidFill>
              <a:latin typeface="Arial" panose="020B0604020202020204" pitchFamily="34" charset="0"/>
            </a:endParaRPr>
          </a:p>
        </p:txBody>
      </p:sp>
      <p:pic>
        <p:nvPicPr>
          <p:cNvPr id="36876"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1584" y="2727961"/>
            <a:ext cx="1279922" cy="1343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7"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3665" y="2731533"/>
            <a:ext cx="1262063" cy="13394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p:txBody>
          <a:bodyPr/>
          <a:lstStyle/>
          <a:p>
            <a:r>
              <a:rPr lang="en-US" dirty="0" smtClean="0"/>
              <a:t>IBM Decision Optimization portfolio</a:t>
            </a:r>
            <a:endParaRPr lang="en-US" dirty="0"/>
          </a:p>
        </p:txBody>
      </p:sp>
    </p:spTree>
    <p:extLst>
      <p:ext uri="{BB962C8B-B14F-4D97-AF65-F5344CB8AC3E}">
        <p14:creationId xmlns:p14="http://schemas.microsoft.com/office/powerpoint/2010/main" val="259210072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ctrTitle"/>
          </p:nvPr>
        </p:nvSpPr>
        <p:spPr>
          <a:xfrm>
            <a:off x="327025" y="1463267"/>
            <a:ext cx="4256088" cy="941796"/>
          </a:xfrm>
        </p:spPr>
        <p:txBody>
          <a:bodyPr>
            <a:spAutoFit/>
          </a:bodyPr>
          <a:lstStyle/>
          <a:p>
            <a:pPr eaLnBrk="1" hangingPunct="1"/>
            <a:r>
              <a:rPr lang="en-US" dirty="0" smtClean="0"/>
              <a:t>How does optimization work?</a:t>
            </a:r>
          </a:p>
        </p:txBody>
      </p:sp>
    </p:spTree>
    <p:extLst>
      <p:ext uri="{BB962C8B-B14F-4D97-AF65-F5344CB8AC3E}">
        <p14:creationId xmlns:p14="http://schemas.microsoft.com/office/powerpoint/2010/main" val="2217595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1163" y="1466851"/>
            <a:ext cx="5560219" cy="2413397"/>
          </a:xfrm>
          <a:prstGeom prst="rect">
            <a:avLst/>
          </a:prstGeom>
          <a:solidFill>
            <a:schemeClr val="bg1"/>
          </a:solidFill>
          <a:ln>
            <a:noFill/>
          </a:ln>
        </p:spPr>
      </p:pic>
      <p:sp>
        <p:nvSpPr>
          <p:cNvPr id="39940" name="TextBox 6"/>
          <p:cNvSpPr txBox="1">
            <a:spLocks noChangeArrowheads="1"/>
          </p:cNvSpPr>
          <p:nvPr/>
        </p:nvSpPr>
        <p:spPr bwMode="auto">
          <a:xfrm>
            <a:off x="3639742" y="946577"/>
            <a:ext cx="781050" cy="830997"/>
          </a:xfrm>
          <a:prstGeom prst="rect">
            <a:avLst/>
          </a:prstGeom>
          <a:solidFill>
            <a:schemeClr val="bg1"/>
          </a:solidFill>
          <a:ln>
            <a:noFill/>
          </a:ln>
        </p:spPr>
        <p:txBody>
          <a:bodyPr>
            <a:spAutoFit/>
          </a:bodyPr>
          <a:lstStyle>
            <a:lvl1pPr>
              <a:defRPr sz="2400">
                <a:solidFill>
                  <a:srgbClr val="000000"/>
                </a:solidFill>
                <a:latin typeface="Arial" panose="020B0604020202020204" pitchFamily="34" charset="0"/>
                <a:ea typeface="MS PGothic" panose="020B0600070205080204" pitchFamily="34" charset="-128"/>
              </a:defRPr>
            </a:lvl1pPr>
            <a:lvl2pPr marL="742950" indent="-285750">
              <a:defRPr sz="2400">
                <a:solidFill>
                  <a:srgbClr val="000000"/>
                </a:solidFill>
                <a:latin typeface="Arial" panose="020B0604020202020204" pitchFamily="34" charset="0"/>
                <a:ea typeface="MS PGothic" panose="020B0600070205080204" pitchFamily="34" charset="-128"/>
              </a:defRPr>
            </a:lvl2pPr>
            <a:lvl3pPr marL="1143000" indent="-228600">
              <a:defRPr sz="2400">
                <a:solidFill>
                  <a:srgbClr val="000000"/>
                </a:solidFill>
                <a:latin typeface="Arial" panose="020B0604020202020204" pitchFamily="34" charset="0"/>
                <a:ea typeface="MS PGothic" panose="020B0600070205080204" pitchFamily="34" charset="-128"/>
              </a:defRPr>
            </a:lvl3pPr>
            <a:lvl4pPr marL="1600200" indent="-228600">
              <a:defRPr sz="2400">
                <a:solidFill>
                  <a:srgbClr val="000000"/>
                </a:solidFill>
                <a:latin typeface="Arial" panose="020B0604020202020204" pitchFamily="34" charset="0"/>
                <a:ea typeface="MS PGothic" panose="020B0600070205080204" pitchFamily="34" charset="-128"/>
              </a:defRPr>
            </a:lvl4pPr>
            <a:lvl5pPr marL="2057400" indent="-228600">
              <a:defRPr sz="24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9pPr>
          </a:lstStyle>
          <a:p>
            <a:endParaRPr lang="en-US" altLang="en-US" sz="1200" dirty="0" smtClean="0"/>
          </a:p>
          <a:p>
            <a:r>
              <a:rPr lang="en-US" altLang="en-US" sz="1200" dirty="0" smtClean="0"/>
              <a:t>Process </a:t>
            </a:r>
            <a:r>
              <a:rPr lang="en-US" altLang="en-US" sz="1200" dirty="0"/>
              <a:t>Fluid </a:t>
            </a:r>
            <a:r>
              <a:rPr lang="en-US" altLang="en-US" sz="1200" dirty="0" smtClean="0"/>
              <a:t>Out</a:t>
            </a:r>
            <a:endParaRPr lang="en-US" altLang="en-US" sz="1200" dirty="0"/>
          </a:p>
        </p:txBody>
      </p:sp>
      <p:sp>
        <p:nvSpPr>
          <p:cNvPr id="39941" name="TextBox 8"/>
          <p:cNvSpPr txBox="1">
            <a:spLocks noChangeArrowheads="1"/>
          </p:cNvSpPr>
          <p:nvPr/>
        </p:nvSpPr>
        <p:spPr bwMode="auto">
          <a:xfrm>
            <a:off x="4651772" y="1154907"/>
            <a:ext cx="781050" cy="830997"/>
          </a:xfrm>
          <a:prstGeom prst="rect">
            <a:avLst/>
          </a:prstGeom>
          <a:solidFill>
            <a:schemeClr val="bg1"/>
          </a:solidFill>
          <a:ln>
            <a:noFill/>
          </a:ln>
        </p:spPr>
        <p:txBody>
          <a:bodyPr>
            <a:spAutoFit/>
          </a:bodyPr>
          <a:lstStyle>
            <a:lvl1pPr>
              <a:defRPr sz="2400">
                <a:solidFill>
                  <a:srgbClr val="000000"/>
                </a:solidFill>
                <a:latin typeface="Arial" panose="020B0604020202020204" pitchFamily="34" charset="0"/>
                <a:ea typeface="MS PGothic" panose="020B0600070205080204" pitchFamily="34" charset="-128"/>
              </a:defRPr>
            </a:lvl1pPr>
            <a:lvl2pPr marL="742950" indent="-285750">
              <a:defRPr sz="2400">
                <a:solidFill>
                  <a:srgbClr val="000000"/>
                </a:solidFill>
                <a:latin typeface="Arial" panose="020B0604020202020204" pitchFamily="34" charset="0"/>
                <a:ea typeface="MS PGothic" panose="020B0600070205080204" pitchFamily="34" charset="-128"/>
              </a:defRPr>
            </a:lvl2pPr>
            <a:lvl3pPr marL="1143000" indent="-228600">
              <a:defRPr sz="2400">
                <a:solidFill>
                  <a:srgbClr val="000000"/>
                </a:solidFill>
                <a:latin typeface="Arial" panose="020B0604020202020204" pitchFamily="34" charset="0"/>
                <a:ea typeface="MS PGothic" panose="020B0600070205080204" pitchFamily="34" charset="-128"/>
              </a:defRPr>
            </a:lvl3pPr>
            <a:lvl4pPr marL="1600200" indent="-228600">
              <a:defRPr sz="2400">
                <a:solidFill>
                  <a:srgbClr val="000000"/>
                </a:solidFill>
                <a:latin typeface="Arial" panose="020B0604020202020204" pitchFamily="34" charset="0"/>
                <a:ea typeface="MS PGothic" panose="020B0600070205080204" pitchFamily="34" charset="-128"/>
              </a:defRPr>
            </a:lvl4pPr>
            <a:lvl5pPr marL="2057400" indent="-228600">
              <a:defRPr sz="24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9pPr>
          </a:lstStyle>
          <a:p>
            <a:r>
              <a:rPr lang="en-US" altLang="en-US" sz="1200"/>
              <a:t>Tube Nest</a:t>
            </a:r>
          </a:p>
          <a:p>
            <a:r>
              <a:rPr lang="en-US" altLang="en-US" sz="1200"/>
              <a:t>Piping</a:t>
            </a:r>
          </a:p>
          <a:p>
            <a:endParaRPr lang="en-US" altLang="en-US" sz="1200"/>
          </a:p>
        </p:txBody>
      </p:sp>
      <p:sp>
        <p:nvSpPr>
          <p:cNvPr id="39942" name="TextBox 9"/>
          <p:cNvSpPr txBox="1">
            <a:spLocks noChangeArrowheads="1"/>
          </p:cNvSpPr>
          <p:nvPr/>
        </p:nvSpPr>
        <p:spPr bwMode="auto">
          <a:xfrm>
            <a:off x="5845969" y="1362076"/>
            <a:ext cx="1012031" cy="646331"/>
          </a:xfrm>
          <a:prstGeom prst="rect">
            <a:avLst/>
          </a:prstGeom>
          <a:solidFill>
            <a:schemeClr val="bg1"/>
          </a:solidFill>
          <a:ln>
            <a:noFill/>
          </a:ln>
        </p:spPr>
        <p:txBody>
          <a:bodyPr>
            <a:spAutoFit/>
          </a:bodyPr>
          <a:lstStyle>
            <a:lvl1pPr>
              <a:defRPr sz="2400">
                <a:solidFill>
                  <a:srgbClr val="000000"/>
                </a:solidFill>
                <a:latin typeface="Arial" panose="020B0604020202020204" pitchFamily="34" charset="0"/>
                <a:ea typeface="MS PGothic" panose="020B0600070205080204" pitchFamily="34" charset="-128"/>
              </a:defRPr>
            </a:lvl1pPr>
            <a:lvl2pPr marL="742950" indent="-285750">
              <a:defRPr sz="2400">
                <a:solidFill>
                  <a:srgbClr val="000000"/>
                </a:solidFill>
                <a:latin typeface="Arial" panose="020B0604020202020204" pitchFamily="34" charset="0"/>
                <a:ea typeface="MS PGothic" panose="020B0600070205080204" pitchFamily="34" charset="-128"/>
              </a:defRPr>
            </a:lvl2pPr>
            <a:lvl3pPr marL="1143000" indent="-228600">
              <a:defRPr sz="2400">
                <a:solidFill>
                  <a:srgbClr val="000000"/>
                </a:solidFill>
                <a:latin typeface="Arial" panose="020B0604020202020204" pitchFamily="34" charset="0"/>
                <a:ea typeface="MS PGothic" panose="020B0600070205080204" pitchFamily="34" charset="-128"/>
              </a:defRPr>
            </a:lvl3pPr>
            <a:lvl4pPr marL="1600200" indent="-228600">
              <a:defRPr sz="2400">
                <a:solidFill>
                  <a:srgbClr val="000000"/>
                </a:solidFill>
                <a:latin typeface="Arial" panose="020B0604020202020204" pitchFamily="34" charset="0"/>
                <a:ea typeface="MS PGothic" panose="020B0600070205080204" pitchFamily="34" charset="-128"/>
              </a:defRPr>
            </a:lvl4pPr>
            <a:lvl5pPr marL="2057400" indent="-228600">
              <a:defRPr sz="24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9pPr>
          </a:lstStyle>
          <a:p>
            <a:r>
              <a:rPr lang="en-US" altLang="en-US" sz="1200"/>
              <a:t>End Head Diameter</a:t>
            </a:r>
          </a:p>
          <a:p>
            <a:endParaRPr lang="en-US" altLang="en-US" sz="1200"/>
          </a:p>
        </p:txBody>
      </p:sp>
      <p:sp>
        <p:nvSpPr>
          <p:cNvPr id="39943" name="TextBox 10"/>
          <p:cNvSpPr txBox="1">
            <a:spLocks noChangeArrowheads="1"/>
          </p:cNvSpPr>
          <p:nvPr/>
        </p:nvSpPr>
        <p:spPr bwMode="auto">
          <a:xfrm>
            <a:off x="6423423" y="2425304"/>
            <a:ext cx="1012031" cy="646331"/>
          </a:xfrm>
          <a:prstGeom prst="rect">
            <a:avLst/>
          </a:prstGeom>
          <a:solidFill>
            <a:schemeClr val="bg1"/>
          </a:solidFill>
          <a:ln>
            <a:noFill/>
          </a:ln>
        </p:spPr>
        <p:txBody>
          <a:bodyPr>
            <a:spAutoFit/>
          </a:bodyPr>
          <a:lstStyle>
            <a:lvl1pPr>
              <a:defRPr sz="2400">
                <a:solidFill>
                  <a:srgbClr val="000000"/>
                </a:solidFill>
                <a:latin typeface="Arial" panose="020B0604020202020204" pitchFamily="34" charset="0"/>
                <a:ea typeface="MS PGothic" panose="020B0600070205080204" pitchFamily="34" charset="-128"/>
              </a:defRPr>
            </a:lvl1pPr>
            <a:lvl2pPr marL="742950" indent="-285750">
              <a:defRPr sz="2400">
                <a:solidFill>
                  <a:srgbClr val="000000"/>
                </a:solidFill>
                <a:latin typeface="Arial" panose="020B0604020202020204" pitchFamily="34" charset="0"/>
                <a:ea typeface="MS PGothic" panose="020B0600070205080204" pitchFamily="34" charset="-128"/>
              </a:defRPr>
            </a:lvl2pPr>
            <a:lvl3pPr marL="1143000" indent="-228600">
              <a:defRPr sz="2400">
                <a:solidFill>
                  <a:srgbClr val="000000"/>
                </a:solidFill>
                <a:latin typeface="Arial" panose="020B0604020202020204" pitchFamily="34" charset="0"/>
                <a:ea typeface="MS PGothic" panose="020B0600070205080204" pitchFamily="34" charset="-128"/>
              </a:defRPr>
            </a:lvl3pPr>
            <a:lvl4pPr marL="1600200" indent="-228600">
              <a:defRPr sz="2400">
                <a:solidFill>
                  <a:srgbClr val="000000"/>
                </a:solidFill>
                <a:latin typeface="Arial" panose="020B0604020202020204" pitchFamily="34" charset="0"/>
                <a:ea typeface="MS PGothic" panose="020B0600070205080204" pitchFamily="34" charset="-128"/>
              </a:defRPr>
            </a:lvl4pPr>
            <a:lvl5pPr marL="2057400" indent="-228600">
              <a:defRPr sz="24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9pPr>
          </a:lstStyle>
          <a:p>
            <a:r>
              <a:rPr lang="en-US" altLang="en-US" sz="1200"/>
              <a:t>Geothermal Fluid Out</a:t>
            </a:r>
          </a:p>
          <a:p>
            <a:endParaRPr lang="en-US" altLang="en-US" sz="1200"/>
          </a:p>
        </p:txBody>
      </p:sp>
      <p:sp>
        <p:nvSpPr>
          <p:cNvPr id="39944" name="TextBox 11"/>
          <p:cNvSpPr txBox="1">
            <a:spLocks noChangeArrowheads="1"/>
          </p:cNvSpPr>
          <p:nvPr/>
        </p:nvSpPr>
        <p:spPr bwMode="auto">
          <a:xfrm>
            <a:off x="1559719" y="1581151"/>
            <a:ext cx="1012031" cy="646331"/>
          </a:xfrm>
          <a:prstGeom prst="rect">
            <a:avLst/>
          </a:prstGeom>
          <a:solidFill>
            <a:schemeClr val="bg1"/>
          </a:solidFill>
          <a:ln>
            <a:noFill/>
          </a:ln>
        </p:spPr>
        <p:txBody>
          <a:bodyPr>
            <a:spAutoFit/>
          </a:bodyPr>
          <a:lstStyle>
            <a:lvl1pPr>
              <a:defRPr sz="2400">
                <a:solidFill>
                  <a:srgbClr val="000000"/>
                </a:solidFill>
                <a:latin typeface="Arial" panose="020B0604020202020204" pitchFamily="34" charset="0"/>
                <a:ea typeface="MS PGothic" panose="020B0600070205080204" pitchFamily="34" charset="-128"/>
              </a:defRPr>
            </a:lvl1pPr>
            <a:lvl2pPr marL="742950" indent="-285750">
              <a:defRPr sz="2400">
                <a:solidFill>
                  <a:srgbClr val="000000"/>
                </a:solidFill>
                <a:latin typeface="Arial" panose="020B0604020202020204" pitchFamily="34" charset="0"/>
                <a:ea typeface="MS PGothic" panose="020B0600070205080204" pitchFamily="34" charset="-128"/>
              </a:defRPr>
            </a:lvl2pPr>
            <a:lvl3pPr marL="1143000" indent="-228600">
              <a:defRPr sz="2400">
                <a:solidFill>
                  <a:srgbClr val="000000"/>
                </a:solidFill>
                <a:latin typeface="Arial" panose="020B0604020202020204" pitchFamily="34" charset="0"/>
                <a:ea typeface="MS PGothic" panose="020B0600070205080204" pitchFamily="34" charset="-128"/>
              </a:defRPr>
            </a:lvl3pPr>
            <a:lvl4pPr marL="1600200" indent="-228600">
              <a:defRPr sz="2400">
                <a:solidFill>
                  <a:srgbClr val="000000"/>
                </a:solidFill>
                <a:latin typeface="Arial" panose="020B0604020202020204" pitchFamily="34" charset="0"/>
                <a:ea typeface="MS PGothic" panose="020B0600070205080204" pitchFamily="34" charset="-128"/>
              </a:defRPr>
            </a:lvl4pPr>
            <a:lvl5pPr marL="2057400" indent="-228600">
              <a:defRPr sz="24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9pPr>
          </a:lstStyle>
          <a:p>
            <a:r>
              <a:rPr lang="en-US" altLang="en-US" sz="1200"/>
              <a:t>Geothermal Fluid In</a:t>
            </a:r>
          </a:p>
          <a:p>
            <a:endParaRPr lang="en-US" altLang="en-US" sz="1200"/>
          </a:p>
        </p:txBody>
      </p:sp>
      <p:sp>
        <p:nvSpPr>
          <p:cNvPr id="39945" name="TextBox 12"/>
          <p:cNvSpPr txBox="1">
            <a:spLocks noChangeArrowheads="1"/>
          </p:cNvSpPr>
          <p:nvPr/>
        </p:nvSpPr>
        <p:spPr bwMode="auto">
          <a:xfrm>
            <a:off x="1832373" y="3049192"/>
            <a:ext cx="1012031" cy="646331"/>
          </a:xfrm>
          <a:prstGeom prst="rect">
            <a:avLst/>
          </a:prstGeom>
          <a:solidFill>
            <a:schemeClr val="bg1"/>
          </a:solidFill>
          <a:ln>
            <a:noFill/>
          </a:ln>
        </p:spPr>
        <p:txBody>
          <a:bodyPr>
            <a:spAutoFit/>
          </a:bodyPr>
          <a:lstStyle>
            <a:lvl1pPr>
              <a:defRPr sz="2400">
                <a:solidFill>
                  <a:srgbClr val="000000"/>
                </a:solidFill>
                <a:latin typeface="Arial" panose="020B0604020202020204" pitchFamily="34" charset="0"/>
                <a:ea typeface="MS PGothic" panose="020B0600070205080204" pitchFamily="34" charset="-128"/>
              </a:defRPr>
            </a:lvl1pPr>
            <a:lvl2pPr marL="742950" indent="-285750">
              <a:defRPr sz="2400">
                <a:solidFill>
                  <a:srgbClr val="000000"/>
                </a:solidFill>
                <a:latin typeface="Arial" panose="020B0604020202020204" pitchFamily="34" charset="0"/>
                <a:ea typeface="MS PGothic" panose="020B0600070205080204" pitchFamily="34" charset="-128"/>
              </a:defRPr>
            </a:lvl2pPr>
            <a:lvl3pPr marL="1143000" indent="-228600">
              <a:defRPr sz="2400">
                <a:solidFill>
                  <a:srgbClr val="000000"/>
                </a:solidFill>
                <a:latin typeface="Arial" panose="020B0604020202020204" pitchFamily="34" charset="0"/>
                <a:ea typeface="MS PGothic" panose="020B0600070205080204" pitchFamily="34" charset="-128"/>
              </a:defRPr>
            </a:lvl3pPr>
            <a:lvl4pPr marL="1600200" indent="-228600">
              <a:defRPr sz="2400">
                <a:solidFill>
                  <a:srgbClr val="000000"/>
                </a:solidFill>
                <a:latin typeface="Arial" panose="020B0604020202020204" pitchFamily="34" charset="0"/>
                <a:ea typeface="MS PGothic" panose="020B0600070205080204" pitchFamily="34" charset="-128"/>
              </a:defRPr>
            </a:lvl4pPr>
            <a:lvl5pPr marL="2057400" indent="-228600">
              <a:defRPr sz="24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9pPr>
          </a:lstStyle>
          <a:p>
            <a:r>
              <a:rPr lang="en-US" altLang="en-US" sz="1200"/>
              <a:t>Tube Plate</a:t>
            </a:r>
          </a:p>
          <a:p>
            <a:r>
              <a:rPr lang="en-US" altLang="en-US" sz="1200"/>
              <a:t>Material</a:t>
            </a:r>
          </a:p>
          <a:p>
            <a:endParaRPr lang="en-US" altLang="en-US" sz="1200"/>
          </a:p>
        </p:txBody>
      </p:sp>
      <p:sp>
        <p:nvSpPr>
          <p:cNvPr id="39946" name="TextBox 13"/>
          <p:cNvSpPr txBox="1">
            <a:spLocks noChangeArrowheads="1"/>
          </p:cNvSpPr>
          <p:nvPr/>
        </p:nvSpPr>
        <p:spPr bwMode="auto">
          <a:xfrm>
            <a:off x="3394473" y="3328988"/>
            <a:ext cx="1012031" cy="646331"/>
          </a:xfrm>
          <a:prstGeom prst="rect">
            <a:avLst/>
          </a:prstGeom>
          <a:solidFill>
            <a:schemeClr val="bg1"/>
          </a:solidFill>
          <a:ln>
            <a:noFill/>
          </a:ln>
        </p:spPr>
        <p:txBody>
          <a:bodyPr>
            <a:spAutoFit/>
          </a:bodyPr>
          <a:lstStyle>
            <a:lvl1pPr>
              <a:defRPr sz="2400">
                <a:solidFill>
                  <a:srgbClr val="000000"/>
                </a:solidFill>
                <a:latin typeface="Arial" panose="020B0604020202020204" pitchFamily="34" charset="0"/>
                <a:ea typeface="MS PGothic" panose="020B0600070205080204" pitchFamily="34" charset="-128"/>
              </a:defRPr>
            </a:lvl1pPr>
            <a:lvl2pPr marL="742950" indent="-285750">
              <a:defRPr sz="2400">
                <a:solidFill>
                  <a:srgbClr val="000000"/>
                </a:solidFill>
                <a:latin typeface="Arial" panose="020B0604020202020204" pitchFamily="34" charset="0"/>
                <a:ea typeface="MS PGothic" panose="020B0600070205080204" pitchFamily="34" charset="-128"/>
              </a:defRPr>
            </a:lvl2pPr>
            <a:lvl3pPr marL="1143000" indent="-228600">
              <a:defRPr sz="2400">
                <a:solidFill>
                  <a:srgbClr val="000000"/>
                </a:solidFill>
                <a:latin typeface="Arial" panose="020B0604020202020204" pitchFamily="34" charset="0"/>
                <a:ea typeface="MS PGothic" panose="020B0600070205080204" pitchFamily="34" charset="-128"/>
              </a:defRPr>
            </a:lvl3pPr>
            <a:lvl4pPr marL="1600200" indent="-228600">
              <a:defRPr sz="2400">
                <a:solidFill>
                  <a:srgbClr val="000000"/>
                </a:solidFill>
                <a:latin typeface="Arial" panose="020B0604020202020204" pitchFamily="34" charset="0"/>
                <a:ea typeface="MS PGothic" panose="020B0600070205080204" pitchFamily="34" charset="-128"/>
              </a:defRPr>
            </a:lvl4pPr>
            <a:lvl5pPr marL="2057400" indent="-228600">
              <a:defRPr sz="24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9pPr>
          </a:lstStyle>
          <a:p>
            <a:r>
              <a:rPr lang="en-US" altLang="en-US" sz="1200"/>
              <a:t>Baffles</a:t>
            </a:r>
          </a:p>
          <a:p>
            <a:r>
              <a:rPr lang="en-US" altLang="en-US" sz="1200"/>
              <a:t>Length</a:t>
            </a:r>
          </a:p>
          <a:p>
            <a:endParaRPr lang="en-US" altLang="en-US" sz="1200"/>
          </a:p>
        </p:txBody>
      </p:sp>
      <p:sp>
        <p:nvSpPr>
          <p:cNvPr id="39947" name="TextBox 14"/>
          <p:cNvSpPr txBox="1">
            <a:spLocks noChangeArrowheads="1"/>
          </p:cNvSpPr>
          <p:nvPr/>
        </p:nvSpPr>
        <p:spPr bwMode="auto">
          <a:xfrm>
            <a:off x="4030267" y="3487342"/>
            <a:ext cx="1012031" cy="646331"/>
          </a:xfrm>
          <a:prstGeom prst="rect">
            <a:avLst/>
          </a:prstGeom>
          <a:solidFill>
            <a:schemeClr val="bg1"/>
          </a:solidFill>
          <a:ln>
            <a:noFill/>
          </a:ln>
        </p:spPr>
        <p:txBody>
          <a:bodyPr>
            <a:spAutoFit/>
          </a:bodyPr>
          <a:lstStyle>
            <a:lvl1pPr>
              <a:defRPr sz="2400">
                <a:solidFill>
                  <a:srgbClr val="000000"/>
                </a:solidFill>
                <a:latin typeface="Arial" panose="020B0604020202020204" pitchFamily="34" charset="0"/>
                <a:ea typeface="MS PGothic" panose="020B0600070205080204" pitchFamily="34" charset="-128"/>
              </a:defRPr>
            </a:lvl1pPr>
            <a:lvl2pPr marL="742950" indent="-285750">
              <a:defRPr sz="2400">
                <a:solidFill>
                  <a:srgbClr val="000000"/>
                </a:solidFill>
                <a:latin typeface="Arial" panose="020B0604020202020204" pitchFamily="34" charset="0"/>
                <a:ea typeface="MS PGothic" panose="020B0600070205080204" pitchFamily="34" charset="-128"/>
              </a:defRPr>
            </a:lvl2pPr>
            <a:lvl3pPr marL="1143000" indent="-228600">
              <a:defRPr sz="2400">
                <a:solidFill>
                  <a:srgbClr val="000000"/>
                </a:solidFill>
                <a:latin typeface="Arial" panose="020B0604020202020204" pitchFamily="34" charset="0"/>
                <a:ea typeface="MS PGothic" panose="020B0600070205080204" pitchFamily="34" charset="-128"/>
              </a:defRPr>
            </a:lvl3pPr>
            <a:lvl4pPr marL="1600200" indent="-228600">
              <a:defRPr sz="2400">
                <a:solidFill>
                  <a:srgbClr val="000000"/>
                </a:solidFill>
                <a:latin typeface="Arial" panose="020B0604020202020204" pitchFamily="34" charset="0"/>
                <a:ea typeface="MS PGothic" panose="020B0600070205080204" pitchFamily="34" charset="-128"/>
              </a:defRPr>
            </a:lvl4pPr>
            <a:lvl5pPr marL="2057400" indent="-228600">
              <a:defRPr sz="24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9pPr>
          </a:lstStyle>
          <a:p>
            <a:r>
              <a:rPr lang="en-US" altLang="en-US" sz="1200"/>
              <a:t>Shell</a:t>
            </a:r>
          </a:p>
          <a:p>
            <a:r>
              <a:rPr lang="en-US" altLang="en-US" sz="1200"/>
              <a:t>Material</a:t>
            </a:r>
          </a:p>
          <a:p>
            <a:endParaRPr lang="en-US" altLang="en-US" sz="1200"/>
          </a:p>
        </p:txBody>
      </p:sp>
      <p:sp>
        <p:nvSpPr>
          <p:cNvPr id="39948" name="TextBox 15"/>
          <p:cNvSpPr txBox="1">
            <a:spLocks noChangeArrowheads="1"/>
          </p:cNvSpPr>
          <p:nvPr/>
        </p:nvSpPr>
        <p:spPr bwMode="auto">
          <a:xfrm>
            <a:off x="5448301" y="3534966"/>
            <a:ext cx="1012031" cy="646331"/>
          </a:xfrm>
          <a:prstGeom prst="rect">
            <a:avLst/>
          </a:prstGeom>
          <a:solidFill>
            <a:schemeClr val="bg1"/>
          </a:solidFill>
          <a:ln>
            <a:noFill/>
          </a:ln>
        </p:spPr>
        <p:txBody>
          <a:bodyPr>
            <a:spAutoFit/>
          </a:bodyPr>
          <a:lstStyle>
            <a:lvl1pPr>
              <a:defRPr sz="2400">
                <a:solidFill>
                  <a:srgbClr val="000000"/>
                </a:solidFill>
                <a:latin typeface="Arial" panose="020B0604020202020204" pitchFamily="34" charset="0"/>
                <a:ea typeface="MS PGothic" panose="020B0600070205080204" pitchFamily="34" charset="-128"/>
              </a:defRPr>
            </a:lvl1pPr>
            <a:lvl2pPr marL="742950" indent="-285750">
              <a:defRPr sz="2400">
                <a:solidFill>
                  <a:srgbClr val="000000"/>
                </a:solidFill>
                <a:latin typeface="Arial" panose="020B0604020202020204" pitchFamily="34" charset="0"/>
                <a:ea typeface="MS PGothic" panose="020B0600070205080204" pitchFamily="34" charset="-128"/>
              </a:defRPr>
            </a:lvl2pPr>
            <a:lvl3pPr marL="1143000" indent="-228600">
              <a:defRPr sz="2400">
                <a:solidFill>
                  <a:srgbClr val="000000"/>
                </a:solidFill>
                <a:latin typeface="Arial" panose="020B0604020202020204" pitchFamily="34" charset="0"/>
                <a:ea typeface="MS PGothic" panose="020B0600070205080204" pitchFamily="34" charset="-128"/>
              </a:defRPr>
            </a:lvl3pPr>
            <a:lvl4pPr marL="1600200" indent="-228600">
              <a:defRPr sz="2400">
                <a:solidFill>
                  <a:srgbClr val="000000"/>
                </a:solidFill>
                <a:latin typeface="Arial" panose="020B0604020202020204" pitchFamily="34" charset="0"/>
                <a:ea typeface="MS PGothic" panose="020B0600070205080204" pitchFamily="34" charset="-128"/>
              </a:defRPr>
            </a:lvl4pPr>
            <a:lvl5pPr marL="2057400" indent="-228600">
              <a:defRPr sz="2400">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rgbClr val="000000"/>
                </a:solidFill>
                <a:latin typeface="Arial" panose="020B0604020202020204" pitchFamily="34" charset="0"/>
                <a:ea typeface="MS PGothic" panose="020B0600070205080204" pitchFamily="34" charset="-128"/>
              </a:defRPr>
            </a:lvl9pPr>
          </a:lstStyle>
          <a:p>
            <a:r>
              <a:rPr lang="en-US" altLang="en-US" sz="1200"/>
              <a:t>Process Fluid In</a:t>
            </a:r>
          </a:p>
          <a:p>
            <a:endParaRPr lang="en-US" altLang="en-US" sz="1200"/>
          </a:p>
        </p:txBody>
      </p:sp>
      <p:sp>
        <p:nvSpPr>
          <p:cNvPr id="2" name="Title 1"/>
          <p:cNvSpPr>
            <a:spLocks noGrp="1"/>
          </p:cNvSpPr>
          <p:nvPr>
            <p:ph type="title"/>
          </p:nvPr>
        </p:nvSpPr>
        <p:spPr>
          <a:xfrm>
            <a:off x="328613" y="219075"/>
            <a:ext cx="8455025" cy="775597"/>
          </a:xfrm>
        </p:spPr>
        <p:txBody>
          <a:bodyPr/>
          <a:lstStyle/>
          <a:p>
            <a:r>
              <a:rPr lang="en-US" dirty="0" smtClean="0"/>
              <a:t>What does a heat exchanger have to do with optimization?</a:t>
            </a:r>
            <a:endParaRPr lang="en-US" dirty="0"/>
          </a:p>
        </p:txBody>
      </p:sp>
    </p:spTree>
    <p:extLst>
      <p:ext uri="{BB962C8B-B14F-4D97-AF65-F5344CB8AC3E}">
        <p14:creationId xmlns:p14="http://schemas.microsoft.com/office/powerpoint/2010/main" val="3194276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chor="t"/>
          <a:lstStyle/>
          <a:p>
            <a:pPr eaLnBrk="1" hangingPunct="1"/>
            <a:r>
              <a:rPr lang="en-US" altLang="fr-FR" dirty="0" smtClean="0"/>
              <a:t>How does optimization work?</a:t>
            </a:r>
          </a:p>
        </p:txBody>
      </p:sp>
      <p:pic>
        <p:nvPicPr>
          <p:cNvPr id="4096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9922" y="1189092"/>
            <a:ext cx="7032960" cy="31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AutoShape 11"/>
          <p:cNvSpPr>
            <a:spLocks noChangeArrowheads="1"/>
          </p:cNvSpPr>
          <p:nvPr/>
        </p:nvSpPr>
        <p:spPr bwMode="auto">
          <a:xfrm>
            <a:off x="2940844" y="3962401"/>
            <a:ext cx="3400425" cy="364331"/>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rgbClr val="FFCC00"/>
            </a:solidFill>
            <a:prstDash val="dash"/>
            <a:miter lim="800000"/>
            <a:headEnd/>
            <a:tailEnd/>
          </a:ln>
        </p:spPr>
        <p:txBody>
          <a:bodyPr rot="10800000" vert="eaVert" wrap="none" anchor="ctr"/>
          <a:lstStyle/>
          <a:p>
            <a:endParaRPr lang="en-US" sz="1500"/>
          </a:p>
        </p:txBody>
      </p:sp>
      <p:sp>
        <p:nvSpPr>
          <p:cNvPr id="40965" name="Rectangle 14"/>
          <p:cNvSpPr>
            <a:spLocks noChangeArrowheads="1"/>
          </p:cNvSpPr>
          <p:nvPr/>
        </p:nvSpPr>
        <p:spPr bwMode="auto">
          <a:xfrm>
            <a:off x="3200400" y="1257300"/>
            <a:ext cx="257175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endParaRPr lang="en-US" altLang="fr-FR" sz="1350">
              <a:solidFill>
                <a:srgbClr val="000000"/>
              </a:solidFill>
              <a:latin typeface="Arial" panose="020B0604020202020204" pitchFamily="34" charset="0"/>
            </a:endParaRPr>
          </a:p>
        </p:txBody>
      </p:sp>
      <p:sp>
        <p:nvSpPr>
          <p:cNvPr id="40966" name="Slide Number Placeholder 10"/>
          <p:cNvSpPr txBox="1">
            <a:spLocks noGrp="1"/>
          </p:cNvSpPr>
          <p:nvPr/>
        </p:nvSpPr>
        <p:spPr bwMode="black">
          <a:xfrm>
            <a:off x="1279922" y="4902994"/>
            <a:ext cx="275034"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fld id="{9D69132E-813B-493D-8B8E-B57A2ED0DB39}" type="slidenum">
              <a:rPr lang="en-GB" altLang="fr-FR" sz="600">
                <a:solidFill>
                  <a:srgbClr val="000000"/>
                </a:solidFill>
              </a:rPr>
              <a:pPr>
                <a:lnSpc>
                  <a:spcPct val="100000"/>
                </a:lnSpc>
                <a:spcBef>
                  <a:spcPct val="0"/>
                </a:spcBef>
                <a:spcAft>
                  <a:spcPct val="0"/>
                </a:spcAft>
                <a:buClrTx/>
                <a:buSzTx/>
                <a:buFontTx/>
                <a:buNone/>
              </a:pPr>
              <a:t>19</a:t>
            </a:fld>
            <a:endParaRPr lang="en-GB" altLang="fr-FR" sz="600">
              <a:solidFill>
                <a:srgbClr val="000000"/>
              </a:solidFill>
            </a:endParaRPr>
          </a:p>
        </p:txBody>
      </p:sp>
      <p:sp>
        <p:nvSpPr>
          <p:cNvPr id="10" name="AutoShape 10"/>
          <p:cNvSpPr>
            <a:spLocks noChangeArrowheads="1"/>
          </p:cNvSpPr>
          <p:nvPr/>
        </p:nvSpPr>
        <p:spPr bwMode="auto">
          <a:xfrm>
            <a:off x="2771775" y="4429125"/>
            <a:ext cx="3429000" cy="542925"/>
          </a:xfrm>
          <a:prstGeom prst="roundRect">
            <a:avLst>
              <a:gd name="adj" fmla="val 16667"/>
            </a:avLst>
          </a:prstGeom>
          <a:solidFill>
            <a:schemeClr val="bg1"/>
          </a:solidFill>
          <a:ln w="15875">
            <a:solidFill>
              <a:srgbClr val="FFCC00"/>
            </a:solidFill>
            <a:prstDash val="dash"/>
            <a:round/>
            <a:headEnd/>
            <a:tailEnd/>
          </a:ln>
        </p:spPr>
        <p:txBody>
          <a:bodyPr anchor="ctr" anchorCtr="1"/>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a:lnSpc>
                <a:spcPct val="100000"/>
              </a:lnSpc>
              <a:spcBef>
                <a:spcPct val="0"/>
              </a:spcBef>
              <a:spcAft>
                <a:spcPct val="0"/>
              </a:spcAft>
              <a:buClrTx/>
              <a:buSzTx/>
              <a:buFontTx/>
              <a:buNone/>
            </a:pPr>
            <a:r>
              <a:rPr lang="en-US" altLang="fr-FR" sz="1350">
                <a:solidFill>
                  <a:srgbClr val="0033CC"/>
                </a:solidFill>
                <a:latin typeface="Tahoma" panose="020B0604030504040204" pitchFamily="34" charset="0"/>
                <a:cs typeface="Tahoma" panose="020B0604030504040204" pitchFamily="34" charset="0"/>
              </a:rPr>
              <a:t>What used to take days or weeks can now be achieved almost instantly …</a:t>
            </a:r>
          </a:p>
        </p:txBody>
      </p:sp>
      <p:sp>
        <p:nvSpPr>
          <p:cNvPr id="12" name="AutoShape 11"/>
          <p:cNvSpPr>
            <a:spLocks noChangeArrowheads="1"/>
          </p:cNvSpPr>
          <p:nvPr/>
        </p:nvSpPr>
        <p:spPr bwMode="auto">
          <a:xfrm rot="10800000">
            <a:off x="2786063" y="1418035"/>
            <a:ext cx="3400425" cy="364331"/>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rgbClr val="FFCC00"/>
            </a:solidFill>
            <a:prstDash val="dash"/>
            <a:miter lim="800000"/>
            <a:headEnd/>
            <a:tailEnd/>
          </a:ln>
        </p:spPr>
        <p:txBody>
          <a:bodyPr rot="10800000" vert="eaVert" wrap="none" anchor="ctr"/>
          <a:lstStyle/>
          <a:p>
            <a:endParaRPr lang="en-US" sz="1500"/>
          </a:p>
        </p:txBody>
      </p:sp>
      <p:sp>
        <p:nvSpPr>
          <p:cNvPr id="13" name="AutoShape 10"/>
          <p:cNvSpPr>
            <a:spLocks noChangeArrowheads="1"/>
          </p:cNvSpPr>
          <p:nvPr/>
        </p:nvSpPr>
        <p:spPr bwMode="auto">
          <a:xfrm>
            <a:off x="2809875" y="746520"/>
            <a:ext cx="3429000" cy="542925"/>
          </a:xfrm>
          <a:prstGeom prst="roundRect">
            <a:avLst>
              <a:gd name="adj" fmla="val 16667"/>
            </a:avLst>
          </a:prstGeom>
          <a:solidFill>
            <a:schemeClr val="bg1"/>
          </a:solidFill>
          <a:ln w="15875">
            <a:solidFill>
              <a:srgbClr val="FFCC00"/>
            </a:solidFill>
            <a:prstDash val="dash"/>
            <a:round/>
            <a:headEnd/>
            <a:tailEnd/>
          </a:ln>
        </p:spPr>
        <p:txBody>
          <a:bodyPr anchor="ctr" anchorCtr="1"/>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a:lnSpc>
                <a:spcPct val="100000"/>
              </a:lnSpc>
              <a:spcBef>
                <a:spcPct val="0"/>
              </a:spcBef>
              <a:spcAft>
                <a:spcPct val="0"/>
              </a:spcAft>
              <a:buClrTx/>
              <a:buSzTx/>
              <a:buFontTx/>
              <a:buNone/>
            </a:pPr>
            <a:r>
              <a:rPr lang="en-US" altLang="fr-FR" sz="1350" dirty="0">
                <a:solidFill>
                  <a:srgbClr val="0033CC"/>
                </a:solidFill>
                <a:latin typeface="Tahoma" panose="020B0604030504040204" pitchFamily="34" charset="0"/>
                <a:cs typeface="Tahoma" panose="020B0604030504040204" pitchFamily="34" charset="0"/>
              </a:rPr>
              <a:t>… and that allows business users to execute multiple what-if scenarios</a:t>
            </a:r>
          </a:p>
        </p:txBody>
      </p:sp>
    </p:spTree>
    <p:extLst>
      <p:ext uri="{BB962C8B-B14F-4D97-AF65-F5344CB8AC3E}">
        <p14:creationId xmlns:p14="http://schemas.microsoft.com/office/powerpoint/2010/main" val="406552337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327025" y="1934165"/>
            <a:ext cx="4256088" cy="470898"/>
          </a:xfrm>
        </p:spPr>
        <p:txBody>
          <a:bodyPr>
            <a:spAutoFit/>
          </a:bodyPr>
          <a:lstStyle/>
          <a:p>
            <a:pPr eaLnBrk="1" hangingPunct="1"/>
            <a:r>
              <a:rPr lang="en-US" dirty="0" smtClean="0"/>
              <a:t>Why Optimization?</a:t>
            </a:r>
          </a:p>
        </p:txBody>
      </p:sp>
      <p:sp>
        <p:nvSpPr>
          <p:cNvPr id="15363" name="Subtitle 4"/>
          <p:cNvSpPr>
            <a:spLocks noGrp="1"/>
          </p:cNvSpPr>
          <p:nvPr>
            <p:ph type="subTitle" idx="1"/>
          </p:nvPr>
        </p:nvSpPr>
        <p:spPr>
          <a:xfrm>
            <a:off x="339724" y="2516188"/>
            <a:ext cx="4918075" cy="534987"/>
          </a:xfrm>
        </p:spPr>
        <p:txBody>
          <a:bodyPr/>
          <a:lstStyle/>
          <a:p>
            <a:r>
              <a:rPr lang="en-US" altLang="en-US" dirty="0"/>
              <a:t>“Plans are nothing; </a:t>
            </a:r>
            <a:r>
              <a:rPr lang="en-US" altLang="en-US" dirty="0" smtClean="0"/>
              <a:t>planning </a:t>
            </a:r>
            <a:r>
              <a:rPr lang="en-US" altLang="en-US" dirty="0"/>
              <a:t>is everything</a:t>
            </a:r>
            <a:r>
              <a:rPr lang="en-US" altLang="en-US" dirty="0" smtClean="0"/>
              <a:t>” – Dwight D. Eisenhower</a:t>
            </a:r>
            <a:endParaRPr lang="en-US" altLang="en-US" dirty="0"/>
          </a:p>
          <a:p>
            <a:pPr eaLnBrk="1" hangingPunct="1"/>
            <a:endParaRPr lang="en-US" dirty="0" smtClean="0"/>
          </a:p>
        </p:txBody>
      </p:sp>
    </p:spTree>
    <p:extLst>
      <p:ext uri="{BB962C8B-B14F-4D97-AF65-F5344CB8AC3E}">
        <p14:creationId xmlns:p14="http://schemas.microsoft.com/office/powerpoint/2010/main" val="3635675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a:bodyPr>
          <a:lstStyle/>
          <a:p>
            <a:r>
              <a:rPr lang="en-US" altLang="fr-FR" dirty="0" smtClean="0"/>
              <a:t>Optimization application development cycle</a:t>
            </a:r>
            <a:endParaRPr lang="fr-FR" altLang="fr-FR" dirty="0" smtClean="0"/>
          </a:p>
        </p:txBody>
      </p:sp>
      <p:graphicFrame>
        <p:nvGraphicFramePr>
          <p:cNvPr id="4" name="Diagram 3"/>
          <p:cNvGraphicFramePr/>
          <p:nvPr>
            <p:extLst>
              <p:ext uri="{D42A27DB-BD31-4B8C-83A1-F6EECF244321}">
                <p14:modId xmlns:p14="http://schemas.microsoft.com/office/powerpoint/2010/main" val="2462656266"/>
              </p:ext>
            </p:extLst>
          </p:nvPr>
        </p:nvGraphicFramePr>
        <p:xfrm>
          <a:off x="1415561" y="807720"/>
          <a:ext cx="6365631"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Elbow Connector 11"/>
          <p:cNvCxnSpPr>
            <a:stCxn id="4" idx="3"/>
            <a:endCxn id="4" idx="1"/>
          </p:cNvCxnSpPr>
          <p:nvPr/>
        </p:nvCxnSpPr>
        <p:spPr bwMode="auto">
          <a:xfrm flipH="1">
            <a:off x="1415561" y="2331720"/>
            <a:ext cx="6365631" cy="12700"/>
          </a:xfrm>
          <a:prstGeom prst="bentConnector5">
            <a:avLst>
              <a:gd name="adj1" fmla="val -3591"/>
              <a:gd name="adj2" fmla="val 13800000"/>
              <a:gd name="adj3" fmla="val 103591"/>
            </a:avLst>
          </a:prstGeom>
          <a:noFill/>
          <a:ln w="38100"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551948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fr-FR" smtClean="0"/>
              <a:t>What is an optimization model?</a:t>
            </a:r>
            <a:endParaRPr lang="fr-FR" altLang="fr-FR" smtClean="0"/>
          </a:p>
        </p:txBody>
      </p:sp>
      <p:sp>
        <p:nvSpPr>
          <p:cNvPr id="44035" name="TextBox 3"/>
          <p:cNvSpPr txBox="1">
            <a:spLocks noChangeArrowheads="1"/>
          </p:cNvSpPr>
          <p:nvPr/>
        </p:nvSpPr>
        <p:spPr bwMode="auto">
          <a:xfrm>
            <a:off x="1403481" y="614363"/>
            <a:ext cx="6523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r>
              <a:rPr lang="en-US" altLang="fr-FR" sz="1800" b="1" i="1" dirty="0">
                <a:solidFill>
                  <a:srgbClr val="8DC740"/>
                </a:solidFill>
                <a:latin typeface="Arial" panose="020B0604020202020204" pitchFamily="34" charset="0"/>
              </a:rPr>
              <a:t>A translation of your business problem into “math speak”</a:t>
            </a:r>
            <a:endParaRPr lang="fr-FR" altLang="fr-FR" sz="1800" b="1" i="1" dirty="0">
              <a:solidFill>
                <a:srgbClr val="8DC740"/>
              </a:solidFill>
              <a:latin typeface="Arial" panose="020B0604020202020204" pitchFamily="34" charset="0"/>
            </a:endParaRPr>
          </a:p>
        </p:txBody>
      </p:sp>
      <p:sp>
        <p:nvSpPr>
          <p:cNvPr id="6" name="AutoShape 4"/>
          <p:cNvSpPr>
            <a:spLocks noChangeArrowheads="1"/>
          </p:cNvSpPr>
          <p:nvPr/>
        </p:nvSpPr>
        <p:spPr bwMode="auto">
          <a:xfrm>
            <a:off x="3713558" y="1274757"/>
            <a:ext cx="1339929" cy="567511"/>
          </a:xfrm>
          <a:prstGeom prst="rightArrow">
            <a:avLst>
              <a:gd name="adj1" fmla="val 50000"/>
              <a:gd name="adj2" fmla="val 61342"/>
            </a:avLst>
          </a:prstGeom>
          <a:solidFill>
            <a:schemeClr val="accent1">
              <a:lumMod val="40000"/>
              <a:lumOff val="60000"/>
            </a:schemeClr>
          </a:solidFill>
          <a:ln>
            <a:noFill/>
          </a:ln>
          <a:extLst/>
        </p:spPr>
        <p:txBody>
          <a:bodyPr wrap="none" anchor="ctr"/>
          <a:lstStyle>
            <a:lvl1pPr>
              <a:lnSpc>
                <a:spcPts val="2625"/>
              </a:lnSpc>
              <a:spcBef>
                <a:spcPts val="600"/>
              </a:spcBef>
              <a:spcAft>
                <a:spcPts val="300"/>
              </a:spcAft>
              <a:buClr>
                <a:srgbClr val="6699CC"/>
              </a:buClr>
              <a:buSzPct val="115000"/>
              <a:buFont typeface="Wingdings" pitchFamily="2" charset="2"/>
              <a:buChar char=""/>
              <a:defRPr sz="2600">
                <a:solidFill>
                  <a:schemeClr val="bg2"/>
                </a:solidFill>
                <a:latin typeface="Calibri" pitchFamily="34" charset="0"/>
                <a:ea typeface="MS PGothic" pitchFamily="34" charset="-128"/>
              </a:defRPr>
            </a:lvl1pPr>
            <a:lvl2pPr marL="742950" indent="-285750">
              <a:lnSpc>
                <a:spcPct val="110000"/>
              </a:lnSpc>
              <a:spcBef>
                <a:spcPts val="500"/>
              </a:spcBef>
              <a:spcAft>
                <a:spcPts val="250"/>
              </a:spcAft>
              <a:buClr>
                <a:srgbClr val="6699CC"/>
              </a:buClr>
              <a:buSzPct val="100000"/>
              <a:buFont typeface="Arial" pitchFamily="34" charset="0"/>
              <a:buChar char="–"/>
              <a:defRPr sz="2400">
                <a:solidFill>
                  <a:schemeClr val="bg2"/>
                </a:solidFill>
                <a:latin typeface="Calibri" pitchFamily="34" charset="0"/>
                <a:ea typeface="MS PGothic" pitchFamily="34" charset="-128"/>
              </a:defRPr>
            </a:lvl2pPr>
            <a:lvl3pPr marL="1143000" indent="-228600">
              <a:lnSpc>
                <a:spcPct val="110000"/>
              </a:lnSpc>
              <a:spcBef>
                <a:spcPts val="450"/>
              </a:spcBef>
              <a:spcAft>
                <a:spcPts val="225"/>
              </a:spcAft>
              <a:buClr>
                <a:srgbClr val="6699CC"/>
              </a:buClr>
              <a:buSzPct val="100000"/>
              <a:buFont typeface="Arial" pitchFamily="34" charset="0"/>
              <a:buChar char="•"/>
              <a:defRPr sz="2200">
                <a:solidFill>
                  <a:schemeClr val="bg2"/>
                </a:solidFill>
                <a:latin typeface="Calibri" pitchFamily="34" charset="0"/>
                <a:ea typeface="MS PGothic" pitchFamily="34" charset="-128"/>
              </a:defRPr>
            </a:lvl3pPr>
            <a:lvl4pPr marL="1600200" indent="-22860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4pPr>
            <a:lvl5pPr marL="2057400" indent="-22860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9pPr>
          </a:lstStyle>
          <a:p>
            <a:pPr eaLnBrk="1" hangingPunct="1">
              <a:lnSpc>
                <a:spcPct val="95000"/>
              </a:lnSpc>
              <a:spcBef>
                <a:spcPct val="0"/>
              </a:spcBef>
              <a:spcAft>
                <a:spcPct val="0"/>
              </a:spcAft>
              <a:buClr>
                <a:srgbClr val="000000"/>
              </a:buClr>
              <a:buSzPct val="100000"/>
              <a:buFont typeface="Arial" pitchFamily="34" charset="0"/>
              <a:buNone/>
              <a:defRPr/>
            </a:pPr>
            <a:endParaRPr lang="en-US" altLang="fr-FR" sz="1500">
              <a:solidFill>
                <a:srgbClr val="000000"/>
              </a:solidFill>
              <a:latin typeface="+mn-lt"/>
            </a:endParaRPr>
          </a:p>
        </p:txBody>
      </p:sp>
      <p:sp>
        <p:nvSpPr>
          <p:cNvPr id="9" name="Rectangle 8"/>
          <p:cNvSpPr/>
          <p:nvPr/>
        </p:nvSpPr>
        <p:spPr bwMode="auto">
          <a:xfrm>
            <a:off x="328613" y="1089243"/>
            <a:ext cx="3077765" cy="758428"/>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a:lstStyle/>
          <a:p>
            <a:pPr algn="ctr" eaLnBrk="1" hangingPunct="1">
              <a:lnSpc>
                <a:spcPct val="95000"/>
              </a:lnSpc>
              <a:buClr>
                <a:srgbClr val="000000"/>
              </a:buClr>
              <a:buSzPct val="100000"/>
              <a:buFont typeface="Arial" charset="0"/>
              <a:buNone/>
              <a:defRPr/>
            </a:pPr>
            <a:r>
              <a:rPr lang="en-US" sz="1500" dirty="0">
                <a:latin typeface="+mn-lt"/>
                <a:cs typeface="Arial" charset="0"/>
              </a:rPr>
              <a:t>Business goals / KPIs</a:t>
            </a:r>
          </a:p>
          <a:p>
            <a:pPr algn="ctr" eaLnBrk="1" hangingPunct="1">
              <a:lnSpc>
                <a:spcPct val="95000"/>
              </a:lnSpc>
              <a:buClr>
                <a:srgbClr val="000000"/>
              </a:buClr>
              <a:buSzPct val="100000"/>
              <a:buFont typeface="Arial" charset="0"/>
              <a:buNone/>
              <a:defRPr/>
            </a:pPr>
            <a:endParaRPr lang="en-US" sz="600" dirty="0">
              <a:latin typeface="+mn-lt"/>
              <a:cs typeface="Arial" charset="0"/>
            </a:endParaRPr>
          </a:p>
          <a:p>
            <a:pPr algn="ctr" eaLnBrk="1" hangingPunct="1">
              <a:lnSpc>
                <a:spcPct val="95000"/>
              </a:lnSpc>
              <a:buClr>
                <a:srgbClr val="000000"/>
              </a:buClr>
              <a:buSzPct val="100000"/>
              <a:buFont typeface="Arial" charset="0"/>
              <a:buNone/>
              <a:defRPr/>
            </a:pPr>
            <a:r>
              <a:rPr lang="en-US" sz="1200" i="1" dirty="0">
                <a:latin typeface="+mn-lt"/>
                <a:cs typeface="Arial" charset="0"/>
              </a:rPr>
              <a:t>Increase profits</a:t>
            </a:r>
          </a:p>
        </p:txBody>
      </p:sp>
      <p:sp>
        <p:nvSpPr>
          <p:cNvPr id="10" name="Rectangle 9"/>
          <p:cNvSpPr/>
          <p:nvPr/>
        </p:nvSpPr>
        <p:spPr bwMode="auto">
          <a:xfrm>
            <a:off x="5360671" y="1089243"/>
            <a:ext cx="3422968" cy="758428"/>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a:lstStyle/>
          <a:p>
            <a:pPr algn="ctr" eaLnBrk="1" hangingPunct="1">
              <a:lnSpc>
                <a:spcPct val="95000"/>
              </a:lnSpc>
              <a:buClr>
                <a:srgbClr val="000000"/>
              </a:buClr>
              <a:buSzPct val="100000"/>
              <a:buFont typeface="Arial" charset="0"/>
              <a:buNone/>
              <a:defRPr/>
            </a:pPr>
            <a:r>
              <a:rPr lang="en-US" sz="1500" dirty="0">
                <a:latin typeface="+mn-lt"/>
                <a:cs typeface="Arial" charset="0"/>
              </a:rPr>
              <a:t>Model objectives</a:t>
            </a:r>
          </a:p>
          <a:p>
            <a:pPr algn="ctr" eaLnBrk="1" hangingPunct="1">
              <a:lnSpc>
                <a:spcPct val="95000"/>
              </a:lnSpc>
              <a:buClr>
                <a:srgbClr val="000000"/>
              </a:buClr>
              <a:buSzPct val="100000"/>
              <a:buFont typeface="Arial" charset="0"/>
              <a:buNone/>
              <a:defRPr/>
            </a:pPr>
            <a:endParaRPr lang="en-US" sz="600" dirty="0">
              <a:latin typeface="+mn-lt"/>
              <a:cs typeface="Arial" charset="0"/>
            </a:endParaRPr>
          </a:p>
          <a:p>
            <a:pPr algn="ctr" eaLnBrk="1" hangingPunct="1">
              <a:lnSpc>
                <a:spcPct val="95000"/>
              </a:lnSpc>
              <a:buClr>
                <a:srgbClr val="000000"/>
              </a:buClr>
              <a:buSzPct val="100000"/>
              <a:buFont typeface="Arial" charset="0"/>
              <a:buNone/>
              <a:defRPr/>
            </a:pPr>
            <a:r>
              <a:rPr lang="en-US" sz="1200" dirty="0">
                <a:latin typeface="Courier" pitchFamily="49" charset="0"/>
                <a:cs typeface="Arial" charset="0"/>
              </a:rPr>
              <a:t>Maximize Profit</a:t>
            </a:r>
          </a:p>
        </p:txBody>
      </p:sp>
      <p:sp>
        <p:nvSpPr>
          <p:cNvPr id="12" name="Rectangle 11"/>
          <p:cNvSpPr/>
          <p:nvPr/>
        </p:nvSpPr>
        <p:spPr bwMode="auto">
          <a:xfrm>
            <a:off x="328614" y="2764811"/>
            <a:ext cx="3077765" cy="758429"/>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a:lstStyle/>
          <a:p>
            <a:pPr algn="ctr" eaLnBrk="1" hangingPunct="1">
              <a:lnSpc>
                <a:spcPct val="95000"/>
              </a:lnSpc>
              <a:buClr>
                <a:srgbClr val="000000"/>
              </a:buClr>
              <a:buSzPct val="100000"/>
              <a:buFont typeface="Arial" charset="0"/>
              <a:buNone/>
              <a:defRPr/>
            </a:pPr>
            <a:r>
              <a:rPr lang="en-US" sz="1500" dirty="0" smtClean="0">
                <a:latin typeface="+mn-lt"/>
                <a:cs typeface="Arial" charset="0"/>
              </a:rPr>
              <a:t>Unknowns / decisions</a:t>
            </a:r>
            <a:endParaRPr lang="en-US" sz="1500" dirty="0">
              <a:latin typeface="+mn-lt"/>
              <a:cs typeface="Arial" charset="0"/>
            </a:endParaRPr>
          </a:p>
          <a:p>
            <a:pPr algn="ctr" eaLnBrk="1" hangingPunct="1">
              <a:lnSpc>
                <a:spcPct val="95000"/>
              </a:lnSpc>
              <a:buClr>
                <a:srgbClr val="000000"/>
              </a:buClr>
              <a:buSzPct val="100000"/>
              <a:buFont typeface="Arial" charset="0"/>
              <a:buNone/>
              <a:defRPr/>
            </a:pPr>
            <a:endParaRPr lang="en-US" sz="600" dirty="0">
              <a:latin typeface="+mn-lt"/>
              <a:cs typeface="Arial" charset="0"/>
            </a:endParaRPr>
          </a:p>
          <a:p>
            <a:pPr algn="ctr" eaLnBrk="1" hangingPunct="1">
              <a:lnSpc>
                <a:spcPct val="95000"/>
              </a:lnSpc>
              <a:buClr>
                <a:srgbClr val="000000"/>
              </a:buClr>
              <a:buSzPct val="100000"/>
              <a:buFont typeface="Arial" charset="0"/>
              <a:buNone/>
              <a:defRPr/>
            </a:pPr>
            <a:r>
              <a:rPr lang="en-US" sz="1200" i="1" dirty="0" smtClean="0">
                <a:latin typeface="+mn-lt"/>
                <a:cs typeface="Arial" charset="0"/>
              </a:rPr>
              <a:t>How much to produce of A?</a:t>
            </a:r>
            <a:endParaRPr lang="en-US" sz="1200" i="1" dirty="0">
              <a:latin typeface="+mn-lt"/>
              <a:cs typeface="Arial" charset="0"/>
            </a:endParaRPr>
          </a:p>
          <a:p>
            <a:pPr algn="ctr" eaLnBrk="1" hangingPunct="1">
              <a:lnSpc>
                <a:spcPct val="95000"/>
              </a:lnSpc>
              <a:buClr>
                <a:srgbClr val="000000"/>
              </a:buClr>
              <a:buSzPct val="100000"/>
              <a:buFont typeface="Arial" charset="0"/>
              <a:buNone/>
              <a:defRPr/>
            </a:pPr>
            <a:endParaRPr lang="en-US" sz="1200" i="1" dirty="0">
              <a:latin typeface="+mn-lt"/>
              <a:cs typeface="Arial" charset="0"/>
            </a:endParaRPr>
          </a:p>
        </p:txBody>
      </p:sp>
      <p:sp>
        <p:nvSpPr>
          <p:cNvPr id="13" name="Rectangle 12"/>
          <p:cNvSpPr/>
          <p:nvPr/>
        </p:nvSpPr>
        <p:spPr bwMode="auto">
          <a:xfrm>
            <a:off x="5360672" y="2764811"/>
            <a:ext cx="3422968" cy="758429"/>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a:lstStyle/>
          <a:p>
            <a:pPr algn="ctr" eaLnBrk="1" hangingPunct="1">
              <a:lnSpc>
                <a:spcPct val="95000"/>
              </a:lnSpc>
              <a:buClr>
                <a:srgbClr val="000000"/>
              </a:buClr>
              <a:buSzPct val="100000"/>
              <a:buFont typeface="Arial" charset="0"/>
              <a:buNone/>
              <a:defRPr/>
            </a:pPr>
            <a:r>
              <a:rPr lang="en-US" sz="1500" dirty="0">
                <a:latin typeface="+mn-lt"/>
                <a:cs typeface="Arial" charset="0"/>
              </a:rPr>
              <a:t>Model variables</a:t>
            </a:r>
          </a:p>
          <a:p>
            <a:pPr algn="ctr" eaLnBrk="1" hangingPunct="1">
              <a:lnSpc>
                <a:spcPct val="95000"/>
              </a:lnSpc>
              <a:buClr>
                <a:srgbClr val="000000"/>
              </a:buClr>
              <a:buSzPct val="100000"/>
              <a:buFont typeface="Arial" charset="0"/>
              <a:buNone/>
              <a:defRPr/>
            </a:pPr>
            <a:endParaRPr lang="en-US" sz="600" dirty="0">
              <a:latin typeface="+mn-lt"/>
              <a:cs typeface="Arial" charset="0"/>
            </a:endParaRPr>
          </a:p>
          <a:p>
            <a:pPr algn="ctr" eaLnBrk="1" hangingPunct="1">
              <a:lnSpc>
                <a:spcPct val="95000"/>
              </a:lnSpc>
              <a:buClr>
                <a:srgbClr val="000000"/>
              </a:buClr>
              <a:buSzPct val="100000"/>
              <a:buFont typeface="Arial" charset="0"/>
              <a:buNone/>
              <a:defRPr/>
            </a:pPr>
            <a:r>
              <a:rPr lang="en-US" sz="1200" dirty="0" err="1" smtClean="0">
                <a:latin typeface="Courier" pitchFamily="49" charset="0"/>
                <a:cs typeface="Arial" charset="0"/>
              </a:rPr>
              <a:t>Prod_A</a:t>
            </a:r>
            <a:endParaRPr lang="en-US" sz="1200" dirty="0">
              <a:latin typeface="Courier" pitchFamily="49" charset="0"/>
              <a:cs typeface="Arial" charset="0"/>
            </a:endParaRPr>
          </a:p>
        </p:txBody>
      </p:sp>
      <p:sp>
        <p:nvSpPr>
          <p:cNvPr id="44041" name="AutoShape 5"/>
          <p:cNvSpPr>
            <a:spLocks noChangeArrowheads="1"/>
          </p:cNvSpPr>
          <p:nvPr/>
        </p:nvSpPr>
        <p:spPr bwMode="auto">
          <a:xfrm>
            <a:off x="3713559" y="2871995"/>
            <a:ext cx="1339929" cy="565729"/>
          </a:xfrm>
          <a:prstGeom prst="rightArrow">
            <a:avLst>
              <a:gd name="adj1" fmla="val 50000"/>
              <a:gd name="adj2" fmla="val 61330"/>
            </a:avLst>
          </a:prstGeom>
          <a:solidFill>
            <a:schemeClr val="tx2">
              <a:lumMod val="40000"/>
              <a:lumOff val="60000"/>
            </a:schemeClr>
          </a:solidFill>
          <a:ln w="9525">
            <a:noFill/>
            <a:miter lim="800000"/>
            <a:headEnd/>
            <a:tailEnd/>
          </a:ln>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eaLnBrk="1" hangingPunct="1">
              <a:lnSpc>
                <a:spcPct val="95000"/>
              </a:lnSpc>
              <a:spcBef>
                <a:spcPct val="0"/>
              </a:spcBef>
              <a:spcAft>
                <a:spcPct val="0"/>
              </a:spcAft>
              <a:buClr>
                <a:srgbClr val="000000"/>
              </a:buClr>
              <a:buSzPct val="100000"/>
              <a:buFont typeface="Arial" panose="020B0604020202020204" pitchFamily="34" charset="0"/>
              <a:buNone/>
            </a:pPr>
            <a:endParaRPr lang="en-US" altLang="fr-FR" sz="1800">
              <a:solidFill>
                <a:srgbClr val="000000"/>
              </a:solidFill>
              <a:latin typeface="Arial" panose="020B0604020202020204" pitchFamily="34" charset="0"/>
            </a:endParaRPr>
          </a:p>
        </p:txBody>
      </p:sp>
      <p:sp>
        <p:nvSpPr>
          <p:cNvPr id="15" name="Rectangle 14"/>
          <p:cNvSpPr/>
          <p:nvPr/>
        </p:nvSpPr>
        <p:spPr bwMode="auto">
          <a:xfrm>
            <a:off x="328614" y="3599856"/>
            <a:ext cx="3077765" cy="1097874"/>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a:lstStyle/>
          <a:p>
            <a:pPr algn="ctr" eaLnBrk="1" hangingPunct="1">
              <a:lnSpc>
                <a:spcPct val="95000"/>
              </a:lnSpc>
              <a:buClr>
                <a:srgbClr val="000000"/>
              </a:buClr>
              <a:buSzPct val="100000"/>
              <a:buFont typeface="Arial" charset="0"/>
              <a:buNone/>
              <a:defRPr/>
            </a:pPr>
            <a:r>
              <a:rPr lang="en-US" sz="1500" dirty="0">
                <a:latin typeface="+mn-lt"/>
                <a:cs typeface="Arial" charset="0"/>
              </a:rPr>
              <a:t>Business “rules</a:t>
            </a:r>
            <a:r>
              <a:rPr lang="en-US" sz="1500" dirty="0" smtClean="0">
                <a:latin typeface="+mn-lt"/>
                <a:cs typeface="Arial" charset="0"/>
              </a:rPr>
              <a:t>” / constraints</a:t>
            </a:r>
            <a:endParaRPr lang="en-US" sz="1500" dirty="0">
              <a:latin typeface="+mn-lt"/>
              <a:cs typeface="Arial" charset="0"/>
            </a:endParaRPr>
          </a:p>
          <a:p>
            <a:pPr algn="ctr" eaLnBrk="1" hangingPunct="1">
              <a:lnSpc>
                <a:spcPct val="95000"/>
              </a:lnSpc>
              <a:buClr>
                <a:srgbClr val="000000"/>
              </a:buClr>
              <a:buSzPct val="100000"/>
              <a:buFont typeface="Arial" charset="0"/>
              <a:buNone/>
              <a:defRPr/>
            </a:pPr>
            <a:endParaRPr lang="en-US" sz="600" dirty="0">
              <a:latin typeface="+mn-lt"/>
              <a:cs typeface="Arial" charset="0"/>
            </a:endParaRPr>
          </a:p>
          <a:p>
            <a:pPr algn="ctr" eaLnBrk="1" hangingPunct="1">
              <a:lnSpc>
                <a:spcPct val="95000"/>
              </a:lnSpc>
              <a:buClr>
                <a:srgbClr val="000000"/>
              </a:buClr>
              <a:buSzPct val="100000"/>
              <a:buFont typeface="Arial" charset="0"/>
              <a:buNone/>
              <a:defRPr/>
            </a:pPr>
            <a:r>
              <a:rPr lang="en-US" sz="1200" i="1" dirty="0">
                <a:latin typeface="+mn-lt"/>
                <a:cs typeface="Arial" charset="0"/>
              </a:rPr>
              <a:t>Production </a:t>
            </a:r>
            <a:r>
              <a:rPr lang="en-US" sz="1200" i="1" dirty="0" smtClean="0">
                <a:latin typeface="+mn-lt"/>
                <a:cs typeface="Arial" charset="0"/>
              </a:rPr>
              <a:t>of A must be less than plant capacity</a:t>
            </a:r>
          </a:p>
          <a:p>
            <a:pPr algn="ctr" eaLnBrk="1" hangingPunct="1">
              <a:lnSpc>
                <a:spcPct val="95000"/>
              </a:lnSpc>
              <a:buClr>
                <a:srgbClr val="000000"/>
              </a:buClr>
              <a:buSzPct val="100000"/>
              <a:buFont typeface="Arial" charset="0"/>
              <a:buNone/>
              <a:defRPr/>
            </a:pPr>
            <a:r>
              <a:rPr lang="en-US" sz="1200" i="1" dirty="0" smtClean="0">
                <a:latin typeface="+mn-lt"/>
                <a:cs typeface="Arial" charset="0"/>
              </a:rPr>
              <a:t>Production of A must aim to satisfy demand</a:t>
            </a:r>
            <a:endParaRPr lang="en-US" sz="1200" i="1" dirty="0">
              <a:latin typeface="+mn-lt"/>
              <a:cs typeface="Arial" charset="0"/>
            </a:endParaRPr>
          </a:p>
          <a:p>
            <a:pPr algn="ctr" eaLnBrk="1" hangingPunct="1">
              <a:lnSpc>
                <a:spcPct val="95000"/>
              </a:lnSpc>
              <a:buClr>
                <a:srgbClr val="000000"/>
              </a:buClr>
              <a:buSzPct val="100000"/>
              <a:buFont typeface="Arial" charset="0"/>
              <a:buNone/>
              <a:defRPr/>
            </a:pPr>
            <a:endParaRPr lang="en-US" sz="1200" i="1" dirty="0">
              <a:latin typeface="+mn-lt"/>
              <a:cs typeface="Arial" charset="0"/>
            </a:endParaRPr>
          </a:p>
        </p:txBody>
      </p:sp>
      <p:sp>
        <p:nvSpPr>
          <p:cNvPr id="16" name="Rectangle 15"/>
          <p:cNvSpPr/>
          <p:nvPr/>
        </p:nvSpPr>
        <p:spPr bwMode="auto">
          <a:xfrm>
            <a:off x="5360671" y="3599856"/>
            <a:ext cx="3422969" cy="1097874"/>
          </a:xfrm>
          <a:prstGeom prst="rect">
            <a:avLst/>
          </a:prstGeom>
          <a:solidFill>
            <a:schemeClr val="tx2">
              <a:lumMod val="60000"/>
              <a:lumOff val="40000"/>
            </a:schemeClr>
          </a:solidFill>
          <a:ln w="9525" cap="flat" cmpd="sng" algn="ctr">
            <a:noFill/>
            <a:prstDash val="solid"/>
            <a:round/>
            <a:headEnd type="none" w="med" len="med"/>
            <a:tailEnd type="none" w="med" len="med"/>
          </a:ln>
          <a:effectLst/>
        </p:spPr>
        <p:txBody>
          <a:bodyPr/>
          <a:lstStyle/>
          <a:p>
            <a:pPr algn="ctr" eaLnBrk="1" hangingPunct="1">
              <a:lnSpc>
                <a:spcPct val="95000"/>
              </a:lnSpc>
              <a:buClr>
                <a:srgbClr val="000000"/>
              </a:buClr>
              <a:buSzPct val="100000"/>
              <a:buFont typeface="Arial" charset="0"/>
              <a:buNone/>
              <a:defRPr/>
            </a:pPr>
            <a:r>
              <a:rPr lang="en-US" sz="1500" dirty="0">
                <a:latin typeface="+mn-lt"/>
                <a:cs typeface="Arial" charset="0"/>
              </a:rPr>
              <a:t>Model constraints</a:t>
            </a:r>
          </a:p>
          <a:p>
            <a:pPr algn="ctr" eaLnBrk="1" hangingPunct="1">
              <a:lnSpc>
                <a:spcPct val="95000"/>
              </a:lnSpc>
              <a:buClr>
                <a:srgbClr val="000000"/>
              </a:buClr>
              <a:buSzPct val="100000"/>
              <a:buFont typeface="Arial" charset="0"/>
              <a:buNone/>
              <a:defRPr/>
            </a:pPr>
            <a:endParaRPr lang="en-US" sz="600" dirty="0">
              <a:latin typeface="+mn-lt"/>
              <a:cs typeface="Arial" charset="0"/>
            </a:endParaRPr>
          </a:p>
          <a:p>
            <a:pPr algn="ctr" eaLnBrk="1" hangingPunct="1">
              <a:lnSpc>
                <a:spcPct val="95000"/>
              </a:lnSpc>
              <a:buClr>
                <a:srgbClr val="000000"/>
              </a:buClr>
              <a:buSzPct val="100000"/>
              <a:buFont typeface="Arial" charset="0"/>
              <a:buNone/>
              <a:defRPr/>
            </a:pPr>
            <a:endParaRPr lang="en-US" sz="600" dirty="0">
              <a:latin typeface="+mn-lt"/>
              <a:cs typeface="Arial" charset="0"/>
            </a:endParaRPr>
          </a:p>
          <a:p>
            <a:pPr algn="ctr" eaLnBrk="1" hangingPunct="1">
              <a:lnSpc>
                <a:spcPct val="95000"/>
              </a:lnSpc>
              <a:buClr>
                <a:srgbClr val="000000"/>
              </a:buClr>
              <a:buSzPct val="100000"/>
              <a:buFont typeface="Arial" charset="0"/>
              <a:buNone/>
              <a:defRPr/>
            </a:pPr>
            <a:r>
              <a:rPr lang="en-US" sz="1200" dirty="0" err="1" smtClean="0">
                <a:latin typeface="Courier" pitchFamily="49" charset="0"/>
                <a:cs typeface="Arial" charset="0"/>
              </a:rPr>
              <a:t>Prod_A</a:t>
            </a:r>
            <a:r>
              <a:rPr lang="en-US" sz="1200" dirty="0" smtClean="0">
                <a:latin typeface="Courier" pitchFamily="49" charset="0"/>
                <a:cs typeface="Arial" charset="0"/>
              </a:rPr>
              <a:t> </a:t>
            </a:r>
            <a:r>
              <a:rPr lang="en-US" sz="1200" dirty="0" smtClean="0">
                <a:latin typeface="Courier" pitchFamily="49" charset="0"/>
                <a:cs typeface="Times New Roman"/>
              </a:rPr>
              <a:t>&lt;= </a:t>
            </a:r>
            <a:r>
              <a:rPr lang="en-US" sz="1200" dirty="0" err="1" smtClean="0">
                <a:latin typeface="Courier" pitchFamily="49" charset="0"/>
                <a:cs typeface="Times New Roman"/>
              </a:rPr>
              <a:t>Capacity_A</a:t>
            </a:r>
            <a:endParaRPr lang="en-US" sz="1200" dirty="0" smtClean="0">
              <a:latin typeface="Courier" pitchFamily="49" charset="0"/>
              <a:cs typeface="Times New Roman"/>
            </a:endParaRPr>
          </a:p>
          <a:p>
            <a:pPr algn="ctr" eaLnBrk="1" hangingPunct="1">
              <a:lnSpc>
                <a:spcPct val="95000"/>
              </a:lnSpc>
              <a:buClr>
                <a:srgbClr val="000000"/>
              </a:buClr>
              <a:buSzPct val="100000"/>
              <a:buFont typeface="Arial" charset="0"/>
              <a:buNone/>
              <a:defRPr/>
            </a:pPr>
            <a:r>
              <a:rPr lang="en-US" sz="1200" dirty="0" err="1" smtClean="0">
                <a:latin typeface="Courier" pitchFamily="49" charset="0"/>
                <a:cs typeface="Times New Roman"/>
              </a:rPr>
              <a:t>Prod_A</a:t>
            </a:r>
            <a:r>
              <a:rPr lang="en-US" sz="1200" dirty="0" smtClean="0">
                <a:latin typeface="Courier" pitchFamily="49" charset="0"/>
                <a:cs typeface="Times New Roman"/>
              </a:rPr>
              <a:t> + </a:t>
            </a:r>
            <a:r>
              <a:rPr lang="en-US" sz="1200" dirty="0" err="1" smtClean="0">
                <a:latin typeface="Courier" pitchFamily="49" charset="0"/>
                <a:cs typeface="Times New Roman"/>
              </a:rPr>
              <a:t>UnmetDemand_A</a:t>
            </a:r>
            <a:r>
              <a:rPr lang="en-US" sz="1200" dirty="0" smtClean="0">
                <a:latin typeface="Courier" pitchFamily="49" charset="0"/>
                <a:cs typeface="Times New Roman"/>
              </a:rPr>
              <a:t> = </a:t>
            </a:r>
            <a:r>
              <a:rPr lang="en-US" sz="1200" dirty="0" err="1" smtClean="0">
                <a:latin typeface="Courier" pitchFamily="49" charset="0"/>
                <a:cs typeface="Times New Roman"/>
              </a:rPr>
              <a:t>Demand_A</a:t>
            </a:r>
            <a:endParaRPr lang="en-US" sz="1200" dirty="0" smtClean="0">
              <a:latin typeface="Courier" pitchFamily="49" charset="0"/>
              <a:cs typeface="Times New Roman"/>
            </a:endParaRPr>
          </a:p>
          <a:p>
            <a:pPr algn="ctr" eaLnBrk="1" hangingPunct="1">
              <a:lnSpc>
                <a:spcPct val="95000"/>
              </a:lnSpc>
              <a:buClr>
                <a:srgbClr val="000000"/>
              </a:buClr>
              <a:buSzPct val="100000"/>
              <a:buFont typeface="Arial" charset="0"/>
              <a:buNone/>
              <a:defRPr/>
            </a:pPr>
            <a:endParaRPr lang="en-US" sz="1200" dirty="0">
              <a:latin typeface="Courier" pitchFamily="49" charset="0"/>
              <a:cs typeface="Times New Roman"/>
            </a:endParaRPr>
          </a:p>
          <a:p>
            <a:pPr algn="ctr" eaLnBrk="1" hangingPunct="1">
              <a:lnSpc>
                <a:spcPct val="95000"/>
              </a:lnSpc>
              <a:buClr>
                <a:srgbClr val="000000"/>
              </a:buClr>
              <a:buSzPct val="100000"/>
              <a:buFont typeface="Arial" charset="0"/>
              <a:buNone/>
              <a:defRPr/>
            </a:pPr>
            <a:endParaRPr lang="en-US" sz="1200" dirty="0">
              <a:latin typeface="Courier" pitchFamily="49" charset="0"/>
              <a:cs typeface="Arial" charset="0"/>
            </a:endParaRPr>
          </a:p>
        </p:txBody>
      </p:sp>
      <p:sp>
        <p:nvSpPr>
          <p:cNvPr id="44044" name="AutoShape 6"/>
          <p:cNvSpPr>
            <a:spLocks noChangeArrowheads="1"/>
          </p:cNvSpPr>
          <p:nvPr/>
        </p:nvSpPr>
        <p:spPr bwMode="auto">
          <a:xfrm>
            <a:off x="3713558" y="3859096"/>
            <a:ext cx="1337357" cy="566621"/>
          </a:xfrm>
          <a:prstGeom prst="rightArrow">
            <a:avLst>
              <a:gd name="adj1" fmla="val 50000"/>
              <a:gd name="adj2" fmla="val 61321"/>
            </a:avLst>
          </a:prstGeom>
          <a:solidFill>
            <a:schemeClr val="tx2">
              <a:lumMod val="60000"/>
              <a:lumOff val="40000"/>
            </a:schemeClr>
          </a:solidFill>
          <a:ln w="9525">
            <a:noFill/>
            <a:miter lim="800000"/>
            <a:headEnd/>
            <a:tailEnd/>
          </a:ln>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eaLnBrk="1" hangingPunct="1">
              <a:lnSpc>
                <a:spcPct val="95000"/>
              </a:lnSpc>
              <a:spcBef>
                <a:spcPct val="0"/>
              </a:spcBef>
              <a:spcAft>
                <a:spcPct val="0"/>
              </a:spcAft>
              <a:buClr>
                <a:srgbClr val="000000"/>
              </a:buClr>
              <a:buSzPct val="100000"/>
              <a:buFont typeface="Arial" panose="020B0604020202020204" pitchFamily="34" charset="0"/>
              <a:buNone/>
            </a:pPr>
            <a:endParaRPr lang="en-US" altLang="fr-FR" sz="1800">
              <a:solidFill>
                <a:srgbClr val="000000"/>
              </a:solidFill>
              <a:latin typeface="Arial" panose="020B0604020202020204" pitchFamily="34" charset="0"/>
            </a:endParaRPr>
          </a:p>
        </p:txBody>
      </p:sp>
      <p:sp>
        <p:nvSpPr>
          <p:cNvPr id="22" name="AutoShape 4"/>
          <p:cNvSpPr>
            <a:spLocks noChangeArrowheads="1"/>
          </p:cNvSpPr>
          <p:nvPr/>
        </p:nvSpPr>
        <p:spPr bwMode="auto">
          <a:xfrm>
            <a:off x="3713560" y="2008020"/>
            <a:ext cx="1339929" cy="567511"/>
          </a:xfrm>
          <a:prstGeom prst="rightArrow">
            <a:avLst>
              <a:gd name="adj1" fmla="val 50000"/>
              <a:gd name="adj2" fmla="val 61342"/>
            </a:avLst>
          </a:prstGeom>
          <a:solidFill>
            <a:schemeClr val="tx2">
              <a:lumMod val="40000"/>
              <a:lumOff val="60000"/>
            </a:schemeClr>
          </a:solidFill>
          <a:ln>
            <a:noFill/>
          </a:ln>
          <a:extLst/>
        </p:spPr>
        <p:txBody>
          <a:bodyPr wrap="none" anchor="ctr"/>
          <a:lstStyle>
            <a:lvl1pPr>
              <a:lnSpc>
                <a:spcPts val="2625"/>
              </a:lnSpc>
              <a:spcBef>
                <a:spcPts val="600"/>
              </a:spcBef>
              <a:spcAft>
                <a:spcPts val="300"/>
              </a:spcAft>
              <a:buClr>
                <a:srgbClr val="6699CC"/>
              </a:buClr>
              <a:buSzPct val="115000"/>
              <a:buFont typeface="Wingdings" pitchFamily="2" charset="2"/>
              <a:buChar char=""/>
              <a:defRPr sz="2600">
                <a:solidFill>
                  <a:schemeClr val="bg2"/>
                </a:solidFill>
                <a:latin typeface="Calibri" pitchFamily="34" charset="0"/>
                <a:ea typeface="MS PGothic" pitchFamily="34" charset="-128"/>
              </a:defRPr>
            </a:lvl1pPr>
            <a:lvl2pPr marL="742950" indent="-285750">
              <a:lnSpc>
                <a:spcPct val="110000"/>
              </a:lnSpc>
              <a:spcBef>
                <a:spcPts val="500"/>
              </a:spcBef>
              <a:spcAft>
                <a:spcPts val="250"/>
              </a:spcAft>
              <a:buClr>
                <a:srgbClr val="6699CC"/>
              </a:buClr>
              <a:buSzPct val="100000"/>
              <a:buFont typeface="Arial" pitchFamily="34" charset="0"/>
              <a:buChar char="–"/>
              <a:defRPr sz="2400">
                <a:solidFill>
                  <a:schemeClr val="bg2"/>
                </a:solidFill>
                <a:latin typeface="Calibri" pitchFamily="34" charset="0"/>
                <a:ea typeface="MS PGothic" pitchFamily="34" charset="-128"/>
              </a:defRPr>
            </a:lvl2pPr>
            <a:lvl3pPr marL="1143000" indent="-228600">
              <a:lnSpc>
                <a:spcPct val="110000"/>
              </a:lnSpc>
              <a:spcBef>
                <a:spcPts val="450"/>
              </a:spcBef>
              <a:spcAft>
                <a:spcPts val="225"/>
              </a:spcAft>
              <a:buClr>
                <a:srgbClr val="6699CC"/>
              </a:buClr>
              <a:buSzPct val="100000"/>
              <a:buFont typeface="Arial" pitchFamily="34" charset="0"/>
              <a:buChar char="•"/>
              <a:defRPr sz="2200">
                <a:solidFill>
                  <a:schemeClr val="bg2"/>
                </a:solidFill>
                <a:latin typeface="Calibri" pitchFamily="34" charset="0"/>
                <a:ea typeface="MS PGothic" pitchFamily="34" charset="-128"/>
              </a:defRPr>
            </a:lvl3pPr>
            <a:lvl4pPr marL="1600200" indent="-22860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4pPr>
            <a:lvl5pPr marL="2057400" indent="-22860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itchFamily="34" charset="0"/>
              <a:buChar char="»"/>
              <a:defRPr sz="2000">
                <a:solidFill>
                  <a:schemeClr val="bg2"/>
                </a:solidFill>
                <a:latin typeface="Calibri" pitchFamily="34" charset="0"/>
                <a:ea typeface="MS PGothic" pitchFamily="34" charset="-128"/>
              </a:defRPr>
            </a:lvl9pPr>
          </a:lstStyle>
          <a:p>
            <a:pPr eaLnBrk="1" hangingPunct="1">
              <a:lnSpc>
                <a:spcPct val="95000"/>
              </a:lnSpc>
              <a:spcBef>
                <a:spcPct val="0"/>
              </a:spcBef>
              <a:spcAft>
                <a:spcPct val="0"/>
              </a:spcAft>
              <a:buClr>
                <a:srgbClr val="000000"/>
              </a:buClr>
              <a:buSzPct val="100000"/>
              <a:buFont typeface="Arial" pitchFamily="34" charset="0"/>
              <a:buNone/>
              <a:defRPr/>
            </a:pPr>
            <a:endParaRPr lang="en-US" altLang="fr-FR" sz="1500">
              <a:solidFill>
                <a:srgbClr val="000000"/>
              </a:solidFill>
              <a:latin typeface="+mn-lt"/>
            </a:endParaRPr>
          </a:p>
        </p:txBody>
      </p:sp>
      <p:sp>
        <p:nvSpPr>
          <p:cNvPr id="23" name="Rectangle 22"/>
          <p:cNvSpPr/>
          <p:nvPr/>
        </p:nvSpPr>
        <p:spPr bwMode="auto">
          <a:xfrm>
            <a:off x="328613" y="1927027"/>
            <a:ext cx="3077765" cy="758428"/>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a:lstStyle/>
          <a:p>
            <a:pPr algn="ctr" eaLnBrk="1" hangingPunct="1">
              <a:lnSpc>
                <a:spcPct val="95000"/>
              </a:lnSpc>
              <a:buClr>
                <a:srgbClr val="000000"/>
              </a:buClr>
              <a:buSzPct val="100000"/>
              <a:buFont typeface="Arial" charset="0"/>
              <a:buNone/>
              <a:defRPr/>
            </a:pPr>
            <a:r>
              <a:rPr lang="en-US" sz="1500" dirty="0" smtClean="0">
                <a:latin typeface="+mn-lt"/>
                <a:cs typeface="Arial" charset="0"/>
              </a:rPr>
              <a:t>Knowns / data</a:t>
            </a:r>
            <a:endParaRPr lang="en-US" sz="1500" dirty="0">
              <a:latin typeface="+mn-lt"/>
              <a:cs typeface="Arial" charset="0"/>
            </a:endParaRPr>
          </a:p>
          <a:p>
            <a:pPr algn="ctr" eaLnBrk="1" hangingPunct="1">
              <a:lnSpc>
                <a:spcPct val="95000"/>
              </a:lnSpc>
              <a:buClr>
                <a:srgbClr val="000000"/>
              </a:buClr>
              <a:buSzPct val="100000"/>
              <a:buFont typeface="Arial" charset="0"/>
              <a:buNone/>
              <a:defRPr/>
            </a:pPr>
            <a:endParaRPr lang="en-US" sz="600" dirty="0">
              <a:latin typeface="+mn-lt"/>
              <a:cs typeface="Arial" charset="0"/>
            </a:endParaRPr>
          </a:p>
          <a:p>
            <a:pPr algn="ctr" eaLnBrk="1" hangingPunct="1">
              <a:lnSpc>
                <a:spcPct val="95000"/>
              </a:lnSpc>
              <a:buClr>
                <a:srgbClr val="000000"/>
              </a:buClr>
              <a:buSzPct val="100000"/>
              <a:buFont typeface="Arial" charset="0"/>
              <a:buNone/>
              <a:defRPr/>
            </a:pPr>
            <a:r>
              <a:rPr lang="en-US" sz="1200" i="1" dirty="0" smtClean="0">
                <a:latin typeface="+mn-lt"/>
                <a:cs typeface="Arial" charset="0"/>
              </a:rPr>
              <a:t>Capacity to produce product A</a:t>
            </a:r>
          </a:p>
          <a:p>
            <a:pPr algn="ctr" eaLnBrk="1" hangingPunct="1">
              <a:lnSpc>
                <a:spcPct val="95000"/>
              </a:lnSpc>
              <a:buClr>
                <a:srgbClr val="000000"/>
              </a:buClr>
              <a:buSzPct val="100000"/>
              <a:buFont typeface="Arial" charset="0"/>
              <a:buNone/>
              <a:defRPr/>
            </a:pPr>
            <a:r>
              <a:rPr lang="en-US" sz="1200" i="1" dirty="0" smtClean="0">
                <a:latin typeface="+mn-lt"/>
                <a:cs typeface="Arial" charset="0"/>
              </a:rPr>
              <a:t>Demand of product A</a:t>
            </a:r>
            <a:endParaRPr lang="en-US" sz="1200" i="1" dirty="0">
              <a:latin typeface="+mn-lt"/>
              <a:cs typeface="Arial" charset="0"/>
            </a:endParaRPr>
          </a:p>
        </p:txBody>
      </p:sp>
      <p:sp>
        <p:nvSpPr>
          <p:cNvPr id="24" name="Rectangle 23"/>
          <p:cNvSpPr/>
          <p:nvPr/>
        </p:nvSpPr>
        <p:spPr bwMode="auto">
          <a:xfrm>
            <a:off x="5360671" y="1927027"/>
            <a:ext cx="3422968" cy="758428"/>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a:lstStyle/>
          <a:p>
            <a:pPr algn="ctr" eaLnBrk="1" hangingPunct="1">
              <a:lnSpc>
                <a:spcPct val="95000"/>
              </a:lnSpc>
              <a:buClr>
                <a:srgbClr val="000000"/>
              </a:buClr>
              <a:buSzPct val="100000"/>
              <a:buFont typeface="Arial" charset="0"/>
              <a:buNone/>
              <a:defRPr/>
            </a:pPr>
            <a:r>
              <a:rPr lang="en-US" sz="1500" dirty="0">
                <a:latin typeface="+mn-lt"/>
                <a:cs typeface="Arial" charset="0"/>
              </a:rPr>
              <a:t>I</a:t>
            </a:r>
            <a:r>
              <a:rPr lang="en-US" sz="1500" dirty="0" smtClean="0">
                <a:latin typeface="+mn-lt"/>
                <a:cs typeface="Arial" charset="0"/>
              </a:rPr>
              <a:t>nput data</a:t>
            </a:r>
            <a:endParaRPr lang="en-US" sz="1500" dirty="0">
              <a:latin typeface="+mn-lt"/>
              <a:cs typeface="Arial" charset="0"/>
            </a:endParaRPr>
          </a:p>
          <a:p>
            <a:pPr algn="ctr" eaLnBrk="1" hangingPunct="1">
              <a:lnSpc>
                <a:spcPct val="95000"/>
              </a:lnSpc>
              <a:buClr>
                <a:srgbClr val="000000"/>
              </a:buClr>
              <a:buSzPct val="100000"/>
              <a:buFont typeface="Arial" charset="0"/>
              <a:buNone/>
              <a:defRPr/>
            </a:pPr>
            <a:endParaRPr lang="en-US" sz="600" dirty="0">
              <a:latin typeface="+mn-lt"/>
              <a:cs typeface="Arial" charset="0"/>
            </a:endParaRPr>
          </a:p>
          <a:p>
            <a:pPr algn="ctr" eaLnBrk="1" hangingPunct="1">
              <a:lnSpc>
                <a:spcPct val="95000"/>
              </a:lnSpc>
              <a:buClr>
                <a:srgbClr val="000000"/>
              </a:buClr>
              <a:buSzPct val="100000"/>
              <a:buFont typeface="Arial" charset="0"/>
              <a:buNone/>
              <a:defRPr/>
            </a:pPr>
            <a:r>
              <a:rPr lang="en-US" sz="1200" dirty="0" err="1" smtClean="0">
                <a:latin typeface="Courier" pitchFamily="49" charset="0"/>
                <a:cs typeface="Arial" charset="0"/>
              </a:rPr>
              <a:t>Capacity_A</a:t>
            </a:r>
            <a:r>
              <a:rPr lang="en-US" sz="1200" dirty="0" smtClean="0">
                <a:latin typeface="Courier" pitchFamily="49" charset="0"/>
                <a:cs typeface="Arial" charset="0"/>
              </a:rPr>
              <a:t>, </a:t>
            </a:r>
            <a:r>
              <a:rPr lang="en-US" sz="1200" dirty="0" err="1" smtClean="0">
                <a:latin typeface="Courier" pitchFamily="49" charset="0"/>
                <a:cs typeface="Arial" charset="0"/>
              </a:rPr>
              <a:t>Demand_A</a:t>
            </a:r>
            <a:endParaRPr lang="en-US" sz="1200" dirty="0">
              <a:latin typeface="Courier" pitchFamily="49" charset="0"/>
              <a:cs typeface="Arial" charset="0"/>
            </a:endParaRPr>
          </a:p>
        </p:txBody>
      </p:sp>
    </p:spTree>
    <p:extLst>
      <p:ext uri="{BB962C8B-B14F-4D97-AF65-F5344CB8AC3E}">
        <p14:creationId xmlns:p14="http://schemas.microsoft.com/office/powerpoint/2010/main" val="3073013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a:bodyPr>
          <a:lstStyle/>
          <a:p>
            <a:r>
              <a:rPr lang="en-US" altLang="en-US" dirty="0" smtClean="0"/>
              <a:t>Communicating optimization results to your business</a:t>
            </a:r>
          </a:p>
        </p:txBody>
      </p:sp>
      <p:sp>
        <p:nvSpPr>
          <p:cNvPr id="8" name="TextBox 3"/>
          <p:cNvSpPr txBox="1">
            <a:spLocks noChangeArrowheads="1"/>
          </p:cNvSpPr>
          <p:nvPr/>
        </p:nvSpPr>
        <p:spPr bwMode="auto">
          <a:xfrm>
            <a:off x="3371634" y="614363"/>
            <a:ext cx="23689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r>
              <a:rPr lang="en-US" altLang="fr-FR" sz="1800" b="1" i="1" dirty="0" smtClean="0">
                <a:solidFill>
                  <a:srgbClr val="8DC740"/>
                </a:solidFill>
                <a:latin typeface="Arial" panose="020B0604020202020204" pitchFamily="34" charset="0"/>
              </a:rPr>
              <a:t>Visualization is key!</a:t>
            </a:r>
            <a:endParaRPr lang="fr-FR" altLang="fr-FR" sz="1800" b="1" i="1" dirty="0">
              <a:solidFill>
                <a:srgbClr val="8DC740"/>
              </a:solidFill>
              <a:latin typeface="Arial" panose="020B0604020202020204" pitchFamily="34"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r="23712"/>
          <a:stretch>
            <a:fillRect/>
          </a:stretch>
        </p:blipFill>
        <p:spPr bwMode="auto">
          <a:xfrm>
            <a:off x="2412547" y="1001316"/>
            <a:ext cx="6454379" cy="1112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r="27261"/>
          <a:stretch>
            <a:fillRect/>
          </a:stretch>
        </p:blipFill>
        <p:spPr bwMode="auto">
          <a:xfrm>
            <a:off x="2412547" y="2296716"/>
            <a:ext cx="6454379"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r="29143"/>
          <a:stretch>
            <a:fillRect/>
          </a:stretch>
        </p:blipFill>
        <p:spPr bwMode="auto">
          <a:xfrm>
            <a:off x="2412547" y="3706416"/>
            <a:ext cx="6454379" cy="97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39"/>
          <p:cNvSpPr>
            <a:spLocks noChangeArrowheads="1"/>
          </p:cNvSpPr>
          <p:nvPr/>
        </p:nvSpPr>
        <p:spPr bwMode="auto">
          <a:xfrm>
            <a:off x="2269672" y="3594498"/>
            <a:ext cx="6686550" cy="1202531"/>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defTabSz="685800">
              <a:lnSpc>
                <a:spcPct val="90000"/>
              </a:lnSpc>
              <a:spcBef>
                <a:spcPct val="0"/>
              </a:spcBef>
              <a:spcAft>
                <a:spcPct val="0"/>
              </a:spcAft>
              <a:buClrTx/>
              <a:buSzTx/>
              <a:buNone/>
            </a:pPr>
            <a:endParaRPr lang="en-US" altLang="en-US" sz="1650">
              <a:solidFill>
                <a:schemeClr val="hlink"/>
              </a:solidFill>
              <a:latin typeface="Arial" panose="020B0604020202020204" pitchFamily="34" charset="0"/>
            </a:endParaRPr>
          </a:p>
        </p:txBody>
      </p:sp>
      <p:sp>
        <p:nvSpPr>
          <p:cNvPr id="13" name="Rectangle 41"/>
          <p:cNvSpPr>
            <a:spLocks noChangeArrowheads="1"/>
          </p:cNvSpPr>
          <p:nvPr/>
        </p:nvSpPr>
        <p:spPr bwMode="auto">
          <a:xfrm>
            <a:off x="2269672" y="951310"/>
            <a:ext cx="6686550" cy="1202531"/>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defTabSz="685800">
              <a:lnSpc>
                <a:spcPct val="90000"/>
              </a:lnSpc>
              <a:spcBef>
                <a:spcPct val="0"/>
              </a:spcBef>
              <a:spcAft>
                <a:spcPct val="0"/>
              </a:spcAft>
              <a:buClrTx/>
              <a:buSzTx/>
              <a:buNone/>
            </a:pPr>
            <a:endParaRPr lang="en-US" altLang="en-US" sz="1650">
              <a:solidFill>
                <a:schemeClr val="hlink"/>
              </a:solidFill>
              <a:latin typeface="Arial" panose="020B0604020202020204" pitchFamily="34" charset="0"/>
            </a:endParaRPr>
          </a:p>
        </p:txBody>
      </p:sp>
      <p:sp>
        <p:nvSpPr>
          <p:cNvPr id="14" name="Rectangle 43"/>
          <p:cNvSpPr>
            <a:spLocks noChangeArrowheads="1"/>
          </p:cNvSpPr>
          <p:nvPr/>
        </p:nvSpPr>
        <p:spPr bwMode="auto">
          <a:xfrm>
            <a:off x="2269672" y="2259807"/>
            <a:ext cx="6686550" cy="1202531"/>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defTabSz="685800">
              <a:lnSpc>
                <a:spcPct val="90000"/>
              </a:lnSpc>
              <a:spcBef>
                <a:spcPct val="0"/>
              </a:spcBef>
              <a:spcAft>
                <a:spcPct val="0"/>
              </a:spcAft>
              <a:buClrTx/>
              <a:buSzTx/>
              <a:buNone/>
            </a:pPr>
            <a:endParaRPr lang="en-US" altLang="en-US" sz="1650">
              <a:solidFill>
                <a:schemeClr val="hlink"/>
              </a:solidFill>
              <a:latin typeface="Arial" panose="020B0604020202020204" pitchFamily="34" charset="0"/>
            </a:endParaRPr>
          </a:p>
        </p:txBody>
      </p:sp>
      <p:sp>
        <p:nvSpPr>
          <p:cNvPr id="15" name="Rounded Rectangular Callout 14"/>
          <p:cNvSpPr/>
          <p:nvPr/>
        </p:nvSpPr>
        <p:spPr bwMode="auto">
          <a:xfrm>
            <a:off x="6794388" y="1113355"/>
            <a:ext cx="1885950" cy="414576"/>
          </a:xfrm>
          <a:prstGeom prst="wedgeRoundRectCallout">
            <a:avLst>
              <a:gd name="adj1" fmla="val -108497"/>
              <a:gd name="adj2" fmla="val 96695"/>
              <a:gd name="adj3" fmla="val 16667"/>
            </a:avLst>
          </a:prstGeom>
          <a:solidFill>
            <a:srgbClr val="00B0F0"/>
          </a:solidFill>
          <a:ln w="9525" cap="flat" cmpd="sng" algn="ctr">
            <a:noFill/>
            <a:prstDash val="solid"/>
            <a:round/>
            <a:headEnd type="none" w="med" len="med"/>
            <a:tailEnd type="none" w="med" len="med"/>
          </a:ln>
          <a:effectLst/>
        </p:spPr>
        <p:txBody>
          <a:bodyPr anchor="ctr"/>
          <a:lstStyle/>
          <a:p>
            <a:pPr algn="ctr" defTabSz="685800">
              <a:lnSpc>
                <a:spcPct val="90000"/>
              </a:lnSpc>
              <a:defRPr/>
            </a:pPr>
            <a:r>
              <a:rPr lang="en-US" sz="1200" dirty="0">
                <a:solidFill>
                  <a:schemeClr val="tx1"/>
                </a:solidFill>
                <a:latin typeface="+mn-lt"/>
              </a:rPr>
              <a:t>Raw </a:t>
            </a:r>
            <a:r>
              <a:rPr lang="en-US" sz="1200" dirty="0" smtClean="0">
                <a:solidFill>
                  <a:schemeClr val="tx1"/>
                </a:solidFill>
                <a:latin typeface="+mn-lt"/>
              </a:rPr>
              <a:t>material inventory</a:t>
            </a:r>
            <a:endParaRPr lang="en-US" sz="1200" dirty="0">
              <a:solidFill>
                <a:schemeClr val="tx1"/>
              </a:solidFill>
              <a:latin typeface="+mn-lt"/>
            </a:endParaRPr>
          </a:p>
        </p:txBody>
      </p:sp>
      <p:sp>
        <p:nvSpPr>
          <p:cNvPr id="16" name="Rounded Rectangular Callout 15"/>
          <p:cNvSpPr/>
          <p:nvPr/>
        </p:nvSpPr>
        <p:spPr bwMode="auto">
          <a:xfrm>
            <a:off x="5412922" y="2235995"/>
            <a:ext cx="1885950" cy="512844"/>
          </a:xfrm>
          <a:prstGeom prst="wedgeRoundRectCallout">
            <a:avLst>
              <a:gd name="adj1" fmla="val -69103"/>
              <a:gd name="adj2" fmla="val 72816"/>
              <a:gd name="adj3" fmla="val 16667"/>
            </a:avLst>
          </a:prstGeom>
          <a:solidFill>
            <a:srgbClr val="00B0F0"/>
          </a:solidFill>
          <a:ln w="9525" cap="flat" cmpd="sng" algn="ctr">
            <a:noFill/>
            <a:prstDash val="solid"/>
            <a:round/>
            <a:headEnd type="none" w="med" len="med"/>
            <a:tailEnd type="none" w="med" len="med"/>
          </a:ln>
          <a:effectLst/>
        </p:spPr>
        <p:txBody>
          <a:bodyPr anchor="ctr"/>
          <a:lstStyle/>
          <a:p>
            <a:pPr algn="ctr" defTabSz="685800">
              <a:lnSpc>
                <a:spcPct val="90000"/>
              </a:lnSpc>
              <a:defRPr/>
            </a:pPr>
            <a:r>
              <a:rPr lang="en-US" sz="1200" dirty="0">
                <a:solidFill>
                  <a:schemeClr val="tx1"/>
                </a:solidFill>
                <a:latin typeface="+mn-lt"/>
              </a:rPr>
              <a:t>Intermediate product </a:t>
            </a:r>
            <a:r>
              <a:rPr lang="en-US" sz="1200" dirty="0" smtClean="0">
                <a:solidFill>
                  <a:schemeClr val="tx1"/>
                </a:solidFill>
                <a:latin typeface="+mn-lt"/>
              </a:rPr>
              <a:t> schedule Gantt</a:t>
            </a:r>
            <a:endParaRPr lang="en-US" sz="1200" dirty="0">
              <a:solidFill>
                <a:schemeClr val="tx1"/>
              </a:solidFill>
              <a:latin typeface="+mn-lt"/>
            </a:endParaRPr>
          </a:p>
        </p:txBody>
      </p:sp>
      <p:sp>
        <p:nvSpPr>
          <p:cNvPr id="17" name="Rounded Rectangular Callout 16"/>
          <p:cNvSpPr/>
          <p:nvPr/>
        </p:nvSpPr>
        <p:spPr bwMode="auto">
          <a:xfrm>
            <a:off x="6769896" y="3360540"/>
            <a:ext cx="1600199" cy="394097"/>
          </a:xfrm>
          <a:prstGeom prst="wedgeRoundRectCallout">
            <a:avLst>
              <a:gd name="adj1" fmla="val -108497"/>
              <a:gd name="adj2" fmla="val 96695"/>
              <a:gd name="adj3" fmla="val 16667"/>
            </a:avLst>
          </a:prstGeom>
          <a:solidFill>
            <a:srgbClr val="00B0F0"/>
          </a:solidFill>
          <a:ln w="9525" cap="flat" cmpd="sng" algn="ctr">
            <a:noFill/>
            <a:prstDash val="solid"/>
            <a:round/>
            <a:headEnd type="none" w="med" len="med"/>
            <a:tailEnd type="none" w="med" len="med"/>
          </a:ln>
          <a:effectLst/>
        </p:spPr>
        <p:txBody>
          <a:bodyPr anchor="ctr"/>
          <a:lstStyle/>
          <a:p>
            <a:pPr algn="ctr" defTabSz="685800">
              <a:lnSpc>
                <a:spcPct val="90000"/>
              </a:lnSpc>
              <a:defRPr/>
            </a:pPr>
            <a:r>
              <a:rPr lang="en-US" sz="1200" dirty="0">
                <a:solidFill>
                  <a:schemeClr val="tx1"/>
                </a:solidFill>
                <a:latin typeface="+mn-lt"/>
              </a:rPr>
              <a:t>Final </a:t>
            </a:r>
            <a:r>
              <a:rPr lang="en-US" sz="1200" dirty="0" smtClean="0">
                <a:solidFill>
                  <a:schemeClr val="tx1"/>
                </a:solidFill>
                <a:latin typeface="+mn-lt"/>
              </a:rPr>
              <a:t>product schedule  </a:t>
            </a:r>
            <a:r>
              <a:rPr lang="en-US" sz="1200" dirty="0">
                <a:solidFill>
                  <a:schemeClr val="tx1"/>
                </a:solidFill>
                <a:latin typeface="+mn-lt"/>
              </a:rPr>
              <a:t>Gantt</a:t>
            </a:r>
          </a:p>
        </p:txBody>
      </p:sp>
      <p:sp>
        <p:nvSpPr>
          <p:cNvPr id="3" name="TextBox 2"/>
          <p:cNvSpPr txBox="1"/>
          <p:nvPr/>
        </p:nvSpPr>
        <p:spPr>
          <a:xfrm>
            <a:off x="106136" y="994512"/>
            <a:ext cx="2163536" cy="2862322"/>
          </a:xfrm>
          <a:prstGeom prst="rect">
            <a:avLst/>
          </a:prstGeom>
          <a:noFill/>
        </p:spPr>
        <p:txBody>
          <a:bodyPr wrap="square" rtlCol="0">
            <a:spAutoFit/>
          </a:bodyPr>
          <a:lstStyle/>
          <a:p>
            <a:r>
              <a:rPr lang="en-US" sz="1200" dirty="0" smtClean="0"/>
              <a:t>E.g. Interactive Gantt:</a:t>
            </a:r>
          </a:p>
          <a:p>
            <a:endParaRPr lang="en-US" sz="1200" dirty="0" smtClean="0"/>
          </a:p>
          <a:p>
            <a:pPr marL="171450" indent="-171450">
              <a:buFont typeface="Arial" panose="020B0604020202020204" pitchFamily="34" charset="0"/>
              <a:buChar char="•"/>
            </a:pPr>
            <a:r>
              <a:rPr lang="en-US" sz="1200" dirty="0" smtClean="0"/>
              <a:t>See how inventory graph changes with schedule changes</a:t>
            </a:r>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smtClean="0"/>
              <a:t>Allow </a:t>
            </a:r>
            <a:r>
              <a:rPr lang="en-US" sz="1200" dirty="0" err="1" smtClean="0"/>
              <a:t>LoB</a:t>
            </a:r>
            <a:r>
              <a:rPr lang="en-US" sz="1200" dirty="0" smtClean="0"/>
              <a:t> to “freeze” a subset of activities and re-optimize</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smtClean="0"/>
              <a:t>Drag-and-drop activities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smtClean="0"/>
              <a:t>Automatically check schedule conflicts when making manual changes </a:t>
            </a:r>
            <a:endParaRPr lang="en-US" sz="1200" dirty="0"/>
          </a:p>
        </p:txBody>
      </p:sp>
      <p:sp>
        <p:nvSpPr>
          <p:cNvPr id="18" name="Rounded Rectangular Callout 17"/>
          <p:cNvSpPr/>
          <p:nvPr/>
        </p:nvSpPr>
        <p:spPr bwMode="auto">
          <a:xfrm>
            <a:off x="3877016" y="4457701"/>
            <a:ext cx="1157288" cy="471488"/>
          </a:xfrm>
          <a:prstGeom prst="wedgeRoundRectCallout">
            <a:avLst>
              <a:gd name="adj1" fmla="val 60355"/>
              <a:gd name="adj2" fmla="val -105753"/>
              <a:gd name="adj3" fmla="val 16667"/>
            </a:avLst>
          </a:prstGeom>
          <a:solidFill>
            <a:srgbClr val="00B0F0"/>
          </a:solidFill>
          <a:ln w="9525"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r>
              <a:rPr lang="en-US" sz="1200" dirty="0">
                <a:solidFill>
                  <a:schemeClr val="tx1"/>
                </a:solidFill>
                <a:latin typeface="Arial" panose="020B0604020202020204" pitchFamily="34" charset="0"/>
              </a:rPr>
              <a:t>Right click </a:t>
            </a:r>
            <a:r>
              <a:rPr lang="en-US" sz="1200" dirty="0" smtClean="0">
                <a:solidFill>
                  <a:schemeClr val="tx1"/>
                </a:solidFill>
                <a:latin typeface="Arial" panose="020B0604020202020204" pitchFamily="34" charset="0"/>
              </a:rPr>
              <a:t>to freeze </a:t>
            </a:r>
            <a:endParaRPr lang="en-US" sz="1200" dirty="0">
              <a:solidFill>
                <a:schemeClr val="tx1"/>
              </a:solidFill>
              <a:latin typeface="Arial" panose="020B0604020202020204" pitchFamily="34" charset="0"/>
            </a:endParaRPr>
          </a:p>
        </p:txBody>
      </p:sp>
      <p:sp>
        <p:nvSpPr>
          <p:cNvPr id="19" name="Rounded Rectangular Callout 18"/>
          <p:cNvSpPr/>
          <p:nvPr/>
        </p:nvSpPr>
        <p:spPr bwMode="auto">
          <a:xfrm>
            <a:off x="6641648" y="4325540"/>
            <a:ext cx="1157288" cy="471488"/>
          </a:xfrm>
          <a:prstGeom prst="wedgeRoundRectCallout">
            <a:avLst>
              <a:gd name="adj1" fmla="val -98375"/>
              <a:gd name="adj2" fmla="val -98827"/>
              <a:gd name="adj3" fmla="val 16667"/>
            </a:avLst>
          </a:prstGeom>
          <a:solidFill>
            <a:srgbClr val="00B0F0"/>
          </a:solidFill>
          <a:ln w="9525"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r>
              <a:rPr lang="en-US" sz="1200" dirty="0" smtClean="0">
                <a:solidFill>
                  <a:schemeClr val="tx1"/>
                </a:solidFill>
                <a:latin typeface="Arial" panose="020B0604020202020204" pitchFamily="34" charset="0"/>
              </a:rPr>
              <a:t>“Drag-and-drop” activities</a:t>
            </a:r>
            <a:endParaRPr 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8371598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a:bodyPr>
          <a:lstStyle/>
          <a:p>
            <a:r>
              <a:rPr lang="en-US" altLang="en-US" dirty="0" smtClean="0"/>
              <a:t>Communicating optimization results to your business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318" y="1923816"/>
            <a:ext cx="4999277" cy="291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Content Placeholder 4"/>
          <p:cNvPicPr>
            <a:picLocks noGrp="1" noChangeAspect="1" noChangeArrowheads="1"/>
          </p:cNvPicPr>
          <p:nvPr>
            <p:ph idx="1"/>
          </p:nvPr>
        </p:nvPicPr>
        <p:blipFill>
          <a:blip r:embed="rId3"/>
          <a:stretch>
            <a:fillRect/>
          </a:stretch>
        </p:blipFill>
        <p:spPr>
          <a:xfrm>
            <a:off x="328613" y="731887"/>
            <a:ext cx="6190476" cy="2534004"/>
          </a:xfrm>
          <a:effectLst>
            <a:outerShdw blurRad="292100" dist="139700" dir="2700000" algn="tl" rotWithShape="0">
              <a:srgbClr val="333333">
                <a:alpha val="64999"/>
              </a:srgbClr>
            </a:outerShdw>
          </a:effectLst>
          <a:extLst/>
        </p:spPr>
      </p:pic>
      <p:sp>
        <p:nvSpPr>
          <p:cNvPr id="15" name="Rounded Rectangular Callout 14"/>
          <p:cNvSpPr/>
          <p:nvPr/>
        </p:nvSpPr>
        <p:spPr bwMode="auto">
          <a:xfrm>
            <a:off x="2049236" y="1865245"/>
            <a:ext cx="3458935" cy="537440"/>
          </a:xfrm>
          <a:prstGeom prst="wedgeRoundRectCallout">
            <a:avLst>
              <a:gd name="adj1" fmla="val -36527"/>
              <a:gd name="adj2" fmla="val -82861"/>
              <a:gd name="adj3" fmla="val 16667"/>
            </a:avLst>
          </a:prstGeom>
          <a:solidFill>
            <a:srgbClr val="00B0F0"/>
          </a:solidFill>
          <a:ln w="9525" cap="flat" cmpd="sng" algn="ctr">
            <a:noFill/>
            <a:prstDash val="solid"/>
            <a:round/>
            <a:headEnd type="none" w="med" len="med"/>
            <a:tailEnd type="none" w="med" len="med"/>
          </a:ln>
          <a:effectLst/>
        </p:spPr>
        <p:txBody>
          <a:bodyPr anchor="ctr"/>
          <a:lstStyle/>
          <a:p>
            <a:pPr algn="ctr" defTabSz="685800">
              <a:lnSpc>
                <a:spcPct val="90000"/>
              </a:lnSpc>
              <a:defRPr/>
            </a:pPr>
            <a:r>
              <a:rPr lang="en-US" sz="1400" dirty="0">
                <a:solidFill>
                  <a:schemeClr val="tx1"/>
                </a:solidFill>
                <a:latin typeface="Arial" panose="020B0604020202020204" pitchFamily="34" charset="0"/>
              </a:rPr>
              <a:t>E</a:t>
            </a:r>
            <a:r>
              <a:rPr lang="en-US" sz="1400" dirty="0" smtClean="0">
                <a:solidFill>
                  <a:schemeClr val="tx1"/>
                </a:solidFill>
                <a:latin typeface="Arial" panose="020B0604020202020204" pitchFamily="34" charset="0"/>
              </a:rPr>
              <a:t>dit and set priorities on business rules / constraints</a:t>
            </a:r>
            <a:endParaRPr lang="en-US" sz="1400" dirty="0">
              <a:solidFill>
                <a:schemeClr val="tx1"/>
              </a:solidFill>
              <a:latin typeface="Arial" panose="020B0604020202020204" pitchFamily="34" charset="0"/>
            </a:endParaRPr>
          </a:p>
        </p:txBody>
      </p:sp>
      <p:grpSp>
        <p:nvGrpSpPr>
          <p:cNvPr id="10" name="Group 2"/>
          <p:cNvGrpSpPr>
            <a:grpSpLocks/>
          </p:cNvGrpSpPr>
          <p:nvPr/>
        </p:nvGrpSpPr>
        <p:grpSpPr bwMode="auto">
          <a:xfrm>
            <a:off x="1860972" y="2765824"/>
            <a:ext cx="2943395" cy="2226170"/>
            <a:chOff x="2808514" y="1093788"/>
            <a:chExt cx="6156325" cy="4689475"/>
          </a:xfrm>
        </p:grpSpPr>
        <p:pic>
          <p:nvPicPr>
            <p:cNvPr id="11"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8514" y="1093788"/>
              <a:ext cx="615632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5" cstate="print">
              <a:extLst>
                <a:ext uri="{28A0092B-C50C-407E-A947-70E740481C1C}">
                  <a14:useLocalDpi xmlns:a14="http://schemas.microsoft.com/office/drawing/2010/main" val="0"/>
                </a:ext>
              </a:extLst>
            </a:blip>
            <a:srcRect l="31496" t="16737" b="11432"/>
            <a:stretch>
              <a:fillRect/>
            </a:stretch>
          </p:blipFill>
          <p:spPr bwMode="auto">
            <a:xfrm>
              <a:off x="2819399" y="1932214"/>
              <a:ext cx="6076699" cy="383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ounded Rectangular Callout 12"/>
          <p:cNvSpPr/>
          <p:nvPr/>
        </p:nvSpPr>
        <p:spPr bwMode="auto">
          <a:xfrm>
            <a:off x="550797" y="3766707"/>
            <a:ext cx="1615799" cy="537440"/>
          </a:xfrm>
          <a:prstGeom prst="wedgeRoundRectCallout">
            <a:avLst>
              <a:gd name="adj1" fmla="val 107424"/>
              <a:gd name="adj2" fmla="val 5248"/>
              <a:gd name="adj3" fmla="val 16667"/>
            </a:avLst>
          </a:prstGeom>
          <a:solidFill>
            <a:srgbClr val="00B0F0"/>
          </a:solidFill>
          <a:ln w="9525" cap="flat" cmpd="sng" algn="ctr">
            <a:noFill/>
            <a:prstDash val="solid"/>
            <a:round/>
            <a:headEnd type="none" w="med" len="med"/>
            <a:tailEnd type="none" w="med" len="med"/>
          </a:ln>
          <a:effectLst/>
        </p:spPr>
        <p:txBody>
          <a:bodyPr anchor="ctr"/>
          <a:lstStyle/>
          <a:p>
            <a:pPr algn="ctr" defTabSz="685800">
              <a:lnSpc>
                <a:spcPct val="90000"/>
              </a:lnSpc>
              <a:defRPr/>
            </a:pPr>
            <a:r>
              <a:rPr lang="en-US" sz="1400" dirty="0" smtClean="0">
                <a:solidFill>
                  <a:schemeClr val="tx1"/>
                </a:solidFill>
                <a:latin typeface="Arial" panose="020B0604020202020204" pitchFamily="34" charset="0"/>
              </a:rPr>
              <a:t>Use maps where appropriate</a:t>
            </a:r>
            <a:endParaRPr lang="en-US" sz="1400" dirty="0">
              <a:solidFill>
                <a:schemeClr val="tx1"/>
              </a:solidFill>
              <a:latin typeface="Arial" panose="020B0604020202020204" pitchFamily="34" charset="0"/>
            </a:endParaRPr>
          </a:p>
        </p:txBody>
      </p:sp>
      <p:sp>
        <p:nvSpPr>
          <p:cNvPr id="9" name="Rounded Rectangular Callout 8"/>
          <p:cNvSpPr/>
          <p:nvPr/>
        </p:nvSpPr>
        <p:spPr bwMode="auto">
          <a:xfrm>
            <a:off x="6699406" y="1537572"/>
            <a:ext cx="2361470" cy="537440"/>
          </a:xfrm>
          <a:prstGeom prst="wedgeRoundRectCallout">
            <a:avLst>
              <a:gd name="adj1" fmla="val -25118"/>
              <a:gd name="adj2" fmla="val 374390"/>
              <a:gd name="adj3" fmla="val 16667"/>
            </a:avLst>
          </a:prstGeom>
          <a:solidFill>
            <a:srgbClr val="00B0F0"/>
          </a:solidFill>
          <a:ln w="9525" cap="flat" cmpd="sng" algn="ctr">
            <a:noFill/>
            <a:prstDash val="solid"/>
            <a:round/>
            <a:headEnd type="none" w="med" len="med"/>
            <a:tailEnd type="none" w="med" len="med"/>
          </a:ln>
          <a:effectLst/>
        </p:spPr>
        <p:txBody>
          <a:bodyPr anchor="ctr"/>
          <a:lstStyle/>
          <a:p>
            <a:pPr algn="ctr" defTabSz="685800">
              <a:lnSpc>
                <a:spcPct val="90000"/>
              </a:lnSpc>
              <a:defRPr/>
            </a:pPr>
            <a:r>
              <a:rPr lang="en-US" sz="1400" dirty="0" smtClean="0">
                <a:solidFill>
                  <a:schemeClr val="tx1"/>
                </a:solidFill>
                <a:latin typeface="Arial" panose="020B0604020202020204" pitchFamily="34" charset="0"/>
              </a:rPr>
              <a:t>View differences between scenarios</a:t>
            </a:r>
            <a:endParaRPr lang="en-US" sz="1400" dirty="0">
              <a:solidFill>
                <a:schemeClr val="tx1"/>
              </a:solidFill>
              <a:latin typeface="Arial" panose="020B0604020202020204" pitchFamily="34" charset="0"/>
            </a:endParaRPr>
          </a:p>
        </p:txBody>
      </p:sp>
    </p:spTree>
    <p:extLst>
      <p:ext uri="{BB962C8B-B14F-4D97-AF65-F5344CB8AC3E}">
        <p14:creationId xmlns:p14="http://schemas.microsoft.com/office/powerpoint/2010/main" val="3161266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19075"/>
            <a:ext cx="8455025" cy="387798"/>
          </a:xfrm>
        </p:spPr>
        <p:txBody>
          <a:bodyPr/>
          <a:lstStyle/>
          <a:p>
            <a:r>
              <a:rPr lang="en-US" dirty="0" smtClean="0"/>
              <a:t>Trigger execution activities based on optimization</a:t>
            </a:r>
            <a:endParaRPr lang="en-US" dirty="0"/>
          </a:p>
        </p:txBody>
      </p:sp>
      <p:sp>
        <p:nvSpPr>
          <p:cNvPr id="4" name="Slide Number Placeholder 3"/>
          <p:cNvSpPr>
            <a:spLocks noGrp="1"/>
          </p:cNvSpPr>
          <p:nvPr>
            <p:ph type="sldNum" sz="quarter" idx="4294967295"/>
          </p:nvPr>
        </p:nvSpPr>
        <p:spPr>
          <a:xfrm>
            <a:off x="0" y="4313238"/>
            <a:ext cx="1593850" cy="128587"/>
          </a:xfrm>
          <a:prstGeom prst="rect">
            <a:avLst/>
          </a:prstGeom>
        </p:spPr>
        <p:txBody>
          <a:bodyPr/>
          <a:lstStyle/>
          <a:p>
            <a:pPr>
              <a:defRPr/>
            </a:pPr>
            <a:fld id="{34F9C6B4-6CA9-4882-8F66-2DABFD2D5EFA}" type="slidenum">
              <a:rPr lang="en-US" smtClean="0">
                <a:latin typeface="Arial" panose="020B0604020202020204" pitchFamily="34" charset="0"/>
              </a:rPr>
              <a:pPr>
                <a:defRPr/>
              </a:pPr>
              <a:t>24</a:t>
            </a:fld>
            <a:endParaRPr lang="en-US">
              <a:latin typeface="Arial" panose="020B0604020202020204" pitchFamily="34"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56" y="606873"/>
            <a:ext cx="3155369" cy="341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ular Callout 8"/>
          <p:cNvSpPr/>
          <p:nvPr/>
        </p:nvSpPr>
        <p:spPr bwMode="auto">
          <a:xfrm>
            <a:off x="489566" y="2571748"/>
            <a:ext cx="1157288" cy="471488"/>
          </a:xfrm>
          <a:prstGeom prst="wedgeRoundRectCallout">
            <a:avLst>
              <a:gd name="adj1" fmla="val 91908"/>
              <a:gd name="adj2" fmla="val -238772"/>
              <a:gd name="adj3" fmla="val 16667"/>
            </a:avLst>
          </a:prstGeom>
          <a:solidFill>
            <a:srgbClr val="00B0F0"/>
          </a:solidFill>
          <a:ln w="9525"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r>
              <a:rPr lang="en-US" sz="1400" dirty="0">
                <a:solidFill>
                  <a:schemeClr val="tx1"/>
                </a:solidFill>
                <a:latin typeface="Arial" panose="020B0604020202020204" pitchFamily="34" charset="0"/>
              </a:rPr>
              <a:t>Select recipe</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272" y="1654148"/>
            <a:ext cx="6460010" cy="303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bwMode="auto">
          <a:xfrm>
            <a:off x="6564978" y="3906043"/>
            <a:ext cx="1398134" cy="347550"/>
          </a:xfrm>
          <a:prstGeom prst="wedgeRoundRectCallout">
            <a:avLst>
              <a:gd name="adj1" fmla="val 41843"/>
              <a:gd name="adj2" fmla="val -370285"/>
              <a:gd name="adj3" fmla="val 16667"/>
            </a:avLst>
          </a:prstGeom>
          <a:solidFill>
            <a:srgbClr val="00B0F0"/>
          </a:solidFill>
          <a:ln w="9525"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r>
              <a:rPr lang="en-US" sz="1400" dirty="0" smtClean="0">
                <a:solidFill>
                  <a:schemeClr val="tx1"/>
                </a:solidFill>
                <a:latin typeface="Arial" panose="020B0604020202020204" pitchFamily="34" charset="0"/>
              </a:rPr>
              <a:t>Create order</a:t>
            </a:r>
            <a:endParaRPr lang="en-US" sz="1400" dirty="0">
              <a:solidFill>
                <a:schemeClr val="tx1"/>
              </a:solidFill>
              <a:latin typeface="Arial" panose="020B0604020202020204" pitchFamily="34" charset="0"/>
            </a:endParaRPr>
          </a:p>
        </p:txBody>
      </p:sp>
      <p:sp>
        <p:nvSpPr>
          <p:cNvPr id="8" name="Rounded Rectangular Callout 7"/>
          <p:cNvSpPr/>
          <p:nvPr/>
        </p:nvSpPr>
        <p:spPr bwMode="auto">
          <a:xfrm>
            <a:off x="1646854" y="3929651"/>
            <a:ext cx="1398134" cy="471488"/>
          </a:xfrm>
          <a:prstGeom prst="wedgeRoundRectCallout">
            <a:avLst>
              <a:gd name="adj1" fmla="val 131158"/>
              <a:gd name="adj2" fmla="val -92845"/>
              <a:gd name="adj3" fmla="val 16667"/>
            </a:avLst>
          </a:prstGeom>
          <a:solidFill>
            <a:srgbClr val="00B0F0"/>
          </a:solidFill>
          <a:ln w="9525"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r>
              <a:rPr lang="en-US" sz="1400" dirty="0">
                <a:solidFill>
                  <a:schemeClr val="tx1"/>
                </a:solidFill>
                <a:latin typeface="Arial" panose="020B0604020202020204" pitchFamily="34" charset="0"/>
              </a:rPr>
              <a:t>Select </a:t>
            </a:r>
            <a:r>
              <a:rPr lang="en-US" sz="1400" dirty="0" smtClean="0">
                <a:solidFill>
                  <a:schemeClr val="tx1"/>
                </a:solidFill>
                <a:latin typeface="Arial" panose="020B0604020202020204" pitchFamily="34" charset="0"/>
              </a:rPr>
              <a:t>product &amp; product line</a:t>
            </a:r>
            <a:endParaRPr lang="en-US" sz="1400" dirty="0">
              <a:solidFill>
                <a:schemeClr val="tx1"/>
              </a:solidFill>
              <a:latin typeface="Arial" panose="020B0604020202020204" pitchFamily="34" charset="0"/>
            </a:endParaRPr>
          </a:p>
        </p:txBody>
      </p:sp>
    </p:spTree>
    <p:extLst>
      <p:ext uri="{BB962C8B-B14F-4D97-AF65-F5344CB8AC3E}">
        <p14:creationId xmlns:p14="http://schemas.microsoft.com/office/powerpoint/2010/main" val="1637547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a:bodyPr>
          <a:lstStyle/>
          <a:p>
            <a:r>
              <a:rPr lang="en-US" altLang="en-US" dirty="0" smtClean="0"/>
              <a:t>Communicating optimization results to your business</a:t>
            </a:r>
          </a:p>
        </p:txBody>
      </p:sp>
      <p:sp>
        <p:nvSpPr>
          <p:cNvPr id="8" name="TextBox 3"/>
          <p:cNvSpPr txBox="1">
            <a:spLocks noChangeArrowheads="1"/>
          </p:cNvSpPr>
          <p:nvPr/>
        </p:nvSpPr>
        <p:spPr bwMode="auto">
          <a:xfrm>
            <a:off x="2636368" y="616405"/>
            <a:ext cx="3839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r>
              <a:rPr lang="en-US" altLang="fr-FR" sz="1800" b="1" i="1" dirty="0" smtClean="0">
                <a:solidFill>
                  <a:srgbClr val="8DC740"/>
                </a:solidFill>
                <a:latin typeface="Arial" panose="020B0604020202020204" pitchFamily="34" charset="0"/>
              </a:rPr>
              <a:t>Multi-scenario exploration is key!</a:t>
            </a:r>
            <a:endParaRPr lang="fr-FR" altLang="fr-FR" sz="1800" b="1" i="1" dirty="0">
              <a:solidFill>
                <a:srgbClr val="8DC740"/>
              </a:solidFill>
              <a:latin typeface="Arial" panose="020B0604020202020204" pitchFamily="34" charset="0"/>
            </a:endParaRPr>
          </a:p>
        </p:txBody>
      </p:sp>
      <p:pic>
        <p:nvPicPr>
          <p:cNvPr id="4" name="Picture 4"/>
          <p:cNvPicPr>
            <a:picLocks noChangeAspect="1" noChangeArrowheads="1"/>
          </p:cNvPicPr>
          <p:nvPr/>
        </p:nvPicPr>
        <p:blipFill>
          <a:blip r:embed="rId2"/>
          <a:srcRect/>
          <a:stretch>
            <a:fillRect/>
          </a:stretch>
        </p:blipFill>
        <p:spPr bwMode="auto">
          <a:xfrm>
            <a:off x="2269673" y="985737"/>
            <a:ext cx="6419340" cy="379684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06136" y="994512"/>
            <a:ext cx="2163536" cy="2308324"/>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t>Consider multiple input data scenarios (e.g. multiple demand forecasts)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smtClean="0"/>
              <a:t>Compare impact of different scenarios on KPIs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smtClean="0"/>
              <a:t>Allow end-user to experiment with alternative scenarios</a:t>
            </a:r>
            <a:endParaRPr lang="en-US" sz="1200" dirty="0"/>
          </a:p>
        </p:txBody>
      </p:sp>
    </p:spTree>
    <p:extLst>
      <p:ext uri="{BB962C8B-B14F-4D97-AF65-F5344CB8AC3E}">
        <p14:creationId xmlns:p14="http://schemas.microsoft.com/office/powerpoint/2010/main" val="3021420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a:bodyPr>
          <a:lstStyle/>
          <a:p>
            <a:r>
              <a:rPr lang="en-US" altLang="en-US" dirty="0" smtClean="0"/>
              <a:t>Dealing with data uncertainty</a:t>
            </a:r>
          </a:p>
        </p:txBody>
      </p:sp>
      <p:sp>
        <p:nvSpPr>
          <p:cNvPr id="8" name="TextBox 3"/>
          <p:cNvSpPr txBox="1">
            <a:spLocks noChangeArrowheads="1"/>
          </p:cNvSpPr>
          <p:nvPr/>
        </p:nvSpPr>
        <p:spPr bwMode="auto">
          <a:xfrm>
            <a:off x="-268968" y="574698"/>
            <a:ext cx="9650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a:lnSpc>
                <a:spcPct val="100000"/>
              </a:lnSpc>
              <a:spcBef>
                <a:spcPct val="0"/>
              </a:spcBef>
              <a:spcAft>
                <a:spcPct val="0"/>
              </a:spcAft>
              <a:buClrTx/>
              <a:buSzTx/>
              <a:buFontTx/>
              <a:buNone/>
            </a:pPr>
            <a:r>
              <a:rPr lang="en-US" altLang="fr-FR" sz="1800" b="1" i="1" dirty="0" smtClean="0">
                <a:solidFill>
                  <a:srgbClr val="8DC740"/>
                </a:solidFill>
                <a:latin typeface="Arial" panose="020B0604020202020204" pitchFamily="34" charset="0"/>
              </a:rPr>
              <a:t>Hedge against uncertainty via “what-if” and robust/stochastic optimization</a:t>
            </a:r>
            <a:endParaRPr lang="fr-FR" altLang="fr-FR" sz="1800" b="1" i="1" dirty="0">
              <a:solidFill>
                <a:srgbClr val="8DC740"/>
              </a:solidFill>
              <a:latin typeface="Arial" panose="020B0604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922" y="983695"/>
            <a:ext cx="6927464" cy="375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156637" y="4733157"/>
            <a:ext cx="2548990" cy="307777"/>
          </a:xfrm>
          <a:prstGeom prst="rect">
            <a:avLst/>
          </a:prstGeom>
          <a:noFill/>
        </p:spPr>
        <p:txBody>
          <a:bodyPr wrap="square">
            <a:spAutoFit/>
          </a:bodyPr>
          <a:lstStyle/>
          <a:p>
            <a:pPr algn="ctr">
              <a:defRPr/>
            </a:pPr>
            <a:r>
              <a:rPr lang="en-US" sz="1400" dirty="0">
                <a:solidFill>
                  <a:srgbClr val="00B0DA"/>
                </a:solidFill>
                <a:latin typeface="Arial" panose="020B0604020202020204" pitchFamily="34" charset="0"/>
              </a:rPr>
              <a:t>x</a:t>
            </a:r>
            <a:r>
              <a:rPr lang="en-US" sz="1400" dirty="0" smtClean="0">
                <a:solidFill>
                  <a:srgbClr val="00B0DA"/>
                </a:solidFill>
                <a:latin typeface="Arial" panose="020B0604020202020204" pitchFamily="34" charset="0"/>
              </a:rPr>
              <a:t>-axis: demand scenarios</a:t>
            </a:r>
            <a:endParaRPr lang="fr-FR" sz="1400" dirty="0">
              <a:solidFill>
                <a:srgbClr val="00B0DA"/>
              </a:solidFill>
              <a:latin typeface="Arial" panose="020B0604020202020204" pitchFamily="34" charset="0"/>
            </a:endParaRPr>
          </a:p>
        </p:txBody>
      </p:sp>
      <p:sp>
        <p:nvSpPr>
          <p:cNvPr id="11" name="TextBox 10"/>
          <p:cNvSpPr txBox="1"/>
          <p:nvPr/>
        </p:nvSpPr>
        <p:spPr>
          <a:xfrm>
            <a:off x="-233582" y="2335707"/>
            <a:ext cx="1207762" cy="523220"/>
          </a:xfrm>
          <a:prstGeom prst="rect">
            <a:avLst/>
          </a:prstGeom>
          <a:noFill/>
        </p:spPr>
        <p:txBody>
          <a:bodyPr wrap="square">
            <a:spAutoFit/>
          </a:bodyPr>
          <a:lstStyle/>
          <a:p>
            <a:pPr algn="ctr">
              <a:defRPr/>
            </a:pPr>
            <a:r>
              <a:rPr lang="en-US" sz="1400" dirty="0">
                <a:solidFill>
                  <a:srgbClr val="00B0DA"/>
                </a:solidFill>
                <a:latin typeface="Arial" panose="020B0604020202020204" pitchFamily="34" charset="0"/>
              </a:rPr>
              <a:t>y</a:t>
            </a:r>
            <a:r>
              <a:rPr lang="en-US" sz="1400" dirty="0" smtClean="0">
                <a:solidFill>
                  <a:srgbClr val="00B0DA"/>
                </a:solidFill>
                <a:latin typeface="Arial" panose="020B0604020202020204" pitchFamily="34" charset="0"/>
              </a:rPr>
              <a:t>-axis: </a:t>
            </a:r>
          </a:p>
          <a:p>
            <a:pPr algn="ctr">
              <a:defRPr/>
            </a:pPr>
            <a:r>
              <a:rPr lang="en-US" sz="1400" dirty="0" smtClean="0">
                <a:solidFill>
                  <a:srgbClr val="00B0DA"/>
                </a:solidFill>
                <a:latin typeface="Arial" panose="020B0604020202020204" pitchFamily="34" charset="0"/>
              </a:rPr>
              <a:t>plans</a:t>
            </a:r>
            <a:endParaRPr lang="fr-FR" sz="1400" dirty="0">
              <a:solidFill>
                <a:srgbClr val="00B0DA"/>
              </a:solidFill>
              <a:latin typeface="Arial" panose="020B0604020202020204" pitchFamily="34" charset="0"/>
            </a:endParaRPr>
          </a:p>
        </p:txBody>
      </p:sp>
      <p:sp>
        <p:nvSpPr>
          <p:cNvPr id="12" name="TextBox 11"/>
          <p:cNvSpPr txBox="1">
            <a:spLocks noChangeArrowheads="1"/>
          </p:cNvSpPr>
          <p:nvPr/>
        </p:nvSpPr>
        <p:spPr bwMode="auto">
          <a:xfrm>
            <a:off x="7432650" y="1707259"/>
            <a:ext cx="1462319" cy="646331"/>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lr>
                <a:schemeClr val="accent2"/>
              </a:buClr>
              <a:buFont typeface="Wingdings" pitchFamily="2" charset="2"/>
              <a:buChar char="§"/>
              <a:defRPr sz="2200">
                <a:solidFill>
                  <a:schemeClr val="tx1"/>
                </a:solidFill>
                <a:latin typeface="Arial" pitchFamily="34" charset="0"/>
                <a:cs typeface="Arial" pitchFamily="34" charset="0"/>
              </a:defRPr>
            </a:lvl1pPr>
            <a:lvl2pPr marL="742950" indent="-285750" algn="l" eaLnBrk="0" hangingPunct="0">
              <a:spcBef>
                <a:spcPct val="20000"/>
              </a:spcBef>
              <a:buClr>
                <a:schemeClr val="accent2"/>
              </a:buClr>
              <a:buFont typeface="Arial" pitchFamily="34" charset="0"/>
              <a:buChar char="–"/>
              <a:defRPr sz="2000">
                <a:solidFill>
                  <a:schemeClr val="tx1"/>
                </a:solidFill>
                <a:latin typeface="Arial" pitchFamily="34" charset="0"/>
                <a:cs typeface="Arial" pitchFamily="34" charset="0"/>
              </a:defRPr>
            </a:lvl2pPr>
            <a:lvl3pPr marL="1143000" indent="-228600" algn="l" eaLnBrk="0" hangingPunct="0">
              <a:spcBef>
                <a:spcPct val="10000"/>
              </a:spcBef>
              <a:buClr>
                <a:schemeClr val="accent2"/>
              </a:buClr>
              <a:buChar char="•"/>
              <a:defRPr>
                <a:solidFill>
                  <a:schemeClr val="tx1"/>
                </a:solidFill>
                <a:latin typeface="Arial" pitchFamily="34" charset="0"/>
                <a:cs typeface="Arial" pitchFamily="34" charset="0"/>
              </a:defRPr>
            </a:lvl3pPr>
            <a:lvl4pPr marL="1600200" indent="-228600" algn="l" eaLnBrk="0" hangingPunct="0">
              <a:spcBef>
                <a:spcPct val="5000"/>
              </a:spcBef>
              <a:buClr>
                <a:schemeClr val="accent2"/>
              </a:buClr>
              <a:buFont typeface="Arial" pitchFamily="34" charset="0"/>
              <a:buChar char="–"/>
              <a:defRPr sz="1600">
                <a:solidFill>
                  <a:schemeClr val="tx1"/>
                </a:solidFill>
                <a:latin typeface="Arial" pitchFamily="34" charset="0"/>
                <a:cs typeface="Arial" pitchFamily="34" charset="0"/>
              </a:defRPr>
            </a:lvl4pPr>
            <a:lvl5pPr marL="2057400" indent="-228600" algn="l" eaLnBrk="0" hangingPunct="0">
              <a:spcBef>
                <a:spcPct val="0"/>
              </a:spcBef>
              <a:buClr>
                <a:schemeClr val="accent2"/>
              </a:buClr>
              <a:buFont typeface="Arial" pitchFamily="34" charset="0"/>
              <a:buChar char="&gt;"/>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9pPr>
          </a:lstStyle>
          <a:p>
            <a:pPr algn="ctr" eaLnBrk="1" hangingPunct="1">
              <a:buClrTx/>
              <a:buFontTx/>
              <a:buNone/>
              <a:defRPr/>
            </a:pPr>
            <a:r>
              <a:rPr lang="en-US" altLang="fr-FR" sz="1200" dirty="0" smtClean="0"/>
              <a:t>Brighter green</a:t>
            </a:r>
            <a:r>
              <a:rPr lang="en-US" altLang="fr-FR" sz="1200" dirty="0"/>
              <a:t> </a:t>
            </a:r>
            <a:r>
              <a:rPr lang="en-US" altLang="fr-FR" sz="1200" dirty="0" smtClean="0"/>
              <a:t>means better KPI performance</a:t>
            </a:r>
            <a:endParaRPr lang="fr-FR" altLang="fr-FR" sz="1200" dirty="0"/>
          </a:p>
        </p:txBody>
      </p:sp>
      <p:sp>
        <p:nvSpPr>
          <p:cNvPr id="13" name="TextBox 12"/>
          <p:cNvSpPr txBox="1">
            <a:spLocks noChangeArrowheads="1"/>
          </p:cNvSpPr>
          <p:nvPr/>
        </p:nvSpPr>
        <p:spPr bwMode="auto">
          <a:xfrm>
            <a:off x="7432650" y="3177482"/>
            <a:ext cx="1462319" cy="646331"/>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lr>
                <a:schemeClr val="accent2"/>
              </a:buClr>
              <a:buFont typeface="Wingdings" pitchFamily="2" charset="2"/>
              <a:buChar char="§"/>
              <a:defRPr sz="2200">
                <a:solidFill>
                  <a:schemeClr val="tx1"/>
                </a:solidFill>
                <a:latin typeface="Arial" pitchFamily="34" charset="0"/>
                <a:cs typeface="Arial" pitchFamily="34" charset="0"/>
              </a:defRPr>
            </a:lvl1pPr>
            <a:lvl2pPr marL="742950" indent="-285750" algn="l" eaLnBrk="0" hangingPunct="0">
              <a:spcBef>
                <a:spcPct val="20000"/>
              </a:spcBef>
              <a:buClr>
                <a:schemeClr val="accent2"/>
              </a:buClr>
              <a:buFont typeface="Arial" pitchFamily="34" charset="0"/>
              <a:buChar char="–"/>
              <a:defRPr sz="2000">
                <a:solidFill>
                  <a:schemeClr val="tx1"/>
                </a:solidFill>
                <a:latin typeface="Arial" pitchFamily="34" charset="0"/>
                <a:cs typeface="Arial" pitchFamily="34" charset="0"/>
              </a:defRPr>
            </a:lvl2pPr>
            <a:lvl3pPr marL="1143000" indent="-228600" algn="l" eaLnBrk="0" hangingPunct="0">
              <a:spcBef>
                <a:spcPct val="10000"/>
              </a:spcBef>
              <a:buClr>
                <a:schemeClr val="accent2"/>
              </a:buClr>
              <a:buChar char="•"/>
              <a:defRPr>
                <a:solidFill>
                  <a:schemeClr val="tx1"/>
                </a:solidFill>
                <a:latin typeface="Arial" pitchFamily="34" charset="0"/>
                <a:cs typeface="Arial" pitchFamily="34" charset="0"/>
              </a:defRPr>
            </a:lvl3pPr>
            <a:lvl4pPr marL="1600200" indent="-228600" algn="l" eaLnBrk="0" hangingPunct="0">
              <a:spcBef>
                <a:spcPct val="5000"/>
              </a:spcBef>
              <a:buClr>
                <a:schemeClr val="accent2"/>
              </a:buClr>
              <a:buFont typeface="Arial" pitchFamily="34" charset="0"/>
              <a:buChar char="–"/>
              <a:defRPr sz="1600">
                <a:solidFill>
                  <a:schemeClr val="tx1"/>
                </a:solidFill>
                <a:latin typeface="Arial" pitchFamily="34" charset="0"/>
                <a:cs typeface="Arial" pitchFamily="34" charset="0"/>
              </a:defRPr>
            </a:lvl4pPr>
            <a:lvl5pPr marL="2057400" indent="-228600" algn="l" eaLnBrk="0" hangingPunct="0">
              <a:spcBef>
                <a:spcPct val="0"/>
              </a:spcBef>
              <a:buClr>
                <a:schemeClr val="accent2"/>
              </a:buClr>
              <a:buFont typeface="Arial" pitchFamily="34" charset="0"/>
              <a:buChar char="&gt;"/>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9pPr>
          </a:lstStyle>
          <a:p>
            <a:pPr algn="ctr" eaLnBrk="1" hangingPunct="1">
              <a:buClrTx/>
              <a:buFontTx/>
              <a:buNone/>
              <a:defRPr/>
            </a:pPr>
            <a:r>
              <a:rPr lang="en-US" altLang="fr-FR" sz="1200" dirty="0" smtClean="0"/>
              <a:t>Brighter read means worse failure</a:t>
            </a:r>
            <a:endParaRPr lang="fr-FR" altLang="fr-FR" sz="1200" dirty="0"/>
          </a:p>
        </p:txBody>
      </p:sp>
      <p:sp>
        <p:nvSpPr>
          <p:cNvPr id="14" name="Right Brace 13"/>
          <p:cNvSpPr>
            <a:spLocks/>
          </p:cNvSpPr>
          <p:nvPr/>
        </p:nvSpPr>
        <p:spPr bwMode="auto">
          <a:xfrm flipH="1">
            <a:off x="1119288" y="1787979"/>
            <a:ext cx="383597" cy="1389503"/>
          </a:xfrm>
          <a:prstGeom prst="rightBrace">
            <a:avLst>
              <a:gd name="adj1" fmla="val 8326"/>
              <a:gd name="adj2" fmla="val 50000"/>
            </a:avLst>
          </a:prstGeom>
          <a:noFill/>
          <a:ln w="1905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buClr>
                <a:schemeClr val="accent2"/>
              </a:buClr>
              <a:buFont typeface="Wingdings" pitchFamily="2" charset="2"/>
              <a:buChar char="§"/>
              <a:defRPr sz="2200">
                <a:solidFill>
                  <a:schemeClr val="tx1"/>
                </a:solidFill>
                <a:latin typeface="Arial" pitchFamily="34" charset="0"/>
                <a:cs typeface="Arial" pitchFamily="34" charset="0"/>
              </a:defRPr>
            </a:lvl1pPr>
            <a:lvl2pPr marL="742950" indent="-285750" algn="l" eaLnBrk="0" hangingPunct="0">
              <a:spcBef>
                <a:spcPct val="20000"/>
              </a:spcBef>
              <a:buClr>
                <a:schemeClr val="accent2"/>
              </a:buClr>
              <a:buFont typeface="Arial" pitchFamily="34" charset="0"/>
              <a:buChar char="–"/>
              <a:defRPr sz="2000">
                <a:solidFill>
                  <a:schemeClr val="tx1"/>
                </a:solidFill>
                <a:latin typeface="Arial" pitchFamily="34" charset="0"/>
                <a:cs typeface="Arial" pitchFamily="34" charset="0"/>
              </a:defRPr>
            </a:lvl2pPr>
            <a:lvl3pPr marL="1143000" indent="-228600" algn="l" eaLnBrk="0" hangingPunct="0">
              <a:spcBef>
                <a:spcPct val="10000"/>
              </a:spcBef>
              <a:buClr>
                <a:schemeClr val="accent2"/>
              </a:buClr>
              <a:buChar char="•"/>
              <a:defRPr>
                <a:solidFill>
                  <a:schemeClr val="tx1"/>
                </a:solidFill>
                <a:latin typeface="Arial" pitchFamily="34" charset="0"/>
                <a:cs typeface="Arial" pitchFamily="34" charset="0"/>
              </a:defRPr>
            </a:lvl3pPr>
            <a:lvl4pPr marL="1600200" indent="-228600" algn="l" eaLnBrk="0" hangingPunct="0">
              <a:spcBef>
                <a:spcPct val="5000"/>
              </a:spcBef>
              <a:buClr>
                <a:schemeClr val="accent2"/>
              </a:buClr>
              <a:buFont typeface="Arial" pitchFamily="34" charset="0"/>
              <a:buChar char="–"/>
              <a:defRPr sz="1600">
                <a:solidFill>
                  <a:schemeClr val="tx1"/>
                </a:solidFill>
                <a:latin typeface="Arial" pitchFamily="34" charset="0"/>
                <a:cs typeface="Arial" pitchFamily="34" charset="0"/>
              </a:defRPr>
            </a:lvl4pPr>
            <a:lvl5pPr marL="2057400" indent="-228600" algn="l" eaLnBrk="0" hangingPunct="0">
              <a:spcBef>
                <a:spcPct val="0"/>
              </a:spcBef>
              <a:buClr>
                <a:schemeClr val="accent2"/>
              </a:buClr>
              <a:buFont typeface="Arial" pitchFamily="34" charset="0"/>
              <a:buChar char="&gt;"/>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9pPr>
          </a:lstStyle>
          <a:p>
            <a:pPr algn="ctr" eaLnBrk="1" hangingPunct="1">
              <a:buClrTx/>
              <a:buFontTx/>
              <a:buNone/>
              <a:defRPr/>
            </a:pPr>
            <a:endParaRPr lang="fr-FR" altLang="fr-FR" sz="1200">
              <a:solidFill>
                <a:schemeClr val="bg2">
                  <a:lumMod val="75000"/>
                </a:schemeClr>
              </a:solidFill>
            </a:endParaRPr>
          </a:p>
        </p:txBody>
      </p:sp>
      <p:sp>
        <p:nvSpPr>
          <p:cNvPr id="15" name="Right Brace 14"/>
          <p:cNvSpPr>
            <a:spLocks/>
          </p:cNvSpPr>
          <p:nvPr/>
        </p:nvSpPr>
        <p:spPr bwMode="auto">
          <a:xfrm flipH="1">
            <a:off x="1331437" y="3177482"/>
            <a:ext cx="171450" cy="1248068"/>
          </a:xfrm>
          <a:prstGeom prst="rightBrace">
            <a:avLst>
              <a:gd name="adj1" fmla="val 8337"/>
              <a:gd name="adj2" fmla="val 50000"/>
            </a:avLst>
          </a:prstGeom>
          <a:noFill/>
          <a:ln w="1905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buClr>
                <a:schemeClr val="accent2"/>
              </a:buClr>
              <a:buFont typeface="Wingdings" pitchFamily="2" charset="2"/>
              <a:buChar char="§"/>
              <a:defRPr sz="2200">
                <a:solidFill>
                  <a:schemeClr val="tx1"/>
                </a:solidFill>
                <a:latin typeface="Arial" pitchFamily="34" charset="0"/>
                <a:cs typeface="Arial" pitchFamily="34" charset="0"/>
              </a:defRPr>
            </a:lvl1pPr>
            <a:lvl2pPr marL="742950" indent="-285750" algn="l" eaLnBrk="0" hangingPunct="0">
              <a:spcBef>
                <a:spcPct val="20000"/>
              </a:spcBef>
              <a:buClr>
                <a:schemeClr val="accent2"/>
              </a:buClr>
              <a:buFont typeface="Arial" pitchFamily="34" charset="0"/>
              <a:buChar char="–"/>
              <a:defRPr sz="2000">
                <a:solidFill>
                  <a:schemeClr val="tx1"/>
                </a:solidFill>
                <a:latin typeface="Arial" pitchFamily="34" charset="0"/>
                <a:cs typeface="Arial" pitchFamily="34" charset="0"/>
              </a:defRPr>
            </a:lvl2pPr>
            <a:lvl3pPr marL="1143000" indent="-228600" algn="l" eaLnBrk="0" hangingPunct="0">
              <a:spcBef>
                <a:spcPct val="10000"/>
              </a:spcBef>
              <a:buClr>
                <a:schemeClr val="accent2"/>
              </a:buClr>
              <a:buChar char="•"/>
              <a:defRPr>
                <a:solidFill>
                  <a:schemeClr val="tx1"/>
                </a:solidFill>
                <a:latin typeface="Arial" pitchFamily="34" charset="0"/>
                <a:cs typeface="Arial" pitchFamily="34" charset="0"/>
              </a:defRPr>
            </a:lvl3pPr>
            <a:lvl4pPr marL="1600200" indent="-228600" algn="l" eaLnBrk="0" hangingPunct="0">
              <a:spcBef>
                <a:spcPct val="5000"/>
              </a:spcBef>
              <a:buClr>
                <a:schemeClr val="accent2"/>
              </a:buClr>
              <a:buFont typeface="Arial" pitchFamily="34" charset="0"/>
              <a:buChar char="–"/>
              <a:defRPr sz="1600">
                <a:solidFill>
                  <a:schemeClr val="tx1"/>
                </a:solidFill>
                <a:latin typeface="Arial" pitchFamily="34" charset="0"/>
                <a:cs typeface="Arial" pitchFamily="34" charset="0"/>
              </a:defRPr>
            </a:lvl4pPr>
            <a:lvl5pPr marL="2057400" indent="-228600" algn="l" eaLnBrk="0" hangingPunct="0">
              <a:spcBef>
                <a:spcPct val="0"/>
              </a:spcBef>
              <a:buClr>
                <a:schemeClr val="accent2"/>
              </a:buClr>
              <a:buFont typeface="Arial" pitchFamily="34" charset="0"/>
              <a:buChar char="&gt;"/>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buClr>
                <a:schemeClr val="accent2"/>
              </a:buClr>
              <a:buFont typeface="Arial" pitchFamily="34" charset="0"/>
              <a:buChar char="&gt;"/>
              <a:defRPr sz="1600">
                <a:solidFill>
                  <a:schemeClr val="tx1"/>
                </a:solidFill>
                <a:latin typeface="Arial" pitchFamily="34" charset="0"/>
                <a:cs typeface="Arial" pitchFamily="34" charset="0"/>
              </a:defRPr>
            </a:lvl9pPr>
          </a:lstStyle>
          <a:p>
            <a:pPr algn="ctr" eaLnBrk="1" hangingPunct="1">
              <a:buClrTx/>
              <a:buFontTx/>
              <a:buNone/>
              <a:defRPr/>
            </a:pPr>
            <a:endParaRPr lang="fr-FR" altLang="fr-FR" sz="1200">
              <a:solidFill>
                <a:schemeClr val="bg2">
                  <a:lumMod val="75000"/>
                </a:schemeClr>
              </a:solidFill>
            </a:endParaRPr>
          </a:p>
        </p:txBody>
      </p:sp>
      <p:sp>
        <p:nvSpPr>
          <p:cNvPr id="16" name="TextBox 15"/>
          <p:cNvSpPr txBox="1"/>
          <p:nvPr/>
        </p:nvSpPr>
        <p:spPr>
          <a:xfrm rot="16200000">
            <a:off x="393856" y="2416555"/>
            <a:ext cx="1173868" cy="276999"/>
          </a:xfrm>
          <a:prstGeom prst="rect">
            <a:avLst/>
          </a:prstGeom>
          <a:solidFill>
            <a:srgbClr val="00B0F0"/>
          </a:solidFill>
        </p:spPr>
        <p:txBody>
          <a:bodyPr wrap="square">
            <a:spAutoFit/>
          </a:bodyPr>
          <a:lstStyle/>
          <a:p>
            <a:pPr algn="ctr">
              <a:defRPr/>
            </a:pPr>
            <a:r>
              <a:rPr lang="en-US" sz="1200" dirty="0">
                <a:latin typeface="Arial" panose="020B0604020202020204" pitchFamily="34" charset="0"/>
              </a:rPr>
              <a:t>Robust plans</a:t>
            </a:r>
            <a:endParaRPr lang="fr-FR" sz="1200" dirty="0">
              <a:latin typeface="Arial" panose="020B0604020202020204" pitchFamily="34" charset="0"/>
            </a:endParaRPr>
          </a:p>
        </p:txBody>
      </p:sp>
      <p:sp>
        <p:nvSpPr>
          <p:cNvPr id="17" name="TextBox 16"/>
          <p:cNvSpPr txBox="1"/>
          <p:nvPr/>
        </p:nvSpPr>
        <p:spPr>
          <a:xfrm rot="16200000">
            <a:off x="523409" y="3641875"/>
            <a:ext cx="1099427" cy="461665"/>
          </a:xfrm>
          <a:prstGeom prst="rect">
            <a:avLst/>
          </a:prstGeom>
          <a:solidFill>
            <a:srgbClr val="00B0F0"/>
          </a:solidFill>
        </p:spPr>
        <p:txBody>
          <a:bodyPr wrap="square">
            <a:spAutoFit/>
          </a:bodyPr>
          <a:lstStyle/>
          <a:p>
            <a:pPr algn="ctr">
              <a:defRPr/>
            </a:pPr>
            <a:r>
              <a:rPr lang="en-US" sz="1200" dirty="0">
                <a:latin typeface="Arial" panose="020B0604020202020204" pitchFamily="34" charset="0"/>
              </a:rPr>
              <a:t>Deterministic plans</a:t>
            </a:r>
            <a:endParaRPr lang="fr-FR" sz="1200" dirty="0">
              <a:latin typeface="Arial" panose="020B0604020202020204" pitchFamily="34" charset="0"/>
            </a:endParaRPr>
          </a:p>
        </p:txBody>
      </p:sp>
      <p:sp>
        <p:nvSpPr>
          <p:cNvPr id="18" name="Rounded Rectangular Callout 17"/>
          <p:cNvSpPr/>
          <p:nvPr/>
        </p:nvSpPr>
        <p:spPr bwMode="auto">
          <a:xfrm>
            <a:off x="4147458" y="4126672"/>
            <a:ext cx="3463182" cy="474306"/>
          </a:xfrm>
          <a:prstGeom prst="wedgeRoundRectCallout">
            <a:avLst>
              <a:gd name="adj1" fmla="val -1790"/>
              <a:gd name="adj2" fmla="val -94539"/>
              <a:gd name="adj3" fmla="val 16667"/>
            </a:avLst>
          </a:prstGeom>
          <a:solidFill>
            <a:srgbClr val="00B0F0"/>
          </a:solidFill>
          <a:ln w="9525"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r>
              <a:rPr lang="en-US" sz="1200" dirty="0" smtClean="0">
                <a:solidFill>
                  <a:schemeClr val="tx1"/>
                </a:solidFill>
                <a:latin typeface="Arial" panose="020B0604020202020204" pitchFamily="34" charset="0"/>
              </a:rPr>
              <a:t>Ignoring uncertainty may lead to “broken” plans</a:t>
            </a:r>
          </a:p>
          <a:p>
            <a:pPr algn="ctr" defTabSz="514350"/>
            <a:r>
              <a:rPr lang="en-US" sz="1200" dirty="0" smtClean="0">
                <a:solidFill>
                  <a:schemeClr val="tx1"/>
                </a:solidFill>
                <a:latin typeface="Arial" panose="020B0604020202020204" pitchFamily="34" charset="0"/>
              </a:rPr>
              <a:t>(more red across scenarios)</a:t>
            </a:r>
            <a:endParaRPr lang="en-US" sz="1200" dirty="0">
              <a:solidFill>
                <a:schemeClr val="tx1"/>
              </a:solidFill>
              <a:latin typeface="Arial" panose="020B0604020202020204" pitchFamily="34" charset="0"/>
            </a:endParaRPr>
          </a:p>
        </p:txBody>
      </p:sp>
      <p:sp>
        <p:nvSpPr>
          <p:cNvPr id="19" name="Rounded Rectangular Callout 18"/>
          <p:cNvSpPr/>
          <p:nvPr/>
        </p:nvSpPr>
        <p:spPr bwMode="auto">
          <a:xfrm>
            <a:off x="1628258" y="1968120"/>
            <a:ext cx="3515242" cy="479703"/>
          </a:xfrm>
          <a:prstGeom prst="wedgeRoundRectCallout">
            <a:avLst>
              <a:gd name="adj1" fmla="val 58981"/>
              <a:gd name="adj2" fmla="val 118047"/>
              <a:gd name="adj3" fmla="val 16667"/>
            </a:avLst>
          </a:prstGeom>
          <a:solidFill>
            <a:srgbClr val="00B0F0"/>
          </a:solidFill>
          <a:ln w="9525" cap="flat" cmpd="sng" algn="ctr">
            <a:noFill/>
            <a:prstDash val="solid"/>
            <a:round/>
            <a:headEnd type="none" w="med" len="med"/>
            <a:tailEnd type="none" w="med" len="med"/>
          </a:ln>
          <a:effectLst/>
        </p:spPr>
        <p:txBody>
          <a:bodyPr vert="horz" wrap="square" lIns="51435" tIns="25718" rIns="51435" bIns="25718" numCol="1" rtlCol="0" anchor="ctr" anchorCtr="0" compatLnSpc="1">
            <a:prstTxWarp prst="textNoShape">
              <a:avLst/>
            </a:prstTxWarp>
          </a:bodyPr>
          <a:lstStyle/>
          <a:p>
            <a:pPr algn="ctr" defTabSz="514350"/>
            <a:r>
              <a:rPr lang="en-US" sz="1200" dirty="0" smtClean="0">
                <a:solidFill>
                  <a:schemeClr val="tx1"/>
                </a:solidFill>
                <a:latin typeface="Arial" panose="020B0604020202020204" pitchFamily="34" charset="0"/>
              </a:rPr>
              <a:t>Robust optimization yields more stable plans </a:t>
            </a:r>
          </a:p>
          <a:p>
            <a:pPr algn="ctr" defTabSz="514350"/>
            <a:r>
              <a:rPr lang="en-US" sz="1200" dirty="0" smtClean="0">
                <a:solidFill>
                  <a:schemeClr val="tx1"/>
                </a:solidFill>
                <a:latin typeface="Arial" panose="020B0604020202020204" pitchFamily="34" charset="0"/>
              </a:rPr>
              <a:t>(more green across scenarios)</a:t>
            </a:r>
            <a:endParaRPr lang="en-US" sz="1200" dirty="0">
              <a:solidFill>
                <a:schemeClr val="tx1"/>
              </a:solidFill>
              <a:latin typeface="Arial" panose="020B0604020202020204" pitchFamily="34" charset="0"/>
            </a:endParaRPr>
          </a:p>
        </p:txBody>
      </p:sp>
      <p:sp>
        <p:nvSpPr>
          <p:cNvPr id="3" name="Rectangle 2"/>
          <p:cNvSpPr/>
          <p:nvPr/>
        </p:nvSpPr>
        <p:spPr bwMode="auto">
          <a:xfrm>
            <a:off x="8621486" y="2939143"/>
            <a:ext cx="914400" cy="9144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noFill/>
              </a:ln>
              <a:solidFill>
                <a:srgbClr val="191919"/>
              </a:solidFill>
              <a:effectLst/>
              <a:latin typeface="HelvNeue Light for IBM" pitchFamily="34" charset="0"/>
            </a:endParaRPr>
          </a:p>
        </p:txBody>
      </p:sp>
    </p:spTree>
    <p:extLst>
      <p:ext uri="{BB962C8B-B14F-4D97-AF65-F5344CB8AC3E}">
        <p14:creationId xmlns:p14="http://schemas.microsoft.com/office/powerpoint/2010/main" val="2643205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1713" y="3575448"/>
            <a:ext cx="1735931" cy="156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6819" y="3680222"/>
            <a:ext cx="2119313"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8" name="Group 7"/>
          <p:cNvGrpSpPr>
            <a:grpSpLocks/>
          </p:cNvGrpSpPr>
          <p:nvPr/>
        </p:nvGrpSpPr>
        <p:grpSpPr bwMode="auto">
          <a:xfrm>
            <a:off x="6298407" y="1765698"/>
            <a:ext cx="1702594" cy="1378744"/>
            <a:chOff x="398490" y="840364"/>
            <a:chExt cx="4034274" cy="3060123"/>
          </a:xfrm>
        </p:grpSpPr>
        <p:pic>
          <p:nvPicPr>
            <p:cNvPr id="57357" name="Picture 2"/>
            <p:cNvPicPr>
              <a:picLocks noChangeAspect="1"/>
            </p:cNvPicPr>
            <p:nvPr/>
          </p:nvPicPr>
          <p:blipFill>
            <a:blip r:embed="rId4">
              <a:extLst>
                <a:ext uri="{28A0092B-C50C-407E-A947-70E740481C1C}">
                  <a14:useLocalDpi xmlns:a14="http://schemas.microsoft.com/office/drawing/2010/main" val="0"/>
                </a:ext>
              </a:extLst>
            </a:blip>
            <a:srcRect l="1778" t="2678" r="26192" b="10493"/>
            <a:stretch>
              <a:fillRect/>
            </a:stretch>
          </p:blipFill>
          <p:spPr bwMode="auto">
            <a:xfrm>
              <a:off x="398490" y="840364"/>
              <a:ext cx="4034274" cy="306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73659" y="1112550"/>
              <a:ext cx="1334415" cy="4148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grpSp>
      <p:pic>
        <p:nvPicPr>
          <p:cNvPr id="573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r="20430"/>
          <a:stretch>
            <a:fillRect/>
          </a:stretch>
        </p:blipFill>
        <p:spPr bwMode="auto">
          <a:xfrm>
            <a:off x="1332310" y="1346598"/>
            <a:ext cx="1735931" cy="1248965"/>
          </a:xfrm>
          <a:prstGeom prst="rect">
            <a:avLst/>
          </a:pr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0" name="Title 1"/>
          <p:cNvSpPr>
            <a:spLocks noGrp="1"/>
          </p:cNvSpPr>
          <p:nvPr>
            <p:ph type="title"/>
          </p:nvPr>
        </p:nvSpPr>
        <p:spPr>
          <a:xfrm>
            <a:off x="214313" y="161676"/>
            <a:ext cx="8455025" cy="775597"/>
          </a:xfrm>
        </p:spPr>
        <p:txBody>
          <a:bodyPr/>
          <a:lstStyle/>
          <a:p>
            <a:r>
              <a:rPr lang="en-US" altLang="en-US" dirty="0"/>
              <a:t>Decision Optimization in end-to-end IBM Analytics</a:t>
            </a:r>
            <a:br>
              <a:rPr lang="en-US" altLang="en-US" dirty="0"/>
            </a:br>
            <a:r>
              <a:rPr lang="en-US" altLang="en-US" dirty="0"/>
              <a:t>Example: Advanced S&amp;OP Lifecycle</a:t>
            </a:r>
          </a:p>
        </p:txBody>
      </p:sp>
      <p:graphicFrame>
        <p:nvGraphicFramePr>
          <p:cNvPr id="4" name="Diagram 3"/>
          <p:cNvGraphicFramePr/>
          <p:nvPr/>
        </p:nvGraphicFramePr>
        <p:xfrm>
          <a:off x="2052204" y="983962"/>
          <a:ext cx="4976597"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ounded Rectangle 4"/>
          <p:cNvSpPr/>
          <p:nvPr/>
        </p:nvSpPr>
        <p:spPr>
          <a:xfrm>
            <a:off x="3068242" y="2928938"/>
            <a:ext cx="1468040" cy="55959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t>Decision Optimization</a:t>
            </a:r>
          </a:p>
        </p:txBody>
      </p:sp>
      <p:sp>
        <p:nvSpPr>
          <p:cNvPr id="6" name="Rounded Rectangle 5"/>
          <p:cNvSpPr/>
          <p:nvPr/>
        </p:nvSpPr>
        <p:spPr>
          <a:xfrm>
            <a:off x="5679281" y="2953941"/>
            <a:ext cx="829866" cy="26550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t>SPSS</a:t>
            </a:r>
          </a:p>
        </p:txBody>
      </p:sp>
      <p:sp>
        <p:nvSpPr>
          <p:cNvPr id="30" name="Rounded Rectangle 29"/>
          <p:cNvSpPr/>
          <p:nvPr/>
        </p:nvSpPr>
        <p:spPr>
          <a:xfrm>
            <a:off x="4323160" y="1810941"/>
            <a:ext cx="973931" cy="26431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t>TM1</a:t>
            </a:r>
          </a:p>
        </p:txBody>
      </p:sp>
      <p:sp>
        <p:nvSpPr>
          <p:cNvPr id="28" name="Rounded Rectangle 27"/>
          <p:cNvSpPr/>
          <p:nvPr/>
        </p:nvSpPr>
        <p:spPr>
          <a:xfrm>
            <a:off x="5297091" y="4813697"/>
            <a:ext cx="747713" cy="26550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t>TM1</a:t>
            </a:r>
          </a:p>
        </p:txBody>
      </p:sp>
      <p:sp>
        <p:nvSpPr>
          <p:cNvPr id="29" name="Rounded Rectangle 28"/>
          <p:cNvSpPr/>
          <p:nvPr/>
        </p:nvSpPr>
        <p:spPr>
          <a:xfrm>
            <a:off x="3802856" y="4813697"/>
            <a:ext cx="733425" cy="26550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t>TM1</a:t>
            </a:r>
          </a:p>
        </p:txBody>
      </p:sp>
    </p:spTree>
    <p:extLst>
      <p:ext uri="{BB962C8B-B14F-4D97-AF65-F5344CB8AC3E}">
        <p14:creationId xmlns:p14="http://schemas.microsoft.com/office/powerpoint/2010/main" val="3075130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6"/>
          <p:cNvSpPr>
            <a:spLocks noChangeArrowheads="1"/>
          </p:cNvSpPr>
          <p:nvPr/>
        </p:nvSpPr>
        <p:spPr bwMode="auto">
          <a:xfrm>
            <a:off x="693965" y="3230166"/>
            <a:ext cx="7321324" cy="766763"/>
          </a:xfrm>
          <a:prstGeom prst="homePlate">
            <a:avLst>
              <a:gd name="adj" fmla="val 26399"/>
            </a:avLst>
          </a:prstGeom>
          <a:solidFill>
            <a:srgbClr val="0665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eaLnBrk="1" hangingPunct="1">
              <a:lnSpc>
                <a:spcPct val="95000"/>
              </a:lnSpc>
              <a:spcBef>
                <a:spcPct val="0"/>
              </a:spcBef>
              <a:spcAft>
                <a:spcPct val="0"/>
              </a:spcAft>
              <a:buClr>
                <a:srgbClr val="000000"/>
              </a:buClr>
              <a:buSzPct val="100000"/>
              <a:buFont typeface="Arial" panose="020B0604020202020204" pitchFamily="34" charset="0"/>
              <a:buNone/>
            </a:pPr>
            <a:endParaRPr lang="en-US" altLang="fr-FR" sz="1800">
              <a:solidFill>
                <a:srgbClr val="000000"/>
              </a:solidFill>
              <a:latin typeface="Arial" panose="020B0604020202020204" pitchFamily="34" charset="0"/>
            </a:endParaRPr>
          </a:p>
        </p:txBody>
      </p:sp>
      <p:sp>
        <p:nvSpPr>
          <p:cNvPr id="60419" name="AutoShape 4"/>
          <p:cNvSpPr>
            <a:spLocks noChangeArrowheads="1"/>
          </p:cNvSpPr>
          <p:nvPr/>
        </p:nvSpPr>
        <p:spPr bwMode="auto">
          <a:xfrm>
            <a:off x="708795" y="2540794"/>
            <a:ext cx="7292205" cy="689372"/>
          </a:xfrm>
          <a:prstGeom prst="homePlate">
            <a:avLst>
              <a:gd name="adj" fmla="val 26390"/>
            </a:avLst>
          </a:prstGeom>
          <a:solidFill>
            <a:srgbClr val="00A6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eaLnBrk="1" hangingPunct="1">
              <a:lnSpc>
                <a:spcPct val="95000"/>
              </a:lnSpc>
              <a:spcBef>
                <a:spcPct val="0"/>
              </a:spcBef>
              <a:spcAft>
                <a:spcPct val="0"/>
              </a:spcAft>
              <a:buClr>
                <a:srgbClr val="000000"/>
              </a:buClr>
              <a:buSzPct val="100000"/>
              <a:buFont typeface="Arial" panose="020B0604020202020204" pitchFamily="34" charset="0"/>
              <a:buNone/>
            </a:pPr>
            <a:endParaRPr lang="en-US" altLang="fr-FR" sz="1800">
              <a:solidFill>
                <a:srgbClr val="000000"/>
              </a:solidFill>
              <a:latin typeface="Arial" panose="020B0604020202020204" pitchFamily="34" charset="0"/>
            </a:endParaRPr>
          </a:p>
        </p:txBody>
      </p:sp>
      <p:sp>
        <p:nvSpPr>
          <p:cNvPr id="5" name="Title 1"/>
          <p:cNvSpPr>
            <a:spLocks noGrp="1"/>
          </p:cNvSpPr>
          <p:nvPr>
            <p:ph type="title"/>
          </p:nvPr>
        </p:nvSpPr>
        <p:spPr/>
        <p:txBody>
          <a:bodyPr/>
          <a:lstStyle/>
          <a:p>
            <a:pPr eaLnBrk="1" hangingPunct="1">
              <a:buFont typeface="Arial" charset="0"/>
              <a:buNone/>
              <a:defRPr/>
            </a:pPr>
            <a:r>
              <a:rPr lang="en-US" altLang="en-US" dirty="0" smtClean="0">
                <a:solidFill>
                  <a:srgbClr val="002060"/>
                </a:solidFill>
                <a:latin typeface="+mn-lt"/>
                <a:ea typeface="+mj-ea"/>
              </a:rPr>
              <a:t>Optimization for </a:t>
            </a:r>
            <a:r>
              <a:rPr lang="en-US" altLang="en-US" dirty="0" err="1" smtClean="0">
                <a:solidFill>
                  <a:srgbClr val="002060"/>
                </a:solidFill>
                <a:latin typeface="+mn-lt"/>
                <a:ea typeface="+mj-ea"/>
              </a:rPr>
              <a:t>LoB</a:t>
            </a:r>
            <a:r>
              <a:rPr lang="en-US" altLang="en-US" dirty="0" smtClean="0">
                <a:solidFill>
                  <a:srgbClr val="002060"/>
                </a:solidFill>
                <a:latin typeface="+mn-lt"/>
                <a:ea typeface="+mj-ea"/>
              </a:rPr>
              <a:t> – typical use cases</a:t>
            </a:r>
          </a:p>
        </p:txBody>
      </p:sp>
      <p:sp>
        <p:nvSpPr>
          <p:cNvPr id="6" name="Oval 5"/>
          <p:cNvSpPr/>
          <p:nvPr/>
        </p:nvSpPr>
        <p:spPr>
          <a:xfrm>
            <a:off x="5990936" y="1651397"/>
            <a:ext cx="864683" cy="800100"/>
          </a:xfrm>
          <a:prstGeom prst="ellipse">
            <a:avLst/>
          </a:prstGeom>
          <a:solidFill>
            <a:srgbClr val="7E2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2">
                  <a:lumMod val="25000"/>
                </a:schemeClr>
              </a:solidFill>
            </a:endParaRPr>
          </a:p>
        </p:txBody>
      </p:sp>
      <p:sp>
        <p:nvSpPr>
          <p:cNvPr id="7" name="Oval 6"/>
          <p:cNvSpPr/>
          <p:nvPr/>
        </p:nvSpPr>
        <p:spPr>
          <a:xfrm>
            <a:off x="6989871" y="1652588"/>
            <a:ext cx="864683" cy="800100"/>
          </a:xfrm>
          <a:prstGeom prst="ellipse">
            <a:avLst/>
          </a:prstGeom>
          <a:solidFill>
            <a:srgbClr val="7E2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2">
                  <a:lumMod val="25000"/>
                </a:schemeClr>
              </a:solidFill>
            </a:endParaRPr>
          </a:p>
        </p:txBody>
      </p:sp>
      <p:sp>
        <p:nvSpPr>
          <p:cNvPr id="8" name="Oval 7"/>
          <p:cNvSpPr/>
          <p:nvPr/>
        </p:nvSpPr>
        <p:spPr>
          <a:xfrm>
            <a:off x="5003908" y="1651397"/>
            <a:ext cx="864683" cy="800100"/>
          </a:xfrm>
          <a:prstGeom prst="ellipse">
            <a:avLst/>
          </a:prstGeom>
          <a:solidFill>
            <a:srgbClr val="7E2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2">
                  <a:lumMod val="25000"/>
                </a:schemeClr>
              </a:solidFill>
            </a:endParaRPr>
          </a:p>
        </p:txBody>
      </p:sp>
      <p:pic>
        <p:nvPicPr>
          <p:cNvPr id="60424" name="Picture 16" descr="Links_icon_bk"/>
          <p:cNvPicPr>
            <a:picLocks noChangeAspect="1" noChangeArrowheads="1"/>
          </p:cNvPicPr>
          <p:nvPr/>
        </p:nvPicPr>
        <p:blipFill>
          <a:blip r:embed="rId2" cstate="print">
            <a:lum bright="100000" contrast="100000"/>
            <a:extLst>
              <a:ext uri="{28A0092B-C50C-407E-A947-70E740481C1C}">
                <a14:useLocalDpi xmlns:a14="http://schemas.microsoft.com/office/drawing/2010/main" val="0"/>
              </a:ext>
            </a:extLst>
          </a:blip>
          <a:srcRect/>
          <a:stretch>
            <a:fillRect/>
          </a:stretch>
        </p:blipFill>
        <p:spPr bwMode="auto">
          <a:xfrm>
            <a:off x="6223825" y="1735932"/>
            <a:ext cx="412719"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4" descr="workflow_icon_bk"/>
          <p:cNvPicPr>
            <a:picLocks noChangeAspect="1" noChangeArrowheads="1"/>
          </p:cNvPicPr>
          <p:nvPr/>
        </p:nvPicPr>
        <p:blipFill>
          <a:blip r:embed="rId3" cstate="print">
            <a:lum bright="100000" contrast="100000"/>
            <a:extLst>
              <a:ext uri="{28A0092B-C50C-407E-A947-70E740481C1C}">
                <a14:useLocalDpi xmlns:a14="http://schemas.microsoft.com/office/drawing/2010/main" val="0"/>
              </a:ext>
            </a:extLst>
          </a:blip>
          <a:srcRect/>
          <a:stretch>
            <a:fillRect/>
          </a:stretch>
        </p:blipFill>
        <p:spPr bwMode="auto">
          <a:xfrm>
            <a:off x="7194258" y="1749028"/>
            <a:ext cx="511468" cy="44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7" descr="Interconnected_icon_bk"/>
          <p:cNvPicPr>
            <a:picLocks noChangeAspect="1" noChangeArrowheads="1"/>
          </p:cNvPicPr>
          <p:nvPr/>
        </p:nvPicPr>
        <p:blipFill>
          <a:blip r:embed="rId4" cstate="print">
            <a:lum bright="100000" contrast="100000"/>
            <a:extLst>
              <a:ext uri="{28A0092B-C50C-407E-A947-70E740481C1C}">
                <a14:useLocalDpi xmlns:a14="http://schemas.microsoft.com/office/drawing/2010/main" val="0"/>
              </a:ext>
            </a:extLst>
          </a:blip>
          <a:srcRect/>
          <a:stretch>
            <a:fillRect/>
          </a:stretch>
        </p:blipFill>
        <p:spPr bwMode="auto">
          <a:xfrm>
            <a:off x="5167542" y="1652588"/>
            <a:ext cx="57603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3020327" y="1633538"/>
            <a:ext cx="864683" cy="800100"/>
          </a:xfrm>
          <a:prstGeom prst="ellipse">
            <a:avLst/>
          </a:prstGeom>
          <a:solidFill>
            <a:srgbClr val="7E2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2">
                  <a:lumMod val="25000"/>
                </a:schemeClr>
              </a:solidFill>
            </a:endParaRPr>
          </a:p>
        </p:txBody>
      </p:sp>
      <p:sp>
        <p:nvSpPr>
          <p:cNvPr id="13" name="Oval 12"/>
          <p:cNvSpPr/>
          <p:nvPr/>
        </p:nvSpPr>
        <p:spPr>
          <a:xfrm>
            <a:off x="2041633" y="1651397"/>
            <a:ext cx="864683" cy="800100"/>
          </a:xfrm>
          <a:prstGeom prst="ellipse">
            <a:avLst/>
          </a:prstGeom>
          <a:solidFill>
            <a:srgbClr val="7E2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2">
                  <a:lumMod val="25000"/>
                </a:schemeClr>
              </a:solidFill>
            </a:endParaRPr>
          </a:p>
        </p:txBody>
      </p:sp>
      <p:sp>
        <p:nvSpPr>
          <p:cNvPr id="14" name="Oval 13"/>
          <p:cNvSpPr/>
          <p:nvPr/>
        </p:nvSpPr>
        <p:spPr>
          <a:xfrm>
            <a:off x="4007355" y="1633538"/>
            <a:ext cx="864683" cy="800100"/>
          </a:xfrm>
          <a:prstGeom prst="ellipse">
            <a:avLst/>
          </a:prstGeom>
          <a:solidFill>
            <a:srgbClr val="7E2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2">
                  <a:lumMod val="25000"/>
                </a:schemeClr>
              </a:solidFill>
            </a:endParaRPr>
          </a:p>
        </p:txBody>
      </p:sp>
      <p:pic>
        <p:nvPicPr>
          <p:cNvPr id="60430" name="Picture 8" descr="Partnership_icon_bk"/>
          <p:cNvPicPr preferRelativeResize="0">
            <a:picLocks noChangeAspect="1" noChangeArrowheads="1"/>
          </p:cNvPicPr>
          <p:nvPr/>
        </p:nvPicPr>
        <p:blipFill>
          <a:blip r:embed="rId5" cstate="print">
            <a:lum bright="100000" contrast="100000"/>
            <a:extLst>
              <a:ext uri="{28A0092B-C50C-407E-A947-70E740481C1C}">
                <a14:useLocalDpi xmlns:a14="http://schemas.microsoft.com/office/drawing/2010/main" val="0"/>
              </a:ext>
            </a:extLst>
          </a:blip>
          <a:srcRect/>
          <a:stretch>
            <a:fillRect/>
          </a:stretch>
        </p:blipFill>
        <p:spPr bwMode="auto">
          <a:xfrm>
            <a:off x="3197886" y="1688306"/>
            <a:ext cx="562108" cy="62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Picture 21" descr="Chatbubble_icon_bk"/>
          <p:cNvPicPr>
            <a:picLocks noChangeAspect="1" noChangeArrowheads="1"/>
          </p:cNvPicPr>
          <p:nvPr/>
        </p:nvPicPr>
        <p:blipFill>
          <a:blip r:embed="rId6" cstate="print">
            <a:lum bright="100000" contrast="100000"/>
            <a:extLst>
              <a:ext uri="{28A0092B-C50C-407E-A947-70E740481C1C}">
                <a14:useLocalDpi xmlns:a14="http://schemas.microsoft.com/office/drawing/2010/main" val="0"/>
              </a:ext>
            </a:extLst>
          </a:blip>
          <a:srcRect/>
          <a:stretch>
            <a:fillRect/>
          </a:stretch>
        </p:blipFill>
        <p:spPr bwMode="auto">
          <a:xfrm>
            <a:off x="2273602" y="1750219"/>
            <a:ext cx="448167" cy="53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2" name="Picture 24" descr="Chart_icon2_bk"/>
          <p:cNvPicPr>
            <a:picLocks noChangeAspect="1" noChangeArrowheads="1"/>
          </p:cNvPicPr>
          <p:nvPr/>
        </p:nvPicPr>
        <p:blipFill>
          <a:blip r:embed="rId7" cstate="print">
            <a:lum bright="100000" contrast="100000"/>
            <a:extLst>
              <a:ext uri="{28A0092B-C50C-407E-A947-70E740481C1C}">
                <a14:useLocalDpi xmlns:a14="http://schemas.microsoft.com/office/drawing/2010/main" val="0"/>
              </a:ext>
            </a:extLst>
          </a:blip>
          <a:srcRect/>
          <a:stretch>
            <a:fillRect/>
          </a:stretch>
        </p:blipFill>
        <p:spPr bwMode="auto">
          <a:xfrm>
            <a:off x="4268610" y="1751410"/>
            <a:ext cx="39626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048444" y="1279923"/>
            <a:ext cx="775887" cy="276999"/>
          </a:xfrm>
          <a:prstGeom prst="rect">
            <a:avLst/>
          </a:prstGeom>
          <a:noFill/>
        </p:spPr>
        <p:txBody>
          <a:bodyPr wrap="square">
            <a:spAutoFit/>
          </a:bodyPr>
          <a:lstStyle/>
          <a:p>
            <a:pPr algn="ctr">
              <a:defRPr/>
            </a:pPr>
            <a:r>
              <a:rPr lang="en-US" sz="1200" dirty="0">
                <a:solidFill>
                  <a:schemeClr val="tx2">
                    <a:lumMod val="25000"/>
                  </a:schemeClr>
                </a:solidFill>
                <a:latin typeface="+mn-lt"/>
                <a:ea typeface="ＭＳ Ｐゴシック" pitchFamily="34" charset="-128"/>
              </a:rPr>
              <a:t>Finance</a:t>
            </a:r>
          </a:p>
        </p:txBody>
      </p:sp>
      <p:sp>
        <p:nvSpPr>
          <p:cNvPr id="19" name="TextBox 18"/>
          <p:cNvSpPr txBox="1"/>
          <p:nvPr/>
        </p:nvSpPr>
        <p:spPr>
          <a:xfrm>
            <a:off x="7212768" y="1279923"/>
            <a:ext cx="431579" cy="276999"/>
          </a:xfrm>
          <a:prstGeom prst="rect">
            <a:avLst/>
          </a:prstGeom>
          <a:noFill/>
        </p:spPr>
        <p:txBody>
          <a:bodyPr wrap="square">
            <a:spAutoFit/>
          </a:bodyPr>
          <a:lstStyle/>
          <a:p>
            <a:pPr algn="ctr">
              <a:defRPr/>
            </a:pPr>
            <a:r>
              <a:rPr lang="en-US" sz="1200" dirty="0">
                <a:solidFill>
                  <a:schemeClr val="tx2">
                    <a:lumMod val="25000"/>
                  </a:schemeClr>
                </a:solidFill>
                <a:latin typeface="+mn-lt"/>
                <a:ea typeface="ＭＳ Ｐゴシック" pitchFamily="34" charset="-128"/>
              </a:rPr>
              <a:t>HR</a:t>
            </a:r>
          </a:p>
        </p:txBody>
      </p:sp>
      <p:sp>
        <p:nvSpPr>
          <p:cNvPr id="20" name="TextBox 19"/>
          <p:cNvSpPr txBox="1"/>
          <p:nvPr/>
        </p:nvSpPr>
        <p:spPr>
          <a:xfrm>
            <a:off x="5269595" y="1279923"/>
            <a:ext cx="342944" cy="276999"/>
          </a:xfrm>
          <a:prstGeom prst="rect">
            <a:avLst/>
          </a:prstGeom>
          <a:noFill/>
        </p:spPr>
        <p:txBody>
          <a:bodyPr wrap="square">
            <a:spAutoFit/>
          </a:bodyPr>
          <a:lstStyle/>
          <a:p>
            <a:pPr algn="ctr">
              <a:defRPr/>
            </a:pPr>
            <a:r>
              <a:rPr lang="en-US" sz="1200" dirty="0">
                <a:solidFill>
                  <a:schemeClr val="tx2">
                    <a:lumMod val="25000"/>
                  </a:schemeClr>
                </a:solidFill>
                <a:latin typeface="+mn-lt"/>
                <a:ea typeface="ＭＳ Ｐゴシック" pitchFamily="34" charset="-128"/>
              </a:rPr>
              <a:t>IT</a:t>
            </a:r>
          </a:p>
        </p:txBody>
      </p:sp>
      <p:sp>
        <p:nvSpPr>
          <p:cNvPr id="21" name="TextBox 20"/>
          <p:cNvSpPr txBox="1"/>
          <p:nvPr/>
        </p:nvSpPr>
        <p:spPr>
          <a:xfrm>
            <a:off x="2015840" y="1279923"/>
            <a:ext cx="912247" cy="276999"/>
          </a:xfrm>
          <a:prstGeom prst="rect">
            <a:avLst/>
          </a:prstGeom>
          <a:noFill/>
        </p:spPr>
        <p:txBody>
          <a:bodyPr wrap="square">
            <a:spAutoFit/>
          </a:bodyPr>
          <a:lstStyle/>
          <a:p>
            <a:pPr algn="ctr">
              <a:defRPr/>
            </a:pPr>
            <a:r>
              <a:rPr lang="en-US" sz="1200" dirty="0">
                <a:solidFill>
                  <a:schemeClr val="tx2">
                    <a:lumMod val="25000"/>
                  </a:schemeClr>
                </a:solidFill>
                <a:latin typeface="+mn-lt"/>
                <a:ea typeface="ＭＳ Ｐゴシック" pitchFamily="34" charset="-128"/>
              </a:rPr>
              <a:t>Marketing</a:t>
            </a:r>
          </a:p>
        </p:txBody>
      </p:sp>
      <p:sp>
        <p:nvSpPr>
          <p:cNvPr id="22" name="TextBox 21"/>
          <p:cNvSpPr txBox="1"/>
          <p:nvPr/>
        </p:nvSpPr>
        <p:spPr>
          <a:xfrm>
            <a:off x="5906322" y="1279923"/>
            <a:ext cx="994062" cy="276999"/>
          </a:xfrm>
          <a:prstGeom prst="rect">
            <a:avLst/>
          </a:prstGeom>
          <a:noFill/>
        </p:spPr>
        <p:txBody>
          <a:bodyPr wrap="square">
            <a:spAutoFit/>
          </a:bodyPr>
          <a:lstStyle/>
          <a:p>
            <a:pPr algn="ctr">
              <a:defRPr/>
            </a:pPr>
            <a:r>
              <a:rPr lang="en-US" sz="1200" dirty="0">
                <a:solidFill>
                  <a:schemeClr val="tx2">
                    <a:lumMod val="25000"/>
                  </a:schemeClr>
                </a:solidFill>
                <a:latin typeface="+mn-lt"/>
                <a:ea typeface="ＭＳ Ｐゴシック" pitchFamily="34" charset="-128"/>
              </a:rPr>
              <a:t>Operations</a:t>
            </a:r>
          </a:p>
        </p:txBody>
      </p:sp>
      <p:sp>
        <p:nvSpPr>
          <p:cNvPr id="23" name="TextBox 22"/>
          <p:cNvSpPr txBox="1"/>
          <p:nvPr/>
        </p:nvSpPr>
        <p:spPr>
          <a:xfrm>
            <a:off x="3154405" y="1279923"/>
            <a:ext cx="603732" cy="276999"/>
          </a:xfrm>
          <a:prstGeom prst="rect">
            <a:avLst/>
          </a:prstGeom>
          <a:noFill/>
        </p:spPr>
        <p:txBody>
          <a:bodyPr wrap="square">
            <a:spAutoFit/>
          </a:bodyPr>
          <a:lstStyle/>
          <a:p>
            <a:pPr algn="ctr">
              <a:defRPr/>
            </a:pPr>
            <a:r>
              <a:rPr lang="en-US" sz="1200" dirty="0">
                <a:solidFill>
                  <a:schemeClr val="tx2">
                    <a:lumMod val="25000"/>
                  </a:schemeClr>
                </a:solidFill>
                <a:latin typeface="+mn-lt"/>
                <a:ea typeface="ＭＳ Ｐゴシック" pitchFamily="34" charset="-128"/>
              </a:rPr>
              <a:t>Sales</a:t>
            </a:r>
          </a:p>
        </p:txBody>
      </p:sp>
      <p:sp>
        <p:nvSpPr>
          <p:cNvPr id="24" name="TextBox 31"/>
          <p:cNvSpPr txBox="1">
            <a:spLocks noChangeArrowheads="1"/>
          </p:cNvSpPr>
          <p:nvPr/>
        </p:nvSpPr>
        <p:spPr bwMode="auto">
          <a:xfrm>
            <a:off x="3918521" y="2587229"/>
            <a:ext cx="10368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altLang="fr-FR" sz="1200" dirty="0">
                <a:solidFill>
                  <a:schemeClr val="tx2">
                    <a:lumMod val="25000"/>
                  </a:schemeClr>
                </a:solidFill>
                <a:latin typeface="+mn-lt"/>
                <a:ea typeface="ＭＳ Ｐゴシック" pitchFamily="34" charset="-128"/>
              </a:rPr>
              <a:t>Prioritizing</a:t>
            </a:r>
          </a:p>
          <a:p>
            <a:pPr algn="ctr">
              <a:defRPr/>
            </a:pPr>
            <a:r>
              <a:rPr lang="en-US" altLang="fr-FR" sz="1200" dirty="0">
                <a:solidFill>
                  <a:schemeClr val="tx2">
                    <a:lumMod val="25000"/>
                  </a:schemeClr>
                </a:solidFill>
                <a:latin typeface="+mn-lt"/>
                <a:ea typeface="ＭＳ Ｐゴシック" pitchFamily="34" charset="-128"/>
              </a:rPr>
              <a:t>accounts</a:t>
            </a:r>
          </a:p>
          <a:p>
            <a:pPr algn="ctr">
              <a:defRPr/>
            </a:pPr>
            <a:r>
              <a:rPr lang="en-US" altLang="fr-FR" sz="1200" dirty="0">
                <a:solidFill>
                  <a:schemeClr val="tx2">
                    <a:lumMod val="25000"/>
                  </a:schemeClr>
                </a:solidFill>
                <a:latin typeface="+mn-lt"/>
                <a:ea typeface="ＭＳ Ｐゴシック" pitchFamily="34" charset="-128"/>
              </a:rPr>
              <a:t>Receivable</a:t>
            </a:r>
          </a:p>
          <a:p>
            <a:pPr algn="ctr">
              <a:defRPr/>
            </a:pPr>
            <a:endParaRPr lang="en-US" altLang="fr-FR" sz="1200" dirty="0">
              <a:solidFill>
                <a:schemeClr val="tx2">
                  <a:lumMod val="25000"/>
                </a:schemeClr>
              </a:solidFill>
              <a:latin typeface="+mn-lt"/>
              <a:ea typeface="ＭＳ Ｐゴシック" pitchFamily="34" charset="-128"/>
            </a:endParaRPr>
          </a:p>
          <a:p>
            <a:pPr algn="ctr">
              <a:defRPr/>
            </a:pPr>
            <a:r>
              <a:rPr lang="en-US" altLang="fr-FR" sz="1200" dirty="0">
                <a:solidFill>
                  <a:schemeClr val="tx2">
                    <a:lumMod val="25000"/>
                  </a:schemeClr>
                </a:solidFill>
                <a:latin typeface="+mn-lt"/>
                <a:ea typeface="ＭＳ Ｐゴシック" pitchFamily="34" charset="-128"/>
              </a:rPr>
              <a:t>Portfolio optimization</a:t>
            </a:r>
          </a:p>
        </p:txBody>
      </p:sp>
      <p:sp>
        <p:nvSpPr>
          <p:cNvPr id="25" name="TextBox 32"/>
          <p:cNvSpPr txBox="1">
            <a:spLocks noChangeArrowheads="1"/>
          </p:cNvSpPr>
          <p:nvPr/>
        </p:nvSpPr>
        <p:spPr bwMode="auto">
          <a:xfrm>
            <a:off x="6815113" y="2587229"/>
            <a:ext cx="12001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altLang="fr-FR" sz="1200" dirty="0">
                <a:solidFill>
                  <a:schemeClr val="tx2">
                    <a:lumMod val="25000"/>
                  </a:schemeClr>
                </a:solidFill>
                <a:latin typeface="+mn-lt"/>
                <a:ea typeface="ＭＳ Ｐゴシック" pitchFamily="34" charset="-128"/>
              </a:rPr>
              <a:t>Employee </a:t>
            </a:r>
          </a:p>
          <a:p>
            <a:pPr algn="ctr">
              <a:defRPr/>
            </a:pPr>
            <a:r>
              <a:rPr lang="en-US" altLang="fr-FR" sz="1200" dirty="0">
                <a:solidFill>
                  <a:schemeClr val="tx2">
                    <a:lumMod val="25000"/>
                  </a:schemeClr>
                </a:solidFill>
                <a:latin typeface="+mn-lt"/>
                <a:ea typeface="ＭＳ Ｐゴシック" pitchFamily="34" charset="-128"/>
              </a:rPr>
              <a:t>retention</a:t>
            </a:r>
          </a:p>
          <a:p>
            <a:pPr algn="ctr">
              <a:defRPr/>
            </a:pPr>
            <a:endParaRPr lang="en-US" altLang="fr-FR" sz="1200" dirty="0">
              <a:solidFill>
                <a:schemeClr val="tx2">
                  <a:lumMod val="25000"/>
                </a:schemeClr>
              </a:solidFill>
              <a:latin typeface="+mn-lt"/>
              <a:ea typeface="ＭＳ Ｐゴシック" pitchFamily="34" charset="-128"/>
            </a:endParaRPr>
          </a:p>
          <a:p>
            <a:pPr algn="ctr">
              <a:defRPr/>
            </a:pPr>
            <a:endParaRPr lang="en-US" altLang="fr-FR" sz="1200" dirty="0">
              <a:solidFill>
                <a:schemeClr val="tx2">
                  <a:lumMod val="25000"/>
                </a:schemeClr>
              </a:solidFill>
              <a:latin typeface="+mn-lt"/>
              <a:ea typeface="ＭＳ Ｐゴシック" pitchFamily="34" charset="-128"/>
            </a:endParaRPr>
          </a:p>
          <a:p>
            <a:pPr algn="ctr">
              <a:defRPr/>
            </a:pPr>
            <a:r>
              <a:rPr lang="en-US" altLang="fr-FR" sz="1200" dirty="0">
                <a:solidFill>
                  <a:schemeClr val="tx2">
                    <a:lumMod val="25000"/>
                  </a:schemeClr>
                </a:solidFill>
                <a:latin typeface="+mn-lt"/>
                <a:ea typeface="ＭＳ Ｐゴシック" pitchFamily="34" charset="-128"/>
              </a:rPr>
              <a:t>Compensation &amp; training planning</a:t>
            </a:r>
          </a:p>
        </p:txBody>
      </p:sp>
      <p:sp>
        <p:nvSpPr>
          <p:cNvPr id="26" name="TextBox 33"/>
          <p:cNvSpPr txBox="1">
            <a:spLocks noChangeArrowheads="1"/>
          </p:cNvSpPr>
          <p:nvPr/>
        </p:nvSpPr>
        <p:spPr bwMode="auto">
          <a:xfrm>
            <a:off x="4944465" y="2587229"/>
            <a:ext cx="10431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altLang="fr-FR" sz="1200" dirty="0">
                <a:solidFill>
                  <a:schemeClr val="tx2">
                    <a:lumMod val="25000"/>
                  </a:schemeClr>
                </a:solidFill>
                <a:latin typeface="+mn-lt"/>
                <a:ea typeface="ＭＳ Ｐゴシック" pitchFamily="34" charset="-128"/>
              </a:rPr>
              <a:t>Helpdesk</a:t>
            </a:r>
          </a:p>
          <a:p>
            <a:pPr algn="ctr">
              <a:defRPr/>
            </a:pPr>
            <a:r>
              <a:rPr lang="en-US" altLang="fr-FR" sz="1200" dirty="0">
                <a:solidFill>
                  <a:schemeClr val="tx2">
                    <a:lumMod val="25000"/>
                  </a:schemeClr>
                </a:solidFill>
                <a:latin typeface="+mn-lt"/>
                <a:ea typeface="ＭＳ Ｐゴシック" pitchFamily="34" charset="-128"/>
              </a:rPr>
              <a:t>case</a:t>
            </a:r>
          </a:p>
          <a:p>
            <a:pPr algn="ctr">
              <a:defRPr/>
            </a:pPr>
            <a:r>
              <a:rPr lang="en-US" altLang="fr-FR" sz="1200" dirty="0">
                <a:solidFill>
                  <a:schemeClr val="tx2">
                    <a:lumMod val="25000"/>
                  </a:schemeClr>
                </a:solidFill>
                <a:latin typeface="+mn-lt"/>
                <a:ea typeface="ＭＳ Ｐゴシック" pitchFamily="34" charset="-128"/>
              </a:rPr>
              <a:t>Analysis</a:t>
            </a:r>
          </a:p>
          <a:p>
            <a:pPr algn="ctr">
              <a:defRPr/>
            </a:pPr>
            <a:endParaRPr lang="en-US" altLang="fr-FR" sz="1200" dirty="0">
              <a:solidFill>
                <a:schemeClr val="tx2">
                  <a:lumMod val="25000"/>
                </a:schemeClr>
              </a:solidFill>
              <a:latin typeface="+mn-lt"/>
              <a:ea typeface="ＭＳ Ｐゴシック" pitchFamily="34" charset="-128"/>
            </a:endParaRPr>
          </a:p>
          <a:p>
            <a:pPr algn="ctr">
              <a:defRPr/>
            </a:pPr>
            <a:r>
              <a:rPr lang="en-US" altLang="fr-FR" sz="1200" dirty="0">
                <a:solidFill>
                  <a:schemeClr val="tx2">
                    <a:lumMod val="25000"/>
                  </a:schemeClr>
                </a:solidFill>
                <a:latin typeface="+mn-lt"/>
                <a:ea typeface="ＭＳ Ｐゴシック" pitchFamily="34" charset="-128"/>
              </a:rPr>
              <a:t>Staff assignment</a:t>
            </a:r>
          </a:p>
        </p:txBody>
      </p:sp>
      <p:sp>
        <p:nvSpPr>
          <p:cNvPr id="27" name="TextBox 34"/>
          <p:cNvSpPr txBox="1">
            <a:spLocks noChangeArrowheads="1"/>
          </p:cNvSpPr>
          <p:nvPr/>
        </p:nvSpPr>
        <p:spPr bwMode="auto">
          <a:xfrm>
            <a:off x="2027299" y="2587229"/>
            <a:ext cx="9378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altLang="fr-FR" sz="1200" dirty="0">
                <a:solidFill>
                  <a:schemeClr val="tx2">
                    <a:lumMod val="25000"/>
                  </a:schemeClr>
                </a:solidFill>
                <a:latin typeface="+mn-lt"/>
                <a:ea typeface="ＭＳ Ｐゴシック" pitchFamily="34" charset="-128"/>
              </a:rPr>
              <a:t>ROI </a:t>
            </a:r>
          </a:p>
          <a:p>
            <a:pPr algn="ctr">
              <a:defRPr/>
            </a:pPr>
            <a:r>
              <a:rPr lang="en-US" altLang="fr-FR" sz="1200" dirty="0">
                <a:solidFill>
                  <a:schemeClr val="tx2">
                    <a:lumMod val="25000"/>
                  </a:schemeClr>
                </a:solidFill>
                <a:latin typeface="+mn-lt"/>
                <a:ea typeface="ＭＳ Ｐゴシック" pitchFamily="34" charset="-128"/>
              </a:rPr>
              <a:t>analysis</a:t>
            </a:r>
          </a:p>
          <a:p>
            <a:pPr algn="ctr">
              <a:defRPr/>
            </a:pPr>
            <a:endParaRPr lang="en-US" altLang="fr-FR" sz="1200" dirty="0">
              <a:solidFill>
                <a:schemeClr val="tx2">
                  <a:lumMod val="25000"/>
                </a:schemeClr>
              </a:solidFill>
              <a:latin typeface="+mn-lt"/>
              <a:ea typeface="ＭＳ Ｐゴシック" pitchFamily="34" charset="-128"/>
            </a:endParaRPr>
          </a:p>
          <a:p>
            <a:pPr algn="ctr">
              <a:defRPr/>
            </a:pPr>
            <a:endParaRPr lang="en-US" altLang="fr-FR" sz="1200" dirty="0">
              <a:solidFill>
                <a:schemeClr val="tx2">
                  <a:lumMod val="25000"/>
                </a:schemeClr>
              </a:solidFill>
              <a:latin typeface="+mn-lt"/>
              <a:ea typeface="ＭＳ Ｐゴシック" pitchFamily="34" charset="-128"/>
            </a:endParaRPr>
          </a:p>
          <a:p>
            <a:pPr algn="ctr">
              <a:defRPr/>
            </a:pPr>
            <a:r>
              <a:rPr lang="en-US" altLang="fr-FR" sz="1200" dirty="0">
                <a:solidFill>
                  <a:schemeClr val="tx2">
                    <a:lumMod val="25000"/>
                  </a:schemeClr>
                </a:solidFill>
                <a:latin typeface="+mn-lt"/>
                <a:ea typeface="ＭＳ Ｐゴシック" pitchFamily="34" charset="-128"/>
              </a:rPr>
              <a:t>Campaign</a:t>
            </a:r>
          </a:p>
          <a:p>
            <a:pPr algn="ctr">
              <a:defRPr/>
            </a:pPr>
            <a:r>
              <a:rPr lang="en-US" altLang="fr-FR" sz="1200" dirty="0">
                <a:solidFill>
                  <a:schemeClr val="tx2">
                    <a:lumMod val="25000"/>
                  </a:schemeClr>
                </a:solidFill>
                <a:latin typeface="+mn-lt"/>
                <a:ea typeface="ＭＳ Ｐゴシック" pitchFamily="34" charset="-128"/>
              </a:rPr>
              <a:t>planning</a:t>
            </a:r>
          </a:p>
        </p:txBody>
      </p:sp>
      <p:sp>
        <p:nvSpPr>
          <p:cNvPr id="28" name="TextBox 35"/>
          <p:cNvSpPr txBox="1">
            <a:spLocks noChangeArrowheads="1"/>
          </p:cNvSpPr>
          <p:nvPr/>
        </p:nvSpPr>
        <p:spPr bwMode="auto">
          <a:xfrm>
            <a:off x="5963656" y="2587229"/>
            <a:ext cx="9229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altLang="fr-FR" sz="1200" dirty="0">
                <a:solidFill>
                  <a:schemeClr val="tx2">
                    <a:lumMod val="25000"/>
                  </a:schemeClr>
                </a:solidFill>
                <a:latin typeface="+mn-lt"/>
                <a:ea typeface="ＭＳ Ｐゴシック" pitchFamily="34" charset="-128"/>
              </a:rPr>
              <a:t>Warranty</a:t>
            </a:r>
          </a:p>
          <a:p>
            <a:pPr algn="ctr">
              <a:defRPr/>
            </a:pPr>
            <a:r>
              <a:rPr lang="en-US" altLang="fr-FR" sz="1200" dirty="0">
                <a:solidFill>
                  <a:schemeClr val="tx2">
                    <a:lumMod val="25000"/>
                  </a:schemeClr>
                </a:solidFill>
                <a:latin typeface="+mn-lt"/>
                <a:ea typeface="ＭＳ Ｐゴシック" pitchFamily="34" charset="-128"/>
              </a:rPr>
              <a:t>analysis</a:t>
            </a:r>
          </a:p>
          <a:p>
            <a:pPr algn="ctr">
              <a:defRPr/>
            </a:pPr>
            <a:endParaRPr lang="en-US" altLang="fr-FR" sz="1200" dirty="0">
              <a:solidFill>
                <a:schemeClr val="tx2">
                  <a:lumMod val="25000"/>
                </a:schemeClr>
              </a:solidFill>
              <a:latin typeface="+mn-lt"/>
              <a:ea typeface="ＭＳ Ｐゴシック" pitchFamily="34" charset="-128"/>
            </a:endParaRPr>
          </a:p>
          <a:p>
            <a:pPr algn="ctr">
              <a:defRPr/>
            </a:pPr>
            <a:endParaRPr lang="en-US" altLang="fr-FR" sz="1200" dirty="0">
              <a:solidFill>
                <a:schemeClr val="tx2">
                  <a:lumMod val="25000"/>
                </a:schemeClr>
              </a:solidFill>
              <a:latin typeface="+mn-lt"/>
              <a:ea typeface="ＭＳ Ｐゴシック" pitchFamily="34" charset="-128"/>
            </a:endParaRPr>
          </a:p>
          <a:p>
            <a:pPr algn="ctr">
              <a:defRPr/>
            </a:pPr>
            <a:r>
              <a:rPr lang="en-US" altLang="fr-FR" sz="1200" dirty="0">
                <a:solidFill>
                  <a:schemeClr val="tx2">
                    <a:lumMod val="25000"/>
                  </a:schemeClr>
                </a:solidFill>
                <a:latin typeface="+mn-lt"/>
                <a:ea typeface="ＭＳ Ｐゴシック" pitchFamily="34" charset="-128"/>
              </a:rPr>
              <a:t>Sales &amp; operations planning</a:t>
            </a:r>
          </a:p>
        </p:txBody>
      </p:sp>
      <p:sp>
        <p:nvSpPr>
          <p:cNvPr id="29" name="TextBox 36"/>
          <p:cNvSpPr txBox="1">
            <a:spLocks noChangeArrowheads="1"/>
          </p:cNvSpPr>
          <p:nvPr/>
        </p:nvSpPr>
        <p:spPr bwMode="auto">
          <a:xfrm>
            <a:off x="2876572" y="2587229"/>
            <a:ext cx="11394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altLang="fr-FR" sz="1200" dirty="0">
                <a:solidFill>
                  <a:schemeClr val="tx2">
                    <a:lumMod val="25000"/>
                  </a:schemeClr>
                </a:solidFill>
                <a:latin typeface="+mn-lt"/>
                <a:ea typeface="ＭＳ Ｐゴシック" pitchFamily="34" charset="-128"/>
              </a:rPr>
              <a:t>Customer </a:t>
            </a:r>
          </a:p>
          <a:p>
            <a:pPr algn="ctr">
              <a:defRPr/>
            </a:pPr>
            <a:r>
              <a:rPr lang="en-US" altLang="fr-FR" sz="1200" dirty="0">
                <a:solidFill>
                  <a:schemeClr val="tx2">
                    <a:lumMod val="25000"/>
                  </a:schemeClr>
                </a:solidFill>
                <a:latin typeface="+mn-lt"/>
                <a:ea typeface="ＭＳ Ｐゴシック" pitchFamily="34" charset="-128"/>
              </a:rPr>
              <a:t>retention</a:t>
            </a:r>
          </a:p>
          <a:p>
            <a:pPr algn="ctr">
              <a:defRPr/>
            </a:pPr>
            <a:endParaRPr lang="en-US" altLang="fr-FR" sz="1200" dirty="0">
              <a:solidFill>
                <a:schemeClr val="tx2">
                  <a:lumMod val="25000"/>
                </a:schemeClr>
              </a:solidFill>
              <a:latin typeface="+mn-lt"/>
              <a:ea typeface="ＭＳ Ｐゴシック" pitchFamily="34" charset="-128"/>
            </a:endParaRPr>
          </a:p>
          <a:p>
            <a:pPr algn="ctr">
              <a:defRPr/>
            </a:pPr>
            <a:endParaRPr lang="en-US" altLang="fr-FR" sz="1200" dirty="0">
              <a:solidFill>
                <a:schemeClr val="tx2">
                  <a:lumMod val="25000"/>
                </a:schemeClr>
              </a:solidFill>
              <a:latin typeface="+mn-lt"/>
              <a:ea typeface="ＭＳ Ｐゴシック" pitchFamily="34" charset="-128"/>
            </a:endParaRPr>
          </a:p>
          <a:p>
            <a:pPr algn="ctr">
              <a:defRPr/>
            </a:pPr>
            <a:r>
              <a:rPr lang="en-US" altLang="fr-FR" sz="1200" dirty="0">
                <a:solidFill>
                  <a:schemeClr val="tx2">
                    <a:lumMod val="25000"/>
                  </a:schemeClr>
                </a:solidFill>
                <a:latin typeface="+mn-lt"/>
                <a:ea typeface="ＭＳ Ｐゴシック" pitchFamily="34" charset="-128"/>
              </a:rPr>
              <a:t>Territory optimization</a:t>
            </a:r>
          </a:p>
        </p:txBody>
      </p:sp>
      <p:sp>
        <p:nvSpPr>
          <p:cNvPr id="31" name="TextBox 30"/>
          <p:cNvSpPr txBox="1">
            <a:spLocks noChangeArrowheads="1"/>
          </p:cNvSpPr>
          <p:nvPr/>
        </p:nvSpPr>
        <p:spPr bwMode="auto">
          <a:xfrm>
            <a:off x="769170" y="2572602"/>
            <a:ext cx="12724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altLang="fr-FR" sz="1200" b="1" dirty="0">
                <a:solidFill>
                  <a:schemeClr val="bg1"/>
                </a:solidFill>
                <a:latin typeface="+mn-lt"/>
                <a:ea typeface="ＭＳ Ｐゴシック" pitchFamily="34" charset="-128"/>
              </a:rPr>
              <a:t>Descriptive &amp; predictive analytics</a:t>
            </a:r>
          </a:p>
          <a:p>
            <a:pPr algn="ctr">
              <a:defRPr/>
            </a:pPr>
            <a:endParaRPr lang="en-US" altLang="fr-FR" sz="1200" dirty="0">
              <a:solidFill>
                <a:schemeClr val="bg1"/>
              </a:solidFill>
              <a:latin typeface="+mn-lt"/>
              <a:ea typeface="ＭＳ Ｐゴシック" pitchFamily="34" charset="-128"/>
            </a:endParaRPr>
          </a:p>
          <a:p>
            <a:pPr algn="ctr">
              <a:defRPr/>
            </a:pPr>
            <a:r>
              <a:rPr lang="en-US" altLang="fr-FR" sz="1200" b="1" dirty="0">
                <a:solidFill>
                  <a:schemeClr val="bg1"/>
                </a:solidFill>
                <a:latin typeface="+mn-lt"/>
                <a:ea typeface="ＭＳ Ｐゴシック" pitchFamily="34" charset="-128"/>
              </a:rPr>
              <a:t>Prescriptive analytics (optimization)</a:t>
            </a:r>
          </a:p>
        </p:txBody>
      </p:sp>
      <p:sp>
        <p:nvSpPr>
          <p:cNvPr id="4" name="Oval 3"/>
          <p:cNvSpPr/>
          <p:nvPr/>
        </p:nvSpPr>
        <p:spPr bwMode="auto">
          <a:xfrm>
            <a:off x="2928087" y="3276601"/>
            <a:ext cx="1008104" cy="680996"/>
          </a:xfrm>
          <a:prstGeom prst="ellipse">
            <a:avLst/>
          </a:prstGeom>
          <a:noFill/>
          <a:ln w="38100" cap="flat" cmpd="sng" algn="ctr">
            <a:solidFill>
              <a:srgbClr val="F19027"/>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noFill/>
              </a:ln>
              <a:solidFill>
                <a:srgbClr val="191919"/>
              </a:solidFill>
              <a:effectLst/>
              <a:latin typeface="HelvNeue Light for IBM" pitchFamily="34" charset="0"/>
            </a:endParaRPr>
          </a:p>
        </p:txBody>
      </p:sp>
    </p:spTree>
    <p:extLst>
      <p:ext uri="{BB962C8B-B14F-4D97-AF65-F5344CB8AC3E}">
        <p14:creationId xmlns:p14="http://schemas.microsoft.com/office/powerpoint/2010/main" val="141737341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1"/>
          <p:cNvSpPr>
            <a:spLocks noChangeShapeType="1"/>
          </p:cNvSpPr>
          <p:nvPr/>
        </p:nvSpPr>
        <p:spPr bwMode="auto">
          <a:xfrm>
            <a:off x="2008585" y="1414463"/>
            <a:ext cx="4101703"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sz="1500">
              <a:latin typeface="+mn-lt"/>
              <a:ea typeface="ＭＳ Ｐゴシック" pitchFamily="34" charset="-128"/>
            </a:endParaRPr>
          </a:p>
        </p:txBody>
      </p:sp>
      <p:sp>
        <p:nvSpPr>
          <p:cNvPr id="7173" name="Title 1"/>
          <p:cNvSpPr>
            <a:spLocks noGrp="1"/>
          </p:cNvSpPr>
          <p:nvPr>
            <p:ph type="title"/>
          </p:nvPr>
        </p:nvSpPr>
        <p:spPr/>
        <p:txBody>
          <a:bodyPr/>
          <a:lstStyle/>
          <a:p>
            <a:pPr eaLnBrk="1" hangingPunct="1">
              <a:buFont typeface="Arial" charset="0"/>
              <a:buNone/>
              <a:defRPr/>
            </a:pPr>
            <a:r>
              <a:rPr lang="en-US" altLang="fr-FR" dirty="0" smtClean="0">
                <a:latin typeface="+mn-lt"/>
                <a:ea typeface="+mj-ea"/>
              </a:rPr>
              <a:t>Bridget’s story</a:t>
            </a:r>
            <a:endParaRPr lang="fr-FR" altLang="fr-FR" dirty="0" smtClean="0">
              <a:latin typeface="+mn-lt"/>
              <a:ea typeface="+mj-ea"/>
            </a:endParaRPr>
          </a:p>
        </p:txBody>
      </p:sp>
      <p:sp>
        <p:nvSpPr>
          <p:cNvPr id="7175" name="TextBox 6"/>
          <p:cNvSpPr txBox="1">
            <a:spLocks noChangeArrowheads="1"/>
          </p:cNvSpPr>
          <p:nvPr/>
        </p:nvSpPr>
        <p:spPr bwMode="auto">
          <a:xfrm>
            <a:off x="4079081" y="1202532"/>
            <a:ext cx="114895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200" i="1" dirty="0">
                <a:solidFill>
                  <a:srgbClr val="15659F"/>
                </a:solidFill>
                <a:latin typeface="+mn-lt"/>
              </a:rPr>
              <a:t>What are the predicted sales per region?</a:t>
            </a:r>
          </a:p>
        </p:txBody>
      </p:sp>
      <p:sp>
        <p:nvSpPr>
          <p:cNvPr id="7176" name="TextBox 7"/>
          <p:cNvSpPr txBox="1">
            <a:spLocks noChangeArrowheads="1"/>
          </p:cNvSpPr>
          <p:nvPr/>
        </p:nvSpPr>
        <p:spPr bwMode="auto">
          <a:xfrm>
            <a:off x="5488781" y="1206104"/>
            <a:ext cx="1406129"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200" i="1" dirty="0">
                <a:solidFill>
                  <a:srgbClr val="15659F"/>
                </a:solidFill>
                <a:latin typeface="+mn-lt"/>
              </a:rPr>
              <a:t>How should I create territories to maximize quota achievement fairly?</a:t>
            </a:r>
            <a:endParaRPr lang="fr-FR" altLang="fr-FR" sz="1200" i="1" dirty="0">
              <a:solidFill>
                <a:srgbClr val="15659F"/>
              </a:solidFill>
              <a:latin typeface="+mn-lt"/>
            </a:endParaRPr>
          </a:p>
        </p:txBody>
      </p:sp>
      <p:sp>
        <p:nvSpPr>
          <p:cNvPr id="7177" name="TextBox 8"/>
          <p:cNvSpPr txBox="1">
            <a:spLocks noChangeArrowheads="1"/>
          </p:cNvSpPr>
          <p:nvPr/>
        </p:nvSpPr>
        <p:spPr bwMode="auto">
          <a:xfrm>
            <a:off x="2505076" y="1201342"/>
            <a:ext cx="124063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200" i="1" dirty="0">
                <a:solidFill>
                  <a:srgbClr val="15659F"/>
                </a:solidFill>
                <a:latin typeface="+mn-lt"/>
              </a:rPr>
              <a:t>What </a:t>
            </a:r>
            <a:r>
              <a:rPr lang="en-US" altLang="fr-FR" sz="1200" i="1" dirty="0" err="1">
                <a:solidFill>
                  <a:srgbClr val="15659F"/>
                </a:solidFill>
                <a:latin typeface="+mn-lt"/>
              </a:rPr>
              <a:t>i</a:t>
            </a:r>
            <a:r>
              <a:rPr lang="fr-FR" altLang="fr-FR" sz="1200" i="1" dirty="0">
                <a:solidFill>
                  <a:srgbClr val="15659F"/>
                </a:solidFill>
                <a:latin typeface="+mn-lt"/>
              </a:rPr>
              <a:t>s the revenue breakdown by </a:t>
            </a:r>
            <a:r>
              <a:rPr lang="fr-FR" altLang="fr-FR" sz="1200" i="1" dirty="0" err="1">
                <a:solidFill>
                  <a:srgbClr val="15659F"/>
                </a:solidFill>
                <a:latin typeface="+mn-lt"/>
              </a:rPr>
              <a:t>region</a:t>
            </a:r>
            <a:r>
              <a:rPr lang="en-US" altLang="fr-FR" sz="1200" i="1" dirty="0">
                <a:solidFill>
                  <a:srgbClr val="15659F"/>
                </a:solidFill>
                <a:latin typeface="+mn-lt"/>
              </a:rPr>
              <a:t>?</a:t>
            </a:r>
            <a:endParaRPr lang="fr-FR" altLang="fr-FR" sz="1200" i="1" dirty="0">
              <a:solidFill>
                <a:srgbClr val="15659F"/>
              </a:solidFill>
              <a:latin typeface="+mn-lt"/>
            </a:endParaRPr>
          </a:p>
        </p:txBody>
      </p:sp>
      <p:pic>
        <p:nvPicPr>
          <p:cNvPr id="61447" name="Picture 2" descr="http://www.ibm.com/analytics/watson-analytics/images/home/stories/head_sales_stro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703" y="979885"/>
            <a:ext cx="80367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6" name="Text Box 17"/>
          <p:cNvSpPr txBox="1">
            <a:spLocks noChangeArrowheads="1"/>
          </p:cNvSpPr>
          <p:nvPr/>
        </p:nvSpPr>
        <p:spPr bwMode="auto">
          <a:xfrm>
            <a:off x="2500313" y="3713560"/>
            <a:ext cx="13215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spcBef>
                <a:spcPct val="50000"/>
              </a:spcBef>
              <a:defRPr/>
            </a:pPr>
            <a:r>
              <a:rPr lang="en-GB" altLang="fr-FR" sz="1500" dirty="0">
                <a:solidFill>
                  <a:srgbClr val="0070C0"/>
                </a:solidFill>
                <a:latin typeface="+mn-lt"/>
              </a:rPr>
              <a:t>Descriptive Analytics</a:t>
            </a:r>
          </a:p>
        </p:txBody>
      </p:sp>
      <p:sp>
        <p:nvSpPr>
          <p:cNvPr id="7187" name="Text Box 18"/>
          <p:cNvSpPr txBox="1">
            <a:spLocks noChangeArrowheads="1"/>
          </p:cNvSpPr>
          <p:nvPr/>
        </p:nvSpPr>
        <p:spPr bwMode="auto">
          <a:xfrm>
            <a:off x="4002882" y="3713560"/>
            <a:ext cx="13215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spcBef>
                <a:spcPct val="50000"/>
              </a:spcBef>
              <a:defRPr/>
            </a:pPr>
            <a:r>
              <a:rPr lang="en-GB" altLang="fr-FR" sz="1500">
                <a:solidFill>
                  <a:srgbClr val="0070C0"/>
                </a:solidFill>
                <a:latin typeface="+mn-lt"/>
              </a:rPr>
              <a:t>Predictive Analytics</a:t>
            </a:r>
          </a:p>
        </p:txBody>
      </p:sp>
      <p:sp>
        <p:nvSpPr>
          <p:cNvPr id="7188" name="Text Box 19"/>
          <p:cNvSpPr txBox="1">
            <a:spLocks noChangeArrowheads="1"/>
          </p:cNvSpPr>
          <p:nvPr/>
        </p:nvSpPr>
        <p:spPr bwMode="auto">
          <a:xfrm>
            <a:off x="5526882" y="3713560"/>
            <a:ext cx="13215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spcBef>
                <a:spcPct val="50000"/>
              </a:spcBef>
              <a:defRPr/>
            </a:pPr>
            <a:r>
              <a:rPr lang="en-GB" altLang="fr-FR" sz="1500">
                <a:solidFill>
                  <a:srgbClr val="0070C0"/>
                </a:solidFill>
                <a:latin typeface="+mn-lt"/>
              </a:rPr>
              <a:t>Prescriptive Analytics</a:t>
            </a:r>
          </a:p>
        </p:txBody>
      </p:sp>
      <p:sp>
        <p:nvSpPr>
          <p:cNvPr id="7189" name="TextBox 8"/>
          <p:cNvSpPr txBox="1">
            <a:spLocks noChangeArrowheads="1"/>
          </p:cNvSpPr>
          <p:nvPr/>
        </p:nvSpPr>
        <p:spPr bwMode="auto">
          <a:xfrm>
            <a:off x="1248966" y="1919288"/>
            <a:ext cx="117514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200" b="1" i="1" dirty="0">
                <a:solidFill>
                  <a:srgbClr val="8DC740"/>
                </a:solidFill>
                <a:latin typeface="+mn-lt"/>
              </a:rPr>
              <a:t>Bridget Hart</a:t>
            </a:r>
            <a:br>
              <a:rPr lang="en-US" altLang="fr-FR" sz="1200" b="1" i="1" dirty="0">
                <a:solidFill>
                  <a:srgbClr val="8DC740"/>
                </a:solidFill>
                <a:latin typeface="+mn-lt"/>
              </a:rPr>
            </a:br>
            <a:r>
              <a:rPr lang="en-US" altLang="fr-FR" sz="1200" b="1" i="1" dirty="0">
                <a:solidFill>
                  <a:srgbClr val="8DC740"/>
                </a:solidFill>
                <a:latin typeface="+mn-lt"/>
              </a:rPr>
              <a:t>Sales Manager</a:t>
            </a:r>
            <a:endParaRPr lang="fr-FR" altLang="fr-FR" sz="1200" b="1" i="1" dirty="0">
              <a:solidFill>
                <a:srgbClr val="8DC740"/>
              </a:solidFill>
              <a:latin typeface="+mn-lt"/>
            </a:endParaRPr>
          </a:p>
        </p:txBody>
      </p:sp>
      <p:sp>
        <p:nvSpPr>
          <p:cNvPr id="31" name="Rounded Rectangle 5"/>
          <p:cNvSpPr>
            <a:spLocks noChangeArrowheads="1"/>
          </p:cNvSpPr>
          <p:nvPr/>
        </p:nvSpPr>
        <p:spPr bwMode="auto">
          <a:xfrm>
            <a:off x="4069556" y="2330054"/>
            <a:ext cx="1147763" cy="1247775"/>
          </a:xfrm>
          <a:prstGeom prst="roundRect">
            <a:avLst>
              <a:gd name="adj" fmla="val 0"/>
            </a:avLst>
          </a:prstGeom>
          <a:solidFill>
            <a:schemeClr val="bg1"/>
          </a:solidFill>
          <a:ln w="12700" algn="ctr">
            <a:solidFill>
              <a:schemeClr val="bg2"/>
            </a:solidFill>
            <a:round/>
            <a:headEnd/>
            <a:tailEnd/>
          </a:ln>
        </p:spPr>
        <p:txBody>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500">
                <a:solidFill>
                  <a:schemeClr val="bg1"/>
                </a:solidFill>
                <a:latin typeface="+mn-lt"/>
              </a:rPr>
              <a:t>Descriptive analytics</a:t>
            </a:r>
            <a:endParaRPr lang="fr-FR" altLang="fr-FR" sz="1500">
              <a:solidFill>
                <a:schemeClr val="bg1"/>
              </a:solidFill>
              <a:latin typeface="+mn-lt"/>
            </a:endParaRPr>
          </a:p>
        </p:txBody>
      </p:sp>
      <p:sp>
        <p:nvSpPr>
          <p:cNvPr id="32" name="Rounded Rectangle 5"/>
          <p:cNvSpPr>
            <a:spLocks noChangeArrowheads="1"/>
          </p:cNvSpPr>
          <p:nvPr/>
        </p:nvSpPr>
        <p:spPr bwMode="auto">
          <a:xfrm>
            <a:off x="5599510" y="2330054"/>
            <a:ext cx="1148953" cy="1247775"/>
          </a:xfrm>
          <a:prstGeom prst="roundRect">
            <a:avLst>
              <a:gd name="adj" fmla="val 0"/>
            </a:avLst>
          </a:prstGeom>
          <a:solidFill>
            <a:schemeClr val="bg1"/>
          </a:solidFill>
          <a:ln w="12700" algn="ctr">
            <a:solidFill>
              <a:schemeClr val="bg2"/>
            </a:solidFill>
            <a:round/>
            <a:headEnd/>
            <a:tailEnd/>
          </a:ln>
        </p:spPr>
        <p:txBody>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500">
                <a:solidFill>
                  <a:schemeClr val="bg1"/>
                </a:solidFill>
                <a:latin typeface="+mn-lt"/>
              </a:rPr>
              <a:t>Descriptive analytics</a:t>
            </a:r>
            <a:endParaRPr lang="fr-FR" altLang="fr-FR" sz="1500">
              <a:solidFill>
                <a:schemeClr val="bg1"/>
              </a:solidFill>
              <a:latin typeface="+mn-lt"/>
            </a:endParaRPr>
          </a:p>
        </p:txBody>
      </p:sp>
      <p:sp>
        <p:nvSpPr>
          <p:cNvPr id="33" name="Rounded Rectangle 5"/>
          <p:cNvSpPr>
            <a:spLocks noChangeArrowheads="1"/>
          </p:cNvSpPr>
          <p:nvPr/>
        </p:nvSpPr>
        <p:spPr bwMode="auto">
          <a:xfrm>
            <a:off x="2559844" y="2330054"/>
            <a:ext cx="1147763" cy="1247775"/>
          </a:xfrm>
          <a:prstGeom prst="roundRect">
            <a:avLst>
              <a:gd name="adj" fmla="val 0"/>
            </a:avLst>
          </a:prstGeom>
          <a:solidFill>
            <a:schemeClr val="bg1"/>
          </a:solidFill>
          <a:ln w="12700" algn="ctr">
            <a:solidFill>
              <a:schemeClr val="bg2"/>
            </a:solidFill>
            <a:round/>
            <a:headEnd/>
            <a:tailEnd/>
          </a:ln>
        </p:spPr>
        <p:txBody>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500">
                <a:solidFill>
                  <a:schemeClr val="bg1"/>
                </a:solidFill>
                <a:latin typeface="+mn-lt"/>
              </a:rPr>
              <a:t>Descriptive analytics</a:t>
            </a:r>
            <a:endParaRPr lang="fr-FR" altLang="fr-FR" sz="1500">
              <a:solidFill>
                <a:schemeClr val="bg1"/>
              </a:solidFill>
              <a:latin typeface="+mn-lt"/>
            </a:endParaRPr>
          </a:p>
        </p:txBody>
      </p:sp>
      <p:pic>
        <p:nvPicPr>
          <p:cNvPr id="61455" name="Picture 4" descr="alt"/>
          <p:cNvPicPr>
            <a:picLocks noChangeAspect="1" noChangeArrowheads="1"/>
          </p:cNvPicPr>
          <p:nvPr/>
        </p:nvPicPr>
        <p:blipFill>
          <a:blip r:embed="rId4" cstate="print">
            <a:extLst>
              <a:ext uri="{28A0092B-C50C-407E-A947-70E740481C1C}">
                <a14:useLocalDpi xmlns:a14="http://schemas.microsoft.com/office/drawing/2010/main" val="0"/>
              </a:ext>
            </a:extLst>
          </a:blip>
          <a:srcRect t="13652" r="21277" b="14185"/>
          <a:stretch>
            <a:fillRect/>
          </a:stretch>
        </p:blipFill>
        <p:spPr bwMode="auto">
          <a:xfrm>
            <a:off x="4124325" y="2490788"/>
            <a:ext cx="1057275" cy="76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6" name="Picture 6" descr="alt"/>
          <p:cNvPicPr>
            <a:picLocks noChangeAspect="1" noChangeArrowheads="1"/>
          </p:cNvPicPr>
          <p:nvPr/>
        </p:nvPicPr>
        <p:blipFill>
          <a:blip r:embed="rId5" cstate="print">
            <a:extLst>
              <a:ext uri="{28A0092B-C50C-407E-A947-70E740481C1C}">
                <a14:useLocalDpi xmlns:a14="http://schemas.microsoft.com/office/drawing/2010/main" val="0"/>
              </a:ext>
            </a:extLst>
          </a:blip>
          <a:srcRect t="12970" r="14116" b="2971"/>
          <a:stretch>
            <a:fillRect/>
          </a:stretch>
        </p:blipFill>
        <p:spPr bwMode="auto">
          <a:xfrm>
            <a:off x="2619376" y="2477691"/>
            <a:ext cx="1032272" cy="7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Picture 8" descr="alt"/>
          <p:cNvPicPr>
            <a:picLocks noChangeAspect="1" noChangeArrowheads="1"/>
          </p:cNvPicPr>
          <p:nvPr/>
        </p:nvPicPr>
        <p:blipFill>
          <a:blip r:embed="rId6" cstate="print">
            <a:extLst>
              <a:ext uri="{28A0092B-C50C-407E-A947-70E740481C1C}">
                <a14:useLocalDpi xmlns:a14="http://schemas.microsoft.com/office/drawing/2010/main" val="0"/>
              </a:ext>
            </a:extLst>
          </a:blip>
          <a:srcRect l="16338" t="19244" b="19859"/>
          <a:stretch>
            <a:fillRect/>
          </a:stretch>
        </p:blipFill>
        <p:spPr bwMode="auto">
          <a:xfrm>
            <a:off x="5631656" y="2531269"/>
            <a:ext cx="11334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15"/>
          <p:cNvSpPr>
            <a:spLocks noChangeShapeType="1"/>
          </p:cNvSpPr>
          <p:nvPr/>
        </p:nvSpPr>
        <p:spPr bwMode="auto">
          <a:xfrm>
            <a:off x="2558654" y="3576638"/>
            <a:ext cx="1152525"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sz="1500">
              <a:solidFill>
                <a:srgbClr val="0070C0"/>
              </a:solidFill>
              <a:latin typeface="+mn-lt"/>
              <a:ea typeface="ＭＳ Ｐゴシック" pitchFamily="34" charset="-128"/>
            </a:endParaRPr>
          </a:p>
        </p:txBody>
      </p:sp>
      <p:sp>
        <p:nvSpPr>
          <p:cNvPr id="38" name="Line 16"/>
          <p:cNvSpPr>
            <a:spLocks noChangeShapeType="1"/>
          </p:cNvSpPr>
          <p:nvPr/>
        </p:nvSpPr>
        <p:spPr bwMode="auto">
          <a:xfrm>
            <a:off x="4068366" y="3576638"/>
            <a:ext cx="1152525" cy="0"/>
          </a:xfrm>
          <a:prstGeom prst="line">
            <a:avLst/>
          </a:prstGeom>
          <a:noFill/>
          <a:ln w="762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sz="1500">
              <a:solidFill>
                <a:srgbClr val="0070C0"/>
              </a:solidFill>
              <a:latin typeface="+mn-lt"/>
              <a:ea typeface="ＭＳ Ｐゴシック" pitchFamily="34" charset="-128"/>
            </a:endParaRPr>
          </a:p>
        </p:txBody>
      </p:sp>
      <p:sp>
        <p:nvSpPr>
          <p:cNvPr id="39" name="Line 17"/>
          <p:cNvSpPr>
            <a:spLocks noChangeShapeType="1"/>
          </p:cNvSpPr>
          <p:nvPr/>
        </p:nvSpPr>
        <p:spPr bwMode="auto">
          <a:xfrm>
            <a:off x="5598319" y="3576638"/>
            <a:ext cx="1152525" cy="0"/>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sz="1500">
              <a:solidFill>
                <a:srgbClr val="0070C0"/>
              </a:solidFill>
              <a:latin typeface="+mn-lt"/>
              <a:ea typeface="ＭＳ Ｐゴシック" pitchFamily="34" charset="-128"/>
            </a:endParaRPr>
          </a:p>
        </p:txBody>
      </p:sp>
    </p:spTree>
    <p:extLst>
      <p:ext uri="{BB962C8B-B14F-4D97-AF65-F5344CB8AC3E}">
        <p14:creationId xmlns:p14="http://schemas.microsoft.com/office/powerpoint/2010/main" val="4091458613"/>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p:txBody>
          <a:bodyPr/>
          <a:lstStyle/>
          <a:p>
            <a:pPr eaLnBrk="1" hangingPunct="1"/>
            <a:r>
              <a:rPr lang="en-US" dirty="0" smtClean="0"/>
              <a:t>What is the difference between industry leaders?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5023" y="859630"/>
            <a:ext cx="359079" cy="4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460" y="888548"/>
            <a:ext cx="951697" cy="4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176089" y="962820"/>
            <a:ext cx="412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1600">
                <a:solidFill>
                  <a:srgbClr val="000000"/>
                </a:solidFill>
                <a:latin typeface="Arial" panose="020B0604020202020204" pitchFamily="34" charset="0"/>
                <a:ea typeface="MS PGothic" panose="020B0600070205080204" pitchFamily="34" charset="-128"/>
              </a:defRPr>
            </a:lvl1pPr>
            <a:lvl2pPr marL="742950" indent="-285750">
              <a:spcBef>
                <a:spcPct val="20000"/>
              </a:spcBef>
              <a:buClr>
                <a:schemeClr val="tx1"/>
              </a:buClr>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Char char="»"/>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defRPr/>
            </a:pPr>
            <a:r>
              <a:rPr lang="en-US" altLang="en-US" sz="1200" b="1" dirty="0">
                <a:solidFill>
                  <a:schemeClr val="tx1"/>
                </a:solidFill>
                <a:latin typeface="+mj-lt"/>
                <a:cs typeface="Arial" panose="020B0604020202020204" pitchFamily="34" charset="0"/>
              </a:rPr>
              <a:t>vs.</a:t>
            </a:r>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9021" y="1454411"/>
            <a:ext cx="851081" cy="42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1458" y="1427513"/>
            <a:ext cx="1827702" cy="4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8713" y="2035258"/>
            <a:ext cx="531695" cy="4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740" y="1944156"/>
            <a:ext cx="542772" cy="42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0535" y="2941023"/>
            <a:ext cx="1289545" cy="42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67022" y="3046726"/>
            <a:ext cx="1114160" cy="42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4712" y="3628709"/>
            <a:ext cx="639696" cy="42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76894" y="3531329"/>
            <a:ext cx="606464" cy="42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4176089" y="3679870"/>
            <a:ext cx="412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1600">
                <a:solidFill>
                  <a:srgbClr val="000000"/>
                </a:solidFill>
                <a:latin typeface="Arial" panose="020B0604020202020204" pitchFamily="34" charset="0"/>
                <a:ea typeface="MS PGothic" panose="020B0600070205080204" pitchFamily="34" charset="-128"/>
              </a:defRPr>
            </a:lvl1pPr>
            <a:lvl2pPr marL="742950" indent="-285750">
              <a:spcBef>
                <a:spcPct val="20000"/>
              </a:spcBef>
              <a:buClr>
                <a:schemeClr val="tx1"/>
              </a:buClr>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Char char="»"/>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defRPr/>
            </a:pPr>
            <a:r>
              <a:rPr lang="en-US" altLang="en-US" sz="1200" b="1" dirty="0">
                <a:solidFill>
                  <a:schemeClr val="tx1"/>
                </a:solidFill>
                <a:latin typeface="+mj-lt"/>
                <a:cs typeface="Arial" panose="020B0604020202020204" pitchFamily="34" charset="0"/>
              </a:rPr>
              <a:t>vs.</a:t>
            </a:r>
          </a:p>
        </p:txBody>
      </p:sp>
      <p:pic>
        <p:nvPicPr>
          <p:cNvPr id="16"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92560" y="2498053"/>
            <a:ext cx="1463084" cy="4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83905" y="2400399"/>
            <a:ext cx="425540" cy="4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4176089" y="3084582"/>
            <a:ext cx="412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1600">
                <a:solidFill>
                  <a:srgbClr val="000000"/>
                </a:solidFill>
                <a:latin typeface="Arial" panose="020B0604020202020204" pitchFamily="34" charset="0"/>
                <a:ea typeface="MS PGothic" panose="020B0600070205080204" pitchFamily="34" charset="-128"/>
              </a:defRPr>
            </a:lvl1pPr>
            <a:lvl2pPr marL="742950" indent="-285750">
              <a:spcBef>
                <a:spcPct val="20000"/>
              </a:spcBef>
              <a:buClr>
                <a:schemeClr val="tx1"/>
              </a:buClr>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Char char="»"/>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defRPr/>
            </a:pPr>
            <a:r>
              <a:rPr lang="en-US" altLang="en-US" sz="1200" b="1" dirty="0">
                <a:solidFill>
                  <a:schemeClr val="tx1"/>
                </a:solidFill>
                <a:latin typeface="+mj-lt"/>
                <a:cs typeface="Arial" panose="020B0604020202020204" pitchFamily="34" charset="0"/>
              </a:rPr>
              <a:t>vs.</a:t>
            </a:r>
          </a:p>
        </p:txBody>
      </p:sp>
      <p:sp>
        <p:nvSpPr>
          <p:cNvPr id="19" name="TextBox 18"/>
          <p:cNvSpPr txBox="1">
            <a:spLocks noChangeArrowheads="1"/>
          </p:cNvSpPr>
          <p:nvPr/>
        </p:nvSpPr>
        <p:spPr bwMode="auto">
          <a:xfrm>
            <a:off x="4176089" y="2494072"/>
            <a:ext cx="412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1600">
                <a:solidFill>
                  <a:srgbClr val="000000"/>
                </a:solidFill>
                <a:latin typeface="Arial" panose="020B0604020202020204" pitchFamily="34" charset="0"/>
                <a:ea typeface="MS PGothic" panose="020B0600070205080204" pitchFamily="34" charset="-128"/>
              </a:defRPr>
            </a:lvl1pPr>
            <a:lvl2pPr marL="742950" indent="-285750">
              <a:spcBef>
                <a:spcPct val="20000"/>
              </a:spcBef>
              <a:buClr>
                <a:schemeClr val="tx1"/>
              </a:buClr>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Char char="»"/>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defRPr/>
            </a:pPr>
            <a:r>
              <a:rPr lang="en-US" altLang="en-US" sz="1200" b="1" dirty="0">
                <a:solidFill>
                  <a:schemeClr val="tx1"/>
                </a:solidFill>
                <a:latin typeface="+mj-lt"/>
                <a:cs typeface="Arial" panose="020B0604020202020204" pitchFamily="34" charset="0"/>
              </a:rPr>
              <a:t>vs.</a:t>
            </a:r>
          </a:p>
        </p:txBody>
      </p:sp>
      <p:sp>
        <p:nvSpPr>
          <p:cNvPr id="20" name="TextBox 19"/>
          <p:cNvSpPr txBox="1">
            <a:spLocks noChangeArrowheads="1"/>
          </p:cNvSpPr>
          <p:nvPr/>
        </p:nvSpPr>
        <p:spPr bwMode="auto">
          <a:xfrm>
            <a:off x="4176089" y="2064315"/>
            <a:ext cx="412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1600">
                <a:solidFill>
                  <a:srgbClr val="000000"/>
                </a:solidFill>
                <a:latin typeface="Arial" panose="020B0604020202020204" pitchFamily="34" charset="0"/>
                <a:ea typeface="MS PGothic" panose="020B0600070205080204" pitchFamily="34" charset="-128"/>
              </a:defRPr>
            </a:lvl1pPr>
            <a:lvl2pPr marL="742950" indent="-285750">
              <a:spcBef>
                <a:spcPct val="20000"/>
              </a:spcBef>
              <a:buClr>
                <a:schemeClr val="tx1"/>
              </a:buClr>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Char char="»"/>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defRPr/>
            </a:pPr>
            <a:r>
              <a:rPr lang="en-US" altLang="en-US" sz="1200" b="1" dirty="0">
                <a:solidFill>
                  <a:schemeClr val="tx1"/>
                </a:solidFill>
                <a:latin typeface="+mj-lt"/>
                <a:cs typeface="Arial" panose="020B0604020202020204" pitchFamily="34" charset="0"/>
              </a:rPr>
              <a:t>vs.</a:t>
            </a:r>
          </a:p>
        </p:txBody>
      </p:sp>
      <p:sp>
        <p:nvSpPr>
          <p:cNvPr id="21" name="TextBox 20"/>
          <p:cNvSpPr txBox="1">
            <a:spLocks noChangeArrowheads="1"/>
          </p:cNvSpPr>
          <p:nvPr/>
        </p:nvSpPr>
        <p:spPr bwMode="auto">
          <a:xfrm>
            <a:off x="4176089" y="1528681"/>
            <a:ext cx="412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1600">
                <a:solidFill>
                  <a:srgbClr val="000000"/>
                </a:solidFill>
                <a:latin typeface="Arial" panose="020B0604020202020204" pitchFamily="34" charset="0"/>
                <a:ea typeface="MS PGothic" panose="020B0600070205080204" pitchFamily="34" charset="-128"/>
              </a:defRPr>
            </a:lvl1pPr>
            <a:lvl2pPr marL="742950" indent="-285750">
              <a:spcBef>
                <a:spcPct val="20000"/>
              </a:spcBef>
              <a:buClr>
                <a:schemeClr val="tx1"/>
              </a:buClr>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Char char="»"/>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defRPr/>
            </a:pPr>
            <a:r>
              <a:rPr lang="en-US" altLang="en-US" sz="1200" b="1" dirty="0">
                <a:solidFill>
                  <a:schemeClr val="tx1"/>
                </a:solidFill>
                <a:latin typeface="+mj-lt"/>
                <a:cs typeface="Arial" panose="020B0604020202020204" pitchFamily="34" charset="0"/>
              </a:rPr>
              <a:t>vs.</a:t>
            </a:r>
          </a:p>
        </p:txBody>
      </p:sp>
      <p:sp>
        <p:nvSpPr>
          <p:cNvPr id="22" name="TextBox 21"/>
          <p:cNvSpPr txBox="1">
            <a:spLocks noChangeArrowheads="1"/>
          </p:cNvSpPr>
          <p:nvPr/>
        </p:nvSpPr>
        <p:spPr bwMode="auto">
          <a:xfrm>
            <a:off x="1059180" y="4309290"/>
            <a:ext cx="6993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1600">
                <a:solidFill>
                  <a:srgbClr val="000000"/>
                </a:solidFill>
                <a:latin typeface="Arial" panose="020B0604020202020204" pitchFamily="34" charset="0"/>
                <a:ea typeface="MS PGothic" panose="020B0600070205080204" pitchFamily="34" charset="-128"/>
              </a:defRPr>
            </a:lvl1pPr>
            <a:lvl2pPr marL="742950" indent="-285750">
              <a:spcBef>
                <a:spcPct val="20000"/>
              </a:spcBef>
              <a:buClr>
                <a:schemeClr val="tx1"/>
              </a:buClr>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Char char="»"/>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defRPr/>
            </a:pPr>
            <a:r>
              <a:rPr lang="en-US" altLang="en-US" sz="1200" b="1" i="1" dirty="0">
                <a:solidFill>
                  <a:schemeClr val="tx1"/>
                </a:solidFill>
                <a:latin typeface="+mj-lt"/>
                <a:cs typeface="Arial" panose="020B0604020202020204" pitchFamily="34" charset="0"/>
              </a:rPr>
              <a:t>Source: The Optimization Edge, Steve </a:t>
            </a:r>
            <a:r>
              <a:rPr lang="en-US" altLang="en-US" sz="1200" b="1" i="1" dirty="0" err="1">
                <a:solidFill>
                  <a:schemeClr val="tx1"/>
                </a:solidFill>
                <a:latin typeface="+mj-lt"/>
                <a:cs typeface="Arial" panose="020B0604020202020204" pitchFamily="34" charset="0"/>
              </a:rPr>
              <a:t>Sashihara</a:t>
            </a:r>
            <a:r>
              <a:rPr lang="en-US" altLang="en-US" sz="1200" b="1" i="1" dirty="0">
                <a:solidFill>
                  <a:schemeClr val="tx1"/>
                </a:solidFill>
                <a:latin typeface="+mj-lt"/>
                <a:cs typeface="Arial" panose="020B0604020202020204" pitchFamily="34" charset="0"/>
              </a:rPr>
              <a:t> (New York, NY:  McGraw Hill, 2011) p. 3</a:t>
            </a:r>
          </a:p>
        </p:txBody>
      </p:sp>
      <p:sp>
        <p:nvSpPr>
          <p:cNvPr id="23" name="Slide Number Placeholder 1"/>
          <p:cNvSpPr txBox="1">
            <a:spLocks noGrp="1"/>
          </p:cNvSpPr>
          <p:nvPr/>
        </p:nvSpPr>
        <p:spPr bwMode="black">
          <a:xfrm>
            <a:off x="89395" y="6171406"/>
            <a:ext cx="379870" cy="1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fld id="{1F65C074-22C2-4C3D-80C3-EBF9387656CC}" type="slidenum">
              <a:rPr lang="en-US" altLang="en-US" sz="1200">
                <a:solidFill>
                  <a:schemeClr val="tx1"/>
                </a:solidFill>
                <a:latin typeface="Arial" panose="020B0604020202020204" pitchFamily="34" charset="0"/>
                <a:cs typeface="Arial" panose="020B0604020202020204" pitchFamily="34" charset="0"/>
              </a:rPr>
              <a:pPr eaLnBrk="1" hangingPunct="1">
                <a:lnSpc>
                  <a:spcPct val="100000"/>
                </a:lnSpc>
                <a:spcBef>
                  <a:spcPct val="0"/>
                </a:spcBef>
                <a:spcAft>
                  <a:spcPct val="0"/>
                </a:spcAft>
                <a:buClrTx/>
                <a:buSzTx/>
                <a:buFontTx/>
                <a:buNone/>
              </a:pPr>
              <a:t>3</a:t>
            </a:fld>
            <a:endParaRPr lang="en-US" altLang="en-US" sz="120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4476" y="846535"/>
            <a:ext cx="1813322" cy="3750469"/>
          </a:xfrm>
          <a:prstGeom prst="rect">
            <a:avLst/>
          </a:prstGeom>
          <a:noFill/>
          <a:ln w="38100">
            <a:solidFill>
              <a:srgbClr val="FDB813"/>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sz="1500" dirty="0">
                <a:solidFill>
                  <a:srgbClr val="FDB813"/>
                </a:solidFill>
              </a:rPr>
              <a:t>Today’s demo</a:t>
            </a:r>
            <a:endParaRPr lang="fr-FR" sz="1500" dirty="0">
              <a:solidFill>
                <a:srgbClr val="FDB813"/>
              </a:solidFill>
            </a:endParaRPr>
          </a:p>
        </p:txBody>
      </p:sp>
      <p:sp>
        <p:nvSpPr>
          <p:cNvPr id="7170" name="Line 21"/>
          <p:cNvSpPr>
            <a:spLocks noChangeShapeType="1"/>
          </p:cNvSpPr>
          <p:nvPr/>
        </p:nvSpPr>
        <p:spPr bwMode="auto">
          <a:xfrm>
            <a:off x="2008585" y="1414463"/>
            <a:ext cx="4101703"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sz="1500">
              <a:latin typeface="+mn-lt"/>
              <a:ea typeface="ＭＳ Ｐゴシック" pitchFamily="34" charset="-128"/>
            </a:endParaRPr>
          </a:p>
        </p:txBody>
      </p:sp>
      <p:sp>
        <p:nvSpPr>
          <p:cNvPr id="7175" name="TextBox 6"/>
          <p:cNvSpPr txBox="1">
            <a:spLocks noChangeArrowheads="1"/>
          </p:cNvSpPr>
          <p:nvPr/>
        </p:nvSpPr>
        <p:spPr bwMode="auto">
          <a:xfrm>
            <a:off x="4079081" y="1202532"/>
            <a:ext cx="114895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200" i="1" dirty="0">
                <a:solidFill>
                  <a:srgbClr val="15659F"/>
                </a:solidFill>
                <a:latin typeface="+mn-lt"/>
              </a:rPr>
              <a:t>What are the predicted sales per region?</a:t>
            </a:r>
          </a:p>
        </p:txBody>
      </p:sp>
      <p:sp>
        <p:nvSpPr>
          <p:cNvPr id="7176" name="TextBox 7"/>
          <p:cNvSpPr txBox="1">
            <a:spLocks noChangeArrowheads="1"/>
          </p:cNvSpPr>
          <p:nvPr/>
        </p:nvSpPr>
        <p:spPr bwMode="auto">
          <a:xfrm>
            <a:off x="5488781" y="1206104"/>
            <a:ext cx="1406129"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200" i="1" dirty="0">
                <a:solidFill>
                  <a:srgbClr val="15659F"/>
                </a:solidFill>
                <a:latin typeface="+mn-lt"/>
              </a:rPr>
              <a:t>How should I create territories to maximize quota achievement fairly?</a:t>
            </a:r>
            <a:endParaRPr lang="fr-FR" altLang="fr-FR" sz="1200" i="1" dirty="0">
              <a:solidFill>
                <a:srgbClr val="15659F"/>
              </a:solidFill>
              <a:latin typeface="+mn-lt"/>
            </a:endParaRPr>
          </a:p>
        </p:txBody>
      </p:sp>
      <p:sp>
        <p:nvSpPr>
          <p:cNvPr id="7177" name="TextBox 8"/>
          <p:cNvSpPr txBox="1">
            <a:spLocks noChangeArrowheads="1"/>
          </p:cNvSpPr>
          <p:nvPr/>
        </p:nvSpPr>
        <p:spPr bwMode="auto">
          <a:xfrm>
            <a:off x="2505076" y="1201342"/>
            <a:ext cx="124063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200" i="1" dirty="0">
                <a:solidFill>
                  <a:srgbClr val="15659F"/>
                </a:solidFill>
                <a:latin typeface="+mn-lt"/>
              </a:rPr>
              <a:t>What </a:t>
            </a:r>
            <a:r>
              <a:rPr lang="en-US" altLang="fr-FR" sz="1200" i="1" dirty="0" err="1">
                <a:solidFill>
                  <a:srgbClr val="15659F"/>
                </a:solidFill>
                <a:latin typeface="+mn-lt"/>
              </a:rPr>
              <a:t>i</a:t>
            </a:r>
            <a:r>
              <a:rPr lang="fr-FR" altLang="fr-FR" sz="1200" i="1" dirty="0">
                <a:solidFill>
                  <a:srgbClr val="15659F"/>
                </a:solidFill>
                <a:latin typeface="+mn-lt"/>
              </a:rPr>
              <a:t>s the revenue breakdown by </a:t>
            </a:r>
            <a:r>
              <a:rPr lang="fr-FR" altLang="fr-FR" sz="1200" i="1" dirty="0" err="1">
                <a:solidFill>
                  <a:srgbClr val="15659F"/>
                </a:solidFill>
                <a:latin typeface="+mn-lt"/>
              </a:rPr>
              <a:t>region</a:t>
            </a:r>
            <a:r>
              <a:rPr lang="en-US" altLang="fr-FR" sz="1200" i="1" dirty="0">
                <a:solidFill>
                  <a:srgbClr val="15659F"/>
                </a:solidFill>
                <a:latin typeface="+mn-lt"/>
              </a:rPr>
              <a:t>?</a:t>
            </a:r>
            <a:endParaRPr lang="fr-FR" altLang="fr-FR" sz="1200" i="1" dirty="0">
              <a:solidFill>
                <a:srgbClr val="15659F"/>
              </a:solidFill>
              <a:latin typeface="+mn-lt"/>
            </a:endParaRPr>
          </a:p>
        </p:txBody>
      </p:sp>
      <p:pic>
        <p:nvPicPr>
          <p:cNvPr id="63495" name="Picture 2" descr="http://www.ibm.com/analytics/watson-analytics/images/home/stories/head_sales_stro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703" y="979885"/>
            <a:ext cx="80367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6" name="Text Box 17"/>
          <p:cNvSpPr txBox="1">
            <a:spLocks noChangeArrowheads="1"/>
          </p:cNvSpPr>
          <p:nvPr/>
        </p:nvSpPr>
        <p:spPr bwMode="auto">
          <a:xfrm>
            <a:off x="2500313" y="3713560"/>
            <a:ext cx="13215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spcBef>
                <a:spcPct val="50000"/>
              </a:spcBef>
              <a:defRPr/>
            </a:pPr>
            <a:r>
              <a:rPr lang="en-GB" altLang="fr-FR" sz="1500">
                <a:solidFill>
                  <a:srgbClr val="0070C0"/>
                </a:solidFill>
                <a:latin typeface="+mn-lt"/>
              </a:rPr>
              <a:t>Descriptive Analytics</a:t>
            </a:r>
          </a:p>
        </p:txBody>
      </p:sp>
      <p:sp>
        <p:nvSpPr>
          <p:cNvPr id="7187" name="Text Box 18"/>
          <p:cNvSpPr txBox="1">
            <a:spLocks noChangeArrowheads="1"/>
          </p:cNvSpPr>
          <p:nvPr/>
        </p:nvSpPr>
        <p:spPr bwMode="auto">
          <a:xfrm>
            <a:off x="4002882" y="3713560"/>
            <a:ext cx="13215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spcBef>
                <a:spcPct val="50000"/>
              </a:spcBef>
              <a:defRPr/>
            </a:pPr>
            <a:r>
              <a:rPr lang="en-GB" altLang="fr-FR" sz="1500">
                <a:solidFill>
                  <a:srgbClr val="0070C0"/>
                </a:solidFill>
                <a:latin typeface="+mn-lt"/>
              </a:rPr>
              <a:t>Predictive Analytics</a:t>
            </a:r>
          </a:p>
        </p:txBody>
      </p:sp>
      <p:sp>
        <p:nvSpPr>
          <p:cNvPr id="7188" name="Text Box 19"/>
          <p:cNvSpPr txBox="1">
            <a:spLocks noChangeArrowheads="1"/>
          </p:cNvSpPr>
          <p:nvPr/>
        </p:nvSpPr>
        <p:spPr bwMode="auto">
          <a:xfrm>
            <a:off x="5526882" y="3713560"/>
            <a:ext cx="13215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spcBef>
                <a:spcPct val="50000"/>
              </a:spcBef>
              <a:defRPr/>
            </a:pPr>
            <a:r>
              <a:rPr lang="en-GB" altLang="fr-FR" sz="1500">
                <a:solidFill>
                  <a:srgbClr val="0070C0"/>
                </a:solidFill>
                <a:latin typeface="+mn-lt"/>
              </a:rPr>
              <a:t>Prescriptive Analytics</a:t>
            </a:r>
          </a:p>
        </p:txBody>
      </p:sp>
      <p:sp>
        <p:nvSpPr>
          <p:cNvPr id="31" name="Rounded Rectangle 5"/>
          <p:cNvSpPr>
            <a:spLocks noChangeArrowheads="1"/>
          </p:cNvSpPr>
          <p:nvPr/>
        </p:nvSpPr>
        <p:spPr bwMode="auto">
          <a:xfrm>
            <a:off x="4069556" y="2330054"/>
            <a:ext cx="1147763" cy="1247775"/>
          </a:xfrm>
          <a:prstGeom prst="roundRect">
            <a:avLst>
              <a:gd name="adj" fmla="val 0"/>
            </a:avLst>
          </a:prstGeom>
          <a:solidFill>
            <a:schemeClr val="bg1"/>
          </a:solidFill>
          <a:ln w="12700" algn="ctr">
            <a:solidFill>
              <a:schemeClr val="bg2"/>
            </a:solidFill>
            <a:round/>
            <a:headEnd/>
            <a:tailEnd/>
          </a:ln>
        </p:spPr>
        <p:txBody>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500">
                <a:solidFill>
                  <a:schemeClr val="bg1"/>
                </a:solidFill>
                <a:latin typeface="+mn-lt"/>
              </a:rPr>
              <a:t>Descriptive analytics</a:t>
            </a:r>
            <a:endParaRPr lang="fr-FR" altLang="fr-FR" sz="1500">
              <a:solidFill>
                <a:schemeClr val="bg1"/>
              </a:solidFill>
              <a:latin typeface="+mn-lt"/>
            </a:endParaRPr>
          </a:p>
        </p:txBody>
      </p:sp>
      <p:sp>
        <p:nvSpPr>
          <p:cNvPr id="32" name="Rounded Rectangle 5"/>
          <p:cNvSpPr>
            <a:spLocks noChangeArrowheads="1"/>
          </p:cNvSpPr>
          <p:nvPr/>
        </p:nvSpPr>
        <p:spPr bwMode="auto">
          <a:xfrm>
            <a:off x="5599510" y="2330054"/>
            <a:ext cx="1148953" cy="1247775"/>
          </a:xfrm>
          <a:prstGeom prst="roundRect">
            <a:avLst>
              <a:gd name="adj" fmla="val 0"/>
            </a:avLst>
          </a:prstGeom>
          <a:solidFill>
            <a:schemeClr val="bg1"/>
          </a:solidFill>
          <a:ln w="12700" algn="ctr">
            <a:solidFill>
              <a:schemeClr val="bg2"/>
            </a:solidFill>
            <a:round/>
            <a:headEnd/>
            <a:tailEnd/>
          </a:ln>
        </p:spPr>
        <p:txBody>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500">
                <a:solidFill>
                  <a:schemeClr val="bg1"/>
                </a:solidFill>
                <a:latin typeface="+mn-lt"/>
              </a:rPr>
              <a:t>Descriptive analytics</a:t>
            </a:r>
            <a:endParaRPr lang="fr-FR" altLang="fr-FR" sz="1500">
              <a:solidFill>
                <a:schemeClr val="bg1"/>
              </a:solidFill>
              <a:latin typeface="+mn-lt"/>
            </a:endParaRPr>
          </a:p>
        </p:txBody>
      </p:sp>
      <p:sp>
        <p:nvSpPr>
          <p:cNvPr id="33" name="Rounded Rectangle 5"/>
          <p:cNvSpPr>
            <a:spLocks noChangeArrowheads="1"/>
          </p:cNvSpPr>
          <p:nvPr/>
        </p:nvSpPr>
        <p:spPr bwMode="auto">
          <a:xfrm>
            <a:off x="2559844" y="2330054"/>
            <a:ext cx="1147763" cy="1247775"/>
          </a:xfrm>
          <a:prstGeom prst="roundRect">
            <a:avLst>
              <a:gd name="adj" fmla="val 0"/>
            </a:avLst>
          </a:prstGeom>
          <a:solidFill>
            <a:schemeClr val="bg1"/>
          </a:solidFill>
          <a:ln w="12700" algn="ctr">
            <a:solidFill>
              <a:schemeClr val="bg2"/>
            </a:solidFill>
            <a:round/>
            <a:headEnd/>
            <a:tailEnd/>
          </a:ln>
        </p:spPr>
        <p:txBody>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500">
                <a:solidFill>
                  <a:schemeClr val="bg1"/>
                </a:solidFill>
                <a:latin typeface="+mn-lt"/>
              </a:rPr>
              <a:t>Descriptive analytics</a:t>
            </a:r>
            <a:endParaRPr lang="fr-FR" altLang="fr-FR" sz="1500">
              <a:solidFill>
                <a:schemeClr val="bg1"/>
              </a:solidFill>
              <a:latin typeface="+mn-lt"/>
            </a:endParaRPr>
          </a:p>
        </p:txBody>
      </p:sp>
      <p:pic>
        <p:nvPicPr>
          <p:cNvPr id="63502" name="Picture 4" descr="alt"/>
          <p:cNvPicPr>
            <a:picLocks noChangeAspect="1" noChangeArrowheads="1"/>
          </p:cNvPicPr>
          <p:nvPr/>
        </p:nvPicPr>
        <p:blipFill>
          <a:blip r:embed="rId4" cstate="print">
            <a:extLst>
              <a:ext uri="{28A0092B-C50C-407E-A947-70E740481C1C}">
                <a14:useLocalDpi xmlns:a14="http://schemas.microsoft.com/office/drawing/2010/main" val="0"/>
              </a:ext>
            </a:extLst>
          </a:blip>
          <a:srcRect t="13652" r="21277" b="14185"/>
          <a:stretch>
            <a:fillRect/>
          </a:stretch>
        </p:blipFill>
        <p:spPr bwMode="auto">
          <a:xfrm>
            <a:off x="4124325" y="2490788"/>
            <a:ext cx="1057275" cy="76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Picture 6" descr="alt"/>
          <p:cNvPicPr>
            <a:picLocks noChangeAspect="1" noChangeArrowheads="1"/>
          </p:cNvPicPr>
          <p:nvPr/>
        </p:nvPicPr>
        <p:blipFill>
          <a:blip r:embed="rId5" cstate="print">
            <a:extLst>
              <a:ext uri="{28A0092B-C50C-407E-A947-70E740481C1C}">
                <a14:useLocalDpi xmlns:a14="http://schemas.microsoft.com/office/drawing/2010/main" val="0"/>
              </a:ext>
            </a:extLst>
          </a:blip>
          <a:srcRect t="12970" r="14116" b="2971"/>
          <a:stretch>
            <a:fillRect/>
          </a:stretch>
        </p:blipFill>
        <p:spPr bwMode="auto">
          <a:xfrm>
            <a:off x="2619376" y="2477691"/>
            <a:ext cx="1032272" cy="7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4" name="Picture 8" descr="alt"/>
          <p:cNvPicPr>
            <a:picLocks noChangeAspect="1" noChangeArrowheads="1"/>
          </p:cNvPicPr>
          <p:nvPr/>
        </p:nvPicPr>
        <p:blipFill>
          <a:blip r:embed="rId6" cstate="print">
            <a:extLst>
              <a:ext uri="{28A0092B-C50C-407E-A947-70E740481C1C}">
                <a14:useLocalDpi xmlns:a14="http://schemas.microsoft.com/office/drawing/2010/main" val="0"/>
              </a:ext>
            </a:extLst>
          </a:blip>
          <a:srcRect l="16338" t="19244" b="19859"/>
          <a:stretch>
            <a:fillRect/>
          </a:stretch>
        </p:blipFill>
        <p:spPr bwMode="auto">
          <a:xfrm>
            <a:off x="5631656" y="2531269"/>
            <a:ext cx="11334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15"/>
          <p:cNvSpPr>
            <a:spLocks noChangeShapeType="1"/>
          </p:cNvSpPr>
          <p:nvPr/>
        </p:nvSpPr>
        <p:spPr bwMode="auto">
          <a:xfrm>
            <a:off x="2558654" y="3576638"/>
            <a:ext cx="1152525"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sz="1500">
              <a:solidFill>
                <a:srgbClr val="0070C0"/>
              </a:solidFill>
              <a:latin typeface="+mn-lt"/>
              <a:ea typeface="ＭＳ Ｐゴシック" pitchFamily="34" charset="-128"/>
            </a:endParaRPr>
          </a:p>
        </p:txBody>
      </p:sp>
      <p:sp>
        <p:nvSpPr>
          <p:cNvPr id="38" name="Line 16"/>
          <p:cNvSpPr>
            <a:spLocks noChangeShapeType="1"/>
          </p:cNvSpPr>
          <p:nvPr/>
        </p:nvSpPr>
        <p:spPr bwMode="auto">
          <a:xfrm>
            <a:off x="4068366" y="3576638"/>
            <a:ext cx="1152525" cy="0"/>
          </a:xfrm>
          <a:prstGeom prst="line">
            <a:avLst/>
          </a:prstGeom>
          <a:noFill/>
          <a:ln w="762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sz="1500">
              <a:solidFill>
                <a:srgbClr val="0070C0"/>
              </a:solidFill>
              <a:latin typeface="+mn-lt"/>
              <a:ea typeface="ＭＳ Ｐゴシック" pitchFamily="34" charset="-128"/>
            </a:endParaRPr>
          </a:p>
        </p:txBody>
      </p:sp>
      <p:sp>
        <p:nvSpPr>
          <p:cNvPr id="39" name="Line 17"/>
          <p:cNvSpPr>
            <a:spLocks noChangeShapeType="1"/>
          </p:cNvSpPr>
          <p:nvPr/>
        </p:nvSpPr>
        <p:spPr bwMode="auto">
          <a:xfrm>
            <a:off x="5598319" y="3576638"/>
            <a:ext cx="1152525" cy="0"/>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sz="1500">
              <a:solidFill>
                <a:srgbClr val="0070C0"/>
              </a:solidFill>
              <a:latin typeface="+mn-lt"/>
              <a:ea typeface="ＭＳ Ｐゴシック" pitchFamily="34" charset="-128"/>
            </a:endParaRPr>
          </a:p>
        </p:txBody>
      </p:sp>
      <p:sp>
        <p:nvSpPr>
          <p:cNvPr id="23" name="TextBox 8"/>
          <p:cNvSpPr txBox="1">
            <a:spLocks noChangeArrowheads="1"/>
          </p:cNvSpPr>
          <p:nvPr/>
        </p:nvSpPr>
        <p:spPr bwMode="auto">
          <a:xfrm>
            <a:off x="1248966" y="1919288"/>
            <a:ext cx="117514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a:defRPr/>
            </a:pPr>
            <a:r>
              <a:rPr lang="en-US" altLang="fr-FR" sz="1200" b="1" i="1" dirty="0">
                <a:solidFill>
                  <a:srgbClr val="8DC740"/>
                </a:solidFill>
                <a:latin typeface="+mn-lt"/>
              </a:rPr>
              <a:t>Bridget Hart</a:t>
            </a:r>
            <a:br>
              <a:rPr lang="en-US" altLang="fr-FR" sz="1200" b="1" i="1" dirty="0">
                <a:solidFill>
                  <a:srgbClr val="8DC740"/>
                </a:solidFill>
                <a:latin typeface="+mn-lt"/>
              </a:rPr>
            </a:br>
            <a:r>
              <a:rPr lang="en-US" altLang="fr-FR" sz="1200" b="1" i="1" dirty="0">
                <a:solidFill>
                  <a:srgbClr val="8DC740"/>
                </a:solidFill>
                <a:latin typeface="+mn-lt"/>
              </a:rPr>
              <a:t>Sales Manager</a:t>
            </a:r>
            <a:endParaRPr lang="fr-FR" altLang="fr-FR" sz="1200" b="1" i="1" dirty="0">
              <a:solidFill>
                <a:srgbClr val="8DC740"/>
              </a:solidFill>
              <a:latin typeface="+mn-lt"/>
            </a:endParaRPr>
          </a:p>
        </p:txBody>
      </p:sp>
      <p:sp>
        <p:nvSpPr>
          <p:cNvPr id="3" name="Title 2"/>
          <p:cNvSpPr>
            <a:spLocks noGrp="1"/>
          </p:cNvSpPr>
          <p:nvPr>
            <p:ph type="title"/>
          </p:nvPr>
        </p:nvSpPr>
        <p:spPr/>
        <p:txBody>
          <a:bodyPr/>
          <a:lstStyle/>
          <a:p>
            <a:r>
              <a:rPr lang="en-US" dirty="0" smtClean="0"/>
              <a:t>Bridget’s story</a:t>
            </a:r>
            <a:endParaRPr lang="en-US" dirty="0"/>
          </a:p>
        </p:txBody>
      </p:sp>
    </p:spTree>
    <p:extLst>
      <p:ext uri="{BB962C8B-B14F-4D97-AF65-F5344CB8AC3E}">
        <p14:creationId xmlns:p14="http://schemas.microsoft.com/office/powerpoint/2010/main" val="284178731"/>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8613" y="219075"/>
            <a:ext cx="8455025" cy="387798"/>
          </a:xfrm>
        </p:spPr>
        <p:txBody>
          <a:bodyPr/>
          <a:lstStyle/>
          <a:p>
            <a:r>
              <a:rPr lang="en-US" dirty="0" smtClean="0"/>
              <a:t>Demo: sales territory optimization use case</a:t>
            </a:r>
            <a:endParaRPr lang="en-US" dirty="0"/>
          </a:p>
        </p:txBody>
      </p:sp>
    </p:spTree>
    <p:extLst>
      <p:ext uri="{BB962C8B-B14F-4D97-AF65-F5344CB8AC3E}">
        <p14:creationId xmlns:p14="http://schemas.microsoft.com/office/powerpoint/2010/main" val="15395649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ctrTitle"/>
          </p:nvPr>
        </p:nvSpPr>
        <p:spPr>
          <a:xfrm>
            <a:off x="327024" y="992369"/>
            <a:ext cx="5167539" cy="1412694"/>
          </a:xfrm>
        </p:spPr>
        <p:txBody>
          <a:bodyPr wrap="square">
            <a:spAutoFit/>
          </a:bodyPr>
          <a:lstStyle/>
          <a:p>
            <a:pPr eaLnBrk="1" hangingPunct="1"/>
            <a:r>
              <a:rPr lang="en-US" dirty="0" smtClean="0"/>
              <a:t>How can I leverage IBM Decision Optimization in TM1?</a:t>
            </a:r>
          </a:p>
        </p:txBody>
      </p:sp>
      <p:sp>
        <p:nvSpPr>
          <p:cNvPr id="17411" name="Subtitle 4"/>
          <p:cNvSpPr>
            <a:spLocks noGrp="1"/>
          </p:cNvSpPr>
          <p:nvPr>
            <p:ph type="subTitle" idx="1"/>
          </p:nvPr>
        </p:nvSpPr>
        <p:spPr>
          <a:xfrm>
            <a:off x="339725" y="2516188"/>
            <a:ext cx="5448754" cy="534987"/>
          </a:xfrm>
        </p:spPr>
        <p:txBody>
          <a:bodyPr/>
          <a:lstStyle/>
          <a:p>
            <a:pPr eaLnBrk="1" hangingPunct="1"/>
            <a:r>
              <a:rPr lang="en-US" dirty="0" smtClean="0"/>
              <a:t>Case study: Dynamic pricing using promotions, markdowns, and clearance strategies</a:t>
            </a:r>
          </a:p>
        </p:txBody>
      </p:sp>
    </p:spTree>
    <p:extLst>
      <p:ext uri="{BB962C8B-B14F-4D97-AF65-F5344CB8AC3E}">
        <p14:creationId xmlns:p14="http://schemas.microsoft.com/office/powerpoint/2010/main" val="39965209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sz="3000" dirty="0" smtClean="0"/>
              <a:t>Pricing </a:t>
            </a:r>
            <a:r>
              <a:rPr kumimoji="1" lang="en-US" altLang="zh-CN" sz="3000" dirty="0"/>
              <a:t>u</a:t>
            </a:r>
            <a:r>
              <a:rPr kumimoji="1" lang="en-US" altLang="zh-CN" sz="3000" dirty="0" smtClean="0"/>
              <a:t>sing promotions, markdowns, </a:t>
            </a:r>
            <a:r>
              <a:rPr kumimoji="1" lang="en-US" altLang="zh-CN" sz="3000" dirty="0"/>
              <a:t>and </a:t>
            </a:r>
            <a:r>
              <a:rPr kumimoji="1" lang="en-US" altLang="zh-CN" sz="3000" dirty="0" smtClean="0"/>
              <a:t>clearance </a:t>
            </a:r>
            <a:r>
              <a:rPr kumimoji="1" lang="en-US" altLang="zh-CN" sz="3000" dirty="0"/>
              <a:t>strategies</a:t>
            </a:r>
            <a:endParaRPr kumimoji="1" lang="zh-CN" altLang="en-US" sz="3000" dirty="0"/>
          </a:p>
        </p:txBody>
      </p:sp>
      <p:pic>
        <p:nvPicPr>
          <p:cNvPr id="7" name="Picture 6"/>
          <p:cNvPicPr>
            <a:picLocks noChangeAspect="1"/>
          </p:cNvPicPr>
          <p:nvPr/>
        </p:nvPicPr>
        <p:blipFill>
          <a:blip r:embed="rId3"/>
          <a:stretch>
            <a:fillRect/>
          </a:stretch>
        </p:blipFill>
        <p:spPr>
          <a:xfrm rot="873621">
            <a:off x="474191" y="1711588"/>
            <a:ext cx="1939304" cy="1405888"/>
          </a:xfrm>
          <a:prstGeom prst="rect">
            <a:avLst/>
          </a:prstGeom>
        </p:spPr>
      </p:pic>
      <p:pic>
        <p:nvPicPr>
          <p:cNvPr id="8" name="Picture 7"/>
          <p:cNvPicPr>
            <a:picLocks noChangeAspect="1"/>
          </p:cNvPicPr>
          <p:nvPr/>
        </p:nvPicPr>
        <p:blipFill>
          <a:blip r:embed="rId4"/>
          <a:stretch>
            <a:fillRect/>
          </a:stretch>
        </p:blipFill>
        <p:spPr>
          <a:xfrm rot="20593225">
            <a:off x="3071331" y="1424961"/>
            <a:ext cx="2258152" cy="1279619"/>
          </a:xfrm>
          <a:prstGeom prst="rect">
            <a:avLst/>
          </a:prstGeom>
        </p:spPr>
      </p:pic>
      <p:pic>
        <p:nvPicPr>
          <p:cNvPr id="9" name="Picture 8"/>
          <p:cNvPicPr>
            <a:picLocks noChangeAspect="1"/>
          </p:cNvPicPr>
          <p:nvPr/>
        </p:nvPicPr>
        <p:blipFill>
          <a:blip r:embed="rId5"/>
          <a:stretch>
            <a:fillRect/>
          </a:stretch>
        </p:blipFill>
        <p:spPr>
          <a:xfrm rot="1577566">
            <a:off x="6244967" y="1914030"/>
            <a:ext cx="2196641" cy="1215475"/>
          </a:xfrm>
          <a:prstGeom prst="rect">
            <a:avLst/>
          </a:prstGeom>
        </p:spPr>
      </p:pic>
      <p:pic>
        <p:nvPicPr>
          <p:cNvPr id="13" name="Picture 12"/>
          <p:cNvPicPr>
            <a:picLocks noChangeAspect="1"/>
          </p:cNvPicPr>
          <p:nvPr/>
        </p:nvPicPr>
        <p:blipFill>
          <a:blip r:embed="rId6"/>
          <a:stretch>
            <a:fillRect/>
          </a:stretch>
        </p:blipFill>
        <p:spPr>
          <a:xfrm>
            <a:off x="3082742" y="3515178"/>
            <a:ext cx="2092840" cy="1087296"/>
          </a:xfrm>
          <a:prstGeom prst="rect">
            <a:avLst/>
          </a:prstGeom>
        </p:spPr>
      </p:pic>
    </p:spTree>
    <p:extLst>
      <p:ext uri="{BB962C8B-B14F-4D97-AF65-F5344CB8AC3E}">
        <p14:creationId xmlns:p14="http://schemas.microsoft.com/office/powerpoint/2010/main" val="31910883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optimization use </a:t>
            </a:r>
            <a:r>
              <a:rPr lang="en-US" dirty="0"/>
              <a:t>c</a:t>
            </a:r>
            <a:r>
              <a:rPr lang="en-US" dirty="0" smtClean="0"/>
              <a:t>ase</a:t>
            </a:r>
            <a:endParaRPr lang="en-US" dirty="0"/>
          </a:p>
        </p:txBody>
      </p:sp>
      <p:sp>
        <p:nvSpPr>
          <p:cNvPr id="3" name="Content Placeholder 2"/>
          <p:cNvSpPr>
            <a:spLocks noGrp="1"/>
          </p:cNvSpPr>
          <p:nvPr>
            <p:ph idx="1"/>
          </p:nvPr>
        </p:nvSpPr>
        <p:spPr>
          <a:xfrm>
            <a:off x="182881" y="801190"/>
            <a:ext cx="8673736" cy="3814354"/>
          </a:xfrm>
        </p:spPr>
        <p:txBody>
          <a:bodyPr>
            <a:noAutofit/>
          </a:bodyPr>
          <a:lstStyle/>
          <a:p>
            <a:r>
              <a:rPr lang="en-US" sz="1400" dirty="0"/>
              <a:t>Vertical: Retail</a:t>
            </a:r>
          </a:p>
          <a:p>
            <a:r>
              <a:rPr lang="en-US" sz="1400" dirty="0"/>
              <a:t>Products: Apparel &amp; Accessories</a:t>
            </a:r>
          </a:p>
          <a:p>
            <a:r>
              <a:rPr lang="en-US" sz="1400" dirty="0"/>
              <a:t>Objective: Maximize Revenue, Maximize margin, Reduce Inventory</a:t>
            </a:r>
          </a:p>
          <a:p>
            <a:r>
              <a:rPr lang="en-US" sz="1400" dirty="0"/>
              <a:t>Decisions: </a:t>
            </a:r>
            <a:r>
              <a:rPr lang="en-US" sz="1400" dirty="0" smtClean="0"/>
              <a:t>Dynamic Pricing </a:t>
            </a:r>
            <a:endParaRPr lang="en-US" sz="1400" dirty="0"/>
          </a:p>
          <a:p>
            <a:r>
              <a:rPr lang="en-US" sz="1400" dirty="0"/>
              <a:t>What do I </a:t>
            </a:r>
            <a:r>
              <a:rPr lang="en-US" sz="1400" dirty="0" smtClean="0"/>
              <a:t>have:  </a:t>
            </a:r>
            <a:r>
              <a:rPr lang="en-US" sz="1400" dirty="0"/>
              <a:t>Initial Plan</a:t>
            </a:r>
          </a:p>
          <a:p>
            <a:r>
              <a:rPr lang="en-US" sz="1400" dirty="0"/>
              <a:t>Status: Review the </a:t>
            </a:r>
            <a:r>
              <a:rPr lang="en-US" sz="1400" dirty="0" smtClean="0"/>
              <a:t>week</a:t>
            </a:r>
          </a:p>
          <a:p>
            <a:pPr lvl="1"/>
            <a:r>
              <a:rPr lang="en-US" sz="1400" dirty="0" smtClean="0"/>
              <a:t>Decisions: Pricing</a:t>
            </a:r>
          </a:p>
          <a:p>
            <a:pPr lvl="1"/>
            <a:r>
              <a:rPr lang="en-US" sz="1400" dirty="0" smtClean="0"/>
              <a:t>Dynamic Pricing</a:t>
            </a:r>
          </a:p>
          <a:p>
            <a:pPr lvl="1"/>
            <a:r>
              <a:rPr lang="en-US" sz="1400" dirty="0" smtClean="0"/>
              <a:t>Markdowns</a:t>
            </a:r>
          </a:p>
          <a:p>
            <a:pPr lvl="1"/>
            <a:r>
              <a:rPr lang="en-US" sz="1400" dirty="0" smtClean="0"/>
              <a:t>Price Points</a:t>
            </a:r>
          </a:p>
          <a:p>
            <a:pPr lvl="1"/>
            <a:r>
              <a:rPr lang="en-US" sz="1400" dirty="0" smtClean="0"/>
              <a:t>Clearance</a:t>
            </a:r>
          </a:p>
          <a:p>
            <a:pPr lvl="1"/>
            <a:r>
              <a:rPr lang="en-US" sz="1400" dirty="0" smtClean="0"/>
              <a:t>Promotions</a:t>
            </a:r>
          </a:p>
        </p:txBody>
      </p:sp>
    </p:spTree>
    <p:extLst>
      <p:ext uri="{BB962C8B-B14F-4D97-AF65-F5344CB8AC3E}">
        <p14:creationId xmlns:p14="http://schemas.microsoft.com/office/powerpoint/2010/main" val="30887185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a:t>
            </a:r>
            <a:r>
              <a:rPr lang="en-US" dirty="0" smtClean="0"/>
              <a:t>do last week? </a:t>
            </a:r>
            <a:r>
              <a:rPr lang="en-US" dirty="0"/>
              <a:t>Plan vs. Actual</a:t>
            </a:r>
          </a:p>
        </p:txBody>
      </p:sp>
      <p:sp>
        <p:nvSpPr>
          <p:cNvPr id="7" name="TextBox 6"/>
          <p:cNvSpPr txBox="1"/>
          <p:nvPr/>
        </p:nvSpPr>
        <p:spPr>
          <a:xfrm>
            <a:off x="564858" y="4268492"/>
            <a:ext cx="3021227" cy="415498"/>
          </a:xfrm>
          <a:prstGeom prst="rect">
            <a:avLst/>
          </a:prstGeom>
          <a:noFill/>
        </p:spPr>
        <p:txBody>
          <a:bodyPr wrap="square" rtlCol="0">
            <a:spAutoFit/>
          </a:bodyPr>
          <a:lstStyle/>
          <a:p>
            <a:r>
              <a:rPr lang="en-US" sz="2100" b="1" dirty="0">
                <a:solidFill>
                  <a:srgbClr val="002060"/>
                </a:solidFill>
              </a:rPr>
              <a:t>REVENUE TARGET</a:t>
            </a:r>
          </a:p>
        </p:txBody>
      </p:sp>
      <p:sp>
        <p:nvSpPr>
          <p:cNvPr id="8" name="Right Arrow 7"/>
          <p:cNvSpPr/>
          <p:nvPr/>
        </p:nvSpPr>
        <p:spPr>
          <a:xfrm rot="16200000">
            <a:off x="5103214" y="3142515"/>
            <a:ext cx="995225" cy="713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TextBox 8"/>
          <p:cNvSpPr txBox="1"/>
          <p:nvPr/>
        </p:nvSpPr>
        <p:spPr>
          <a:xfrm>
            <a:off x="5593404" y="4190114"/>
            <a:ext cx="3021227" cy="415498"/>
          </a:xfrm>
          <a:prstGeom prst="rect">
            <a:avLst/>
          </a:prstGeom>
          <a:noFill/>
        </p:spPr>
        <p:txBody>
          <a:bodyPr wrap="square" rtlCol="0">
            <a:spAutoFit/>
          </a:bodyPr>
          <a:lstStyle/>
          <a:p>
            <a:r>
              <a:rPr lang="en-US" sz="2100" b="1" dirty="0">
                <a:solidFill>
                  <a:srgbClr val="002060"/>
                </a:solidFill>
              </a:rPr>
              <a:t>ACTUAL Revenue</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76401" b="76889"/>
          <a:stretch/>
        </p:blipFill>
        <p:spPr>
          <a:xfrm>
            <a:off x="1983649" y="736610"/>
            <a:ext cx="5314599" cy="3252879"/>
          </a:xfrm>
          <a:prstGeom prst="rect">
            <a:avLst/>
          </a:prstGeom>
        </p:spPr>
      </p:pic>
      <p:sp>
        <p:nvSpPr>
          <p:cNvPr id="5" name="Right Arrow 4"/>
          <p:cNvSpPr/>
          <p:nvPr/>
        </p:nvSpPr>
        <p:spPr>
          <a:xfrm rot="19468917">
            <a:off x="1730104" y="2998819"/>
            <a:ext cx="2008408" cy="602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ight Arrow 10"/>
          <p:cNvSpPr/>
          <p:nvPr/>
        </p:nvSpPr>
        <p:spPr>
          <a:xfrm rot="12640841">
            <a:off x="4613114" y="3203845"/>
            <a:ext cx="1975425" cy="602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853324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a:t>
            </a:r>
            <a:r>
              <a:rPr lang="en-US" dirty="0" smtClean="0"/>
              <a:t>do last week? </a:t>
            </a:r>
            <a:r>
              <a:rPr lang="en-US" dirty="0"/>
              <a:t>Plan vs. Actual</a:t>
            </a:r>
          </a:p>
        </p:txBody>
      </p:sp>
      <p:sp>
        <p:nvSpPr>
          <p:cNvPr id="7" name="TextBox 6"/>
          <p:cNvSpPr txBox="1"/>
          <p:nvPr/>
        </p:nvSpPr>
        <p:spPr>
          <a:xfrm>
            <a:off x="564858" y="4268492"/>
            <a:ext cx="3021227" cy="415498"/>
          </a:xfrm>
          <a:prstGeom prst="rect">
            <a:avLst/>
          </a:prstGeom>
          <a:noFill/>
        </p:spPr>
        <p:txBody>
          <a:bodyPr wrap="square" rtlCol="0">
            <a:spAutoFit/>
          </a:bodyPr>
          <a:lstStyle/>
          <a:p>
            <a:r>
              <a:rPr lang="en-US" sz="2100" b="1" dirty="0">
                <a:solidFill>
                  <a:srgbClr val="002060"/>
                </a:solidFill>
              </a:rPr>
              <a:t>REVENUE TARGET</a:t>
            </a:r>
          </a:p>
        </p:txBody>
      </p:sp>
      <p:sp>
        <p:nvSpPr>
          <p:cNvPr id="8" name="Right Arrow 7"/>
          <p:cNvSpPr/>
          <p:nvPr/>
        </p:nvSpPr>
        <p:spPr>
          <a:xfrm rot="16200000">
            <a:off x="5103214" y="3142515"/>
            <a:ext cx="995225" cy="713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TextBox 8"/>
          <p:cNvSpPr txBox="1"/>
          <p:nvPr/>
        </p:nvSpPr>
        <p:spPr>
          <a:xfrm>
            <a:off x="5593404" y="4190114"/>
            <a:ext cx="3021227" cy="415498"/>
          </a:xfrm>
          <a:prstGeom prst="rect">
            <a:avLst/>
          </a:prstGeom>
          <a:noFill/>
        </p:spPr>
        <p:txBody>
          <a:bodyPr wrap="square" rtlCol="0">
            <a:spAutoFit/>
          </a:bodyPr>
          <a:lstStyle/>
          <a:p>
            <a:r>
              <a:rPr lang="en-US" sz="2100" b="1" dirty="0">
                <a:solidFill>
                  <a:srgbClr val="002060"/>
                </a:solidFill>
              </a:rPr>
              <a:t>ACTUAL Revenue</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76401" b="76889"/>
          <a:stretch/>
        </p:blipFill>
        <p:spPr>
          <a:xfrm>
            <a:off x="1983649" y="736610"/>
            <a:ext cx="5314599" cy="3252879"/>
          </a:xfrm>
          <a:prstGeom prst="rect">
            <a:avLst/>
          </a:prstGeom>
        </p:spPr>
      </p:pic>
      <p:sp>
        <p:nvSpPr>
          <p:cNvPr id="5" name="Right Arrow 4"/>
          <p:cNvSpPr/>
          <p:nvPr/>
        </p:nvSpPr>
        <p:spPr>
          <a:xfrm rot="19468917">
            <a:off x="1730104" y="2998819"/>
            <a:ext cx="2008408" cy="602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ight Arrow 10"/>
          <p:cNvSpPr/>
          <p:nvPr/>
        </p:nvSpPr>
        <p:spPr>
          <a:xfrm rot="12640841">
            <a:off x="4613114" y="3203845"/>
            <a:ext cx="1975425" cy="602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TextBox 11"/>
          <p:cNvSpPr txBox="1"/>
          <p:nvPr/>
        </p:nvSpPr>
        <p:spPr>
          <a:xfrm>
            <a:off x="7312576" y="1024221"/>
            <a:ext cx="1731580" cy="2677656"/>
          </a:xfrm>
          <a:prstGeom prst="rect">
            <a:avLst/>
          </a:prstGeom>
          <a:noFill/>
        </p:spPr>
        <p:txBody>
          <a:bodyPr wrap="square" rtlCol="0">
            <a:spAutoFit/>
          </a:bodyPr>
          <a:lstStyle/>
          <a:p>
            <a:pPr algn="ctr"/>
            <a:r>
              <a:rPr lang="en-US" sz="2400" b="1" dirty="0">
                <a:solidFill>
                  <a:srgbClr val="C00000"/>
                </a:solidFill>
              </a:rPr>
              <a:t>We missed both in </a:t>
            </a:r>
          </a:p>
          <a:p>
            <a:pPr algn="ctr"/>
            <a:r>
              <a:rPr lang="en-US" sz="2400" b="1" dirty="0">
                <a:solidFill>
                  <a:srgbClr val="C00000"/>
                </a:solidFill>
              </a:rPr>
              <a:t>s</a:t>
            </a:r>
            <a:r>
              <a:rPr lang="en-US" sz="2400" b="1" dirty="0" smtClean="0">
                <a:solidFill>
                  <a:srgbClr val="C00000"/>
                </a:solidFill>
              </a:rPr>
              <a:t>ales </a:t>
            </a:r>
            <a:r>
              <a:rPr lang="en-US" sz="2400" b="1" dirty="0">
                <a:solidFill>
                  <a:srgbClr val="C00000"/>
                </a:solidFill>
              </a:rPr>
              <a:t>revenue, </a:t>
            </a:r>
          </a:p>
          <a:p>
            <a:pPr algn="ctr"/>
            <a:r>
              <a:rPr lang="en-US" sz="2400" b="1" dirty="0">
                <a:solidFill>
                  <a:srgbClr val="C00000"/>
                </a:solidFill>
              </a:rPr>
              <a:t>u</a:t>
            </a:r>
            <a:r>
              <a:rPr lang="en-US" sz="2400" b="1" dirty="0" smtClean="0">
                <a:solidFill>
                  <a:srgbClr val="C00000"/>
                </a:solidFill>
              </a:rPr>
              <a:t>nits </a:t>
            </a:r>
            <a:r>
              <a:rPr lang="en-US" sz="2400" b="1" dirty="0">
                <a:solidFill>
                  <a:srgbClr val="C00000"/>
                </a:solidFill>
              </a:rPr>
              <a:t>sold and </a:t>
            </a:r>
          </a:p>
          <a:p>
            <a:pPr algn="ctr"/>
            <a:r>
              <a:rPr lang="en-US" sz="2400" b="1" dirty="0">
                <a:solidFill>
                  <a:srgbClr val="C00000"/>
                </a:solidFill>
              </a:rPr>
              <a:t>m</a:t>
            </a:r>
            <a:r>
              <a:rPr lang="en-US" sz="2400" b="1" dirty="0" smtClean="0">
                <a:solidFill>
                  <a:srgbClr val="C00000"/>
                </a:solidFill>
              </a:rPr>
              <a:t>argin </a:t>
            </a:r>
            <a:endParaRPr lang="en-US" sz="2400" b="1" dirty="0">
              <a:solidFill>
                <a:srgbClr val="C00000"/>
              </a:solidFill>
            </a:endParaRPr>
          </a:p>
        </p:txBody>
      </p:sp>
    </p:spTree>
    <p:extLst>
      <p:ext uri="{BB962C8B-B14F-4D97-AF65-F5344CB8AC3E}">
        <p14:creationId xmlns:p14="http://schemas.microsoft.com/office/powerpoint/2010/main" val="1340105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a:t>
            </a:r>
            <a:r>
              <a:rPr lang="en-US" dirty="0" smtClean="0"/>
              <a:t>do last week? </a:t>
            </a:r>
            <a:r>
              <a:rPr lang="en-US" dirty="0"/>
              <a:t>Plan vs. Actual</a:t>
            </a:r>
          </a:p>
        </p:txBody>
      </p:sp>
      <p:sp>
        <p:nvSpPr>
          <p:cNvPr id="7" name="TextBox 6"/>
          <p:cNvSpPr txBox="1"/>
          <p:nvPr/>
        </p:nvSpPr>
        <p:spPr>
          <a:xfrm>
            <a:off x="564858" y="4268492"/>
            <a:ext cx="3021227" cy="415498"/>
          </a:xfrm>
          <a:prstGeom prst="rect">
            <a:avLst/>
          </a:prstGeom>
          <a:noFill/>
        </p:spPr>
        <p:txBody>
          <a:bodyPr wrap="square" rtlCol="0">
            <a:spAutoFit/>
          </a:bodyPr>
          <a:lstStyle/>
          <a:p>
            <a:r>
              <a:rPr lang="en-US" sz="2100" b="1" dirty="0">
                <a:solidFill>
                  <a:srgbClr val="002060"/>
                </a:solidFill>
              </a:rPr>
              <a:t>REVENUE TARGET</a:t>
            </a:r>
          </a:p>
        </p:txBody>
      </p:sp>
      <p:sp>
        <p:nvSpPr>
          <p:cNvPr id="8" name="Right Arrow 7"/>
          <p:cNvSpPr/>
          <p:nvPr/>
        </p:nvSpPr>
        <p:spPr>
          <a:xfrm rot="16200000">
            <a:off x="5103214" y="3142515"/>
            <a:ext cx="995225" cy="713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TextBox 8"/>
          <p:cNvSpPr txBox="1"/>
          <p:nvPr/>
        </p:nvSpPr>
        <p:spPr>
          <a:xfrm>
            <a:off x="5593404" y="4190114"/>
            <a:ext cx="3021227" cy="415498"/>
          </a:xfrm>
          <a:prstGeom prst="rect">
            <a:avLst/>
          </a:prstGeom>
          <a:noFill/>
        </p:spPr>
        <p:txBody>
          <a:bodyPr wrap="square" rtlCol="0">
            <a:spAutoFit/>
          </a:bodyPr>
          <a:lstStyle/>
          <a:p>
            <a:r>
              <a:rPr lang="en-US" sz="2100" b="1" dirty="0">
                <a:solidFill>
                  <a:srgbClr val="002060"/>
                </a:solidFill>
              </a:rPr>
              <a:t>ACTUAL Revenue</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76401" b="76889"/>
          <a:stretch/>
        </p:blipFill>
        <p:spPr>
          <a:xfrm>
            <a:off x="1983649" y="736610"/>
            <a:ext cx="5314599" cy="3252879"/>
          </a:xfrm>
          <a:prstGeom prst="rect">
            <a:avLst/>
          </a:prstGeom>
        </p:spPr>
      </p:pic>
      <p:sp>
        <p:nvSpPr>
          <p:cNvPr id="5" name="Right Arrow 4"/>
          <p:cNvSpPr/>
          <p:nvPr/>
        </p:nvSpPr>
        <p:spPr>
          <a:xfrm rot="19468917">
            <a:off x="1730104" y="2998819"/>
            <a:ext cx="2008408" cy="602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ight Arrow 10"/>
          <p:cNvSpPr/>
          <p:nvPr/>
        </p:nvSpPr>
        <p:spPr>
          <a:xfrm rot="12640841">
            <a:off x="4613114" y="3203845"/>
            <a:ext cx="1975425" cy="602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TextBox 12"/>
          <p:cNvSpPr txBox="1"/>
          <p:nvPr/>
        </p:nvSpPr>
        <p:spPr>
          <a:xfrm>
            <a:off x="7402129" y="1617408"/>
            <a:ext cx="1623330" cy="1569660"/>
          </a:xfrm>
          <a:prstGeom prst="rect">
            <a:avLst/>
          </a:prstGeom>
          <a:noFill/>
        </p:spPr>
        <p:txBody>
          <a:bodyPr wrap="square" rtlCol="0">
            <a:spAutoFit/>
          </a:bodyPr>
          <a:lstStyle/>
          <a:p>
            <a:r>
              <a:rPr lang="en-US" sz="2400" b="1" dirty="0">
                <a:solidFill>
                  <a:schemeClr val="accent5"/>
                </a:solidFill>
              </a:rPr>
              <a:t>Which </a:t>
            </a:r>
            <a:r>
              <a:rPr lang="en-US" sz="2400" b="1" dirty="0" smtClean="0">
                <a:solidFill>
                  <a:schemeClr val="accent5"/>
                </a:solidFill>
              </a:rPr>
              <a:t>season/s </a:t>
            </a:r>
            <a:r>
              <a:rPr lang="en-US" sz="2400" b="1" dirty="0">
                <a:solidFill>
                  <a:schemeClr val="accent5"/>
                </a:solidFill>
              </a:rPr>
              <a:t>was the problem? </a:t>
            </a:r>
          </a:p>
        </p:txBody>
      </p:sp>
    </p:spTree>
    <p:extLst>
      <p:ext uri="{BB962C8B-B14F-4D97-AF65-F5344CB8AC3E}">
        <p14:creationId xmlns:p14="http://schemas.microsoft.com/office/powerpoint/2010/main" val="26926064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t>
            </a:r>
            <a:r>
              <a:rPr lang="en-US" dirty="0" smtClean="0"/>
              <a:t>did we </a:t>
            </a:r>
            <a:r>
              <a:rPr lang="en-US" dirty="0" smtClean="0"/>
              <a:t>miss?  </a:t>
            </a:r>
            <a:endParaRPr lang="en-US" dirty="0"/>
          </a:p>
        </p:txBody>
      </p:sp>
      <p:sp>
        <p:nvSpPr>
          <p:cNvPr id="3" name="TextBox 2"/>
          <p:cNvSpPr txBox="1"/>
          <p:nvPr/>
        </p:nvSpPr>
        <p:spPr>
          <a:xfrm>
            <a:off x="1225883" y="4236620"/>
            <a:ext cx="6566498" cy="507831"/>
          </a:xfrm>
          <a:prstGeom prst="rect">
            <a:avLst/>
          </a:prstGeom>
          <a:noFill/>
        </p:spPr>
        <p:txBody>
          <a:bodyPr wrap="square" rtlCol="0">
            <a:spAutoFit/>
          </a:bodyPr>
          <a:lstStyle/>
          <a:p>
            <a:r>
              <a:rPr lang="en-US" sz="2700" dirty="0"/>
              <a:t>We missed on Revenue  and on units</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72068" b="78583"/>
          <a:stretch/>
        </p:blipFill>
        <p:spPr>
          <a:xfrm>
            <a:off x="1225883" y="1038261"/>
            <a:ext cx="5705115" cy="2808382"/>
          </a:xfrm>
          <a:prstGeom prst="rect">
            <a:avLst/>
          </a:prstGeom>
        </p:spPr>
      </p:pic>
      <p:sp>
        <p:nvSpPr>
          <p:cNvPr id="8" name="Up Arrow 7"/>
          <p:cNvSpPr/>
          <p:nvPr/>
        </p:nvSpPr>
        <p:spPr>
          <a:xfrm rot="19590982">
            <a:off x="3375816" y="3063945"/>
            <a:ext cx="458174" cy="10239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Rectangle 4"/>
          <p:cNvSpPr/>
          <p:nvPr/>
        </p:nvSpPr>
        <p:spPr>
          <a:xfrm>
            <a:off x="5930159" y="2553714"/>
            <a:ext cx="2427117" cy="1338828"/>
          </a:xfrm>
          <a:prstGeom prst="rect">
            <a:avLst/>
          </a:prstGeom>
        </p:spPr>
        <p:txBody>
          <a:bodyPr wrap="square">
            <a:spAutoFit/>
          </a:bodyPr>
          <a:lstStyle/>
          <a:p>
            <a:r>
              <a:rPr lang="en-US" sz="2700" b="1" dirty="0"/>
              <a:t>SPRING 2016 is the problem!</a:t>
            </a:r>
          </a:p>
        </p:txBody>
      </p:sp>
    </p:spTree>
    <p:extLst>
      <p:ext uri="{BB962C8B-B14F-4D97-AF65-F5344CB8AC3E}">
        <p14:creationId xmlns:p14="http://schemas.microsoft.com/office/powerpoint/2010/main" val="8139201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 </a:t>
            </a:r>
            <a:endParaRPr lang="en-US" dirty="0"/>
          </a:p>
        </p:txBody>
      </p:sp>
      <p:sp>
        <p:nvSpPr>
          <p:cNvPr id="3" name="Content Placeholder 2"/>
          <p:cNvSpPr>
            <a:spLocks noGrp="1"/>
          </p:cNvSpPr>
          <p:nvPr>
            <p:ph idx="1"/>
          </p:nvPr>
        </p:nvSpPr>
        <p:spPr/>
        <p:txBody>
          <a:bodyPr/>
          <a:lstStyle/>
          <a:p>
            <a:r>
              <a:rPr lang="en-US" sz="1800" dirty="0" smtClean="0"/>
              <a:t>Using TM1 we can analyze the data and identify Variance in the Plan vs. Actual </a:t>
            </a:r>
          </a:p>
          <a:p>
            <a:endParaRPr lang="en-US" sz="1800" dirty="0"/>
          </a:p>
          <a:p>
            <a:r>
              <a:rPr lang="en-US" sz="1800" dirty="0" smtClean="0"/>
              <a:t>How can we affect the demand? </a:t>
            </a:r>
          </a:p>
          <a:p>
            <a:pPr lvl="1"/>
            <a:r>
              <a:rPr lang="en-US" sz="1800" dirty="0" smtClean="0"/>
              <a:t>Promotions</a:t>
            </a:r>
          </a:p>
          <a:p>
            <a:pPr lvl="1"/>
            <a:r>
              <a:rPr lang="en-US" sz="1800" dirty="0" smtClean="0"/>
              <a:t>Markdowns</a:t>
            </a:r>
          </a:p>
          <a:p>
            <a:pPr lvl="1"/>
            <a:r>
              <a:rPr lang="en-US" sz="1800" dirty="0" smtClean="0"/>
              <a:t>Clearance</a:t>
            </a:r>
          </a:p>
          <a:p>
            <a:pPr lvl="1"/>
            <a:endParaRPr lang="en-US" sz="1800" dirty="0"/>
          </a:p>
          <a:p>
            <a:r>
              <a:rPr lang="en-US" sz="1800" dirty="0" smtClean="0"/>
              <a:t>How do we decide which </a:t>
            </a:r>
            <a:r>
              <a:rPr lang="en-US" sz="1800" dirty="0" smtClean="0"/>
              <a:t>products, </a:t>
            </a:r>
            <a:r>
              <a:rPr lang="en-US" sz="1800" dirty="0" smtClean="0"/>
              <a:t>groups, when to act?</a:t>
            </a:r>
          </a:p>
          <a:p>
            <a:endParaRPr lang="en-US" sz="1800" dirty="0"/>
          </a:p>
        </p:txBody>
      </p:sp>
    </p:spTree>
    <p:extLst>
      <p:ext uri="{BB962C8B-B14F-4D97-AF65-F5344CB8AC3E}">
        <p14:creationId xmlns:p14="http://schemas.microsoft.com/office/powerpoint/2010/main" val="3672257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Optimization solutions – documented ROI</a:t>
            </a:r>
          </a:p>
        </p:txBody>
      </p:sp>
      <p:graphicFrame>
        <p:nvGraphicFramePr>
          <p:cNvPr id="5" name="Group 3"/>
          <p:cNvGraphicFramePr>
            <a:graphicFrameLocks noGrp="1"/>
          </p:cNvGraphicFramePr>
          <p:nvPr>
            <p:ph idx="1"/>
            <p:extLst>
              <p:ext uri="{D42A27DB-BD31-4B8C-83A1-F6EECF244321}">
                <p14:modId xmlns:p14="http://schemas.microsoft.com/office/powerpoint/2010/main" val="1042097750"/>
              </p:ext>
            </p:extLst>
          </p:nvPr>
        </p:nvGraphicFramePr>
        <p:xfrm>
          <a:off x="1618060" y="971551"/>
          <a:ext cx="5866209" cy="3164183"/>
        </p:xfrm>
        <a:graphic>
          <a:graphicData uri="http://schemas.openxmlformats.org/drawingml/2006/table">
            <a:tbl>
              <a:tblPr/>
              <a:tblGrid>
                <a:gridCol w="1913534"/>
                <a:gridCol w="1730214"/>
                <a:gridCol w="2222461"/>
              </a:tblGrid>
              <a:tr h="340567">
                <a:tc>
                  <a:txBody>
                    <a:bodyPr/>
                    <a:lstStyle/>
                    <a:p>
                      <a:pPr marL="0" marR="0" lvl="0" indent="0" algn="l" defTabSz="914400" rtl="0" eaLnBrk="0" fontAlgn="base" latinLnBrk="0" hangingPunct="0">
                        <a:lnSpc>
                          <a:spcPct val="97000"/>
                        </a:lnSpc>
                        <a:spcBef>
                          <a:spcPct val="20000"/>
                        </a:spcBef>
                        <a:spcAft>
                          <a:spcPct val="0"/>
                        </a:spcAft>
                        <a:buClr>
                          <a:srgbClr val="FFFFFF"/>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rgbClr val="FFFFFF"/>
                          </a:solidFill>
                          <a:effectLst/>
                          <a:latin typeface="Arial" pitchFamily="34" charset="0"/>
                          <a:cs typeface="Arial" pitchFamily="34" charset="0"/>
                        </a:rPr>
                        <a:t>2 Chilean Forestry firms</a:t>
                      </a:r>
                    </a:p>
                  </a:txBody>
                  <a:tcPr marL="65180" marR="65180" marT="34295" marB="34295" anchor="ctr" horzOverflow="overflow">
                    <a:lnL w="2736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005DA0"/>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0" i="0" u="none" strike="noStrike" cap="none" normalizeH="0" baseline="0" dirty="0" smtClean="0">
                          <a:ln>
                            <a:noFill/>
                          </a:ln>
                          <a:solidFill>
                            <a:schemeClr val="tx1"/>
                          </a:solidFill>
                          <a:effectLst/>
                          <a:latin typeface="Arial" pitchFamily="34" charset="0"/>
                          <a:cs typeface="Arial" pitchFamily="34" charset="0"/>
                        </a:rPr>
                        <a:t>Timber Harvesting</a:t>
                      </a:r>
                    </a:p>
                  </a:txBody>
                  <a:tcPr marL="65180" marR="65180" marT="34295" marB="34295"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smtClean="0">
                          <a:ln>
                            <a:noFill/>
                          </a:ln>
                          <a:solidFill>
                            <a:schemeClr val="tx1"/>
                          </a:solidFill>
                          <a:effectLst/>
                          <a:latin typeface="Arial" pitchFamily="34" charset="0"/>
                          <a:cs typeface="Arial" pitchFamily="34" charset="0"/>
                        </a:rPr>
                        <a:t>$20M/yr + 30% fewer trucks</a:t>
                      </a:r>
                    </a:p>
                  </a:txBody>
                  <a:tcPr marL="65180" marR="65180" marT="34295" marB="34295" anchor="ctr" horzOverflow="overflow">
                    <a:lnL w="900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325087">
                <a:tc>
                  <a:txBody>
                    <a:bodyPr/>
                    <a:lstStyle/>
                    <a:p>
                      <a:pPr marL="0" marR="0" lvl="0" indent="0" algn="l" defTabSz="914400" rtl="0" eaLnBrk="0" fontAlgn="base" latinLnBrk="0" hangingPunct="0">
                        <a:lnSpc>
                          <a:spcPct val="97000"/>
                        </a:lnSpc>
                        <a:spcBef>
                          <a:spcPct val="20000"/>
                        </a:spcBef>
                        <a:spcAft>
                          <a:spcPct val="0"/>
                        </a:spcAft>
                        <a:buClr>
                          <a:srgbClr val="FFFFFF"/>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smtClean="0">
                          <a:ln>
                            <a:noFill/>
                          </a:ln>
                          <a:solidFill>
                            <a:srgbClr val="FFFFFF"/>
                          </a:solidFill>
                          <a:effectLst/>
                          <a:latin typeface="Arial" pitchFamily="34" charset="0"/>
                          <a:cs typeface="Arial" pitchFamily="34" charset="0"/>
                        </a:rPr>
                        <a:t>UPS</a:t>
                      </a:r>
                    </a:p>
                  </a:txBody>
                  <a:tcPr marL="65180" marR="65180" marT="34295" marB="34295" anchor="ctr" horzOverflow="overflow">
                    <a:lnL w="2736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005DA0"/>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0" i="0" u="none" strike="noStrike" cap="none" normalizeH="0" baseline="0" dirty="0" smtClean="0">
                          <a:ln>
                            <a:noFill/>
                          </a:ln>
                          <a:solidFill>
                            <a:schemeClr val="tx1"/>
                          </a:solidFill>
                          <a:effectLst/>
                          <a:latin typeface="Arial" pitchFamily="34" charset="0"/>
                          <a:cs typeface="Arial" pitchFamily="34" charset="0"/>
                        </a:rPr>
                        <a:t>Air Network Design</a:t>
                      </a:r>
                    </a:p>
                  </a:txBody>
                  <a:tcPr marL="65180" marR="65180" marT="34295" marB="34295"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chemeClr val="tx1"/>
                          </a:solidFill>
                          <a:effectLst/>
                          <a:latin typeface="Arial" pitchFamily="34" charset="0"/>
                          <a:cs typeface="Arial" pitchFamily="34" charset="0"/>
                        </a:rPr>
                        <a:t>$40M/</a:t>
                      </a:r>
                      <a:r>
                        <a:rPr kumimoji="0" lang="en-GB" sz="1100" b="1" i="0" u="none" strike="noStrike" cap="none" normalizeH="0" baseline="0" dirty="0" err="1" smtClean="0">
                          <a:ln>
                            <a:noFill/>
                          </a:ln>
                          <a:solidFill>
                            <a:schemeClr val="tx1"/>
                          </a:solidFill>
                          <a:effectLst/>
                          <a:latin typeface="Arial" pitchFamily="34" charset="0"/>
                          <a:cs typeface="Arial" pitchFamily="34" charset="0"/>
                        </a:rPr>
                        <a:t>yr</a:t>
                      </a:r>
                      <a:r>
                        <a:rPr kumimoji="0" lang="en-GB" sz="1100" b="1" i="0" u="none" strike="noStrike" cap="none" normalizeH="0" baseline="0" dirty="0" smtClean="0">
                          <a:ln>
                            <a:noFill/>
                          </a:ln>
                          <a:solidFill>
                            <a:schemeClr val="tx1"/>
                          </a:solidFill>
                          <a:effectLst/>
                          <a:latin typeface="Arial" pitchFamily="34" charset="0"/>
                          <a:cs typeface="Arial" pitchFamily="34" charset="0"/>
                        </a:rPr>
                        <a:t> + 10% fewer planes</a:t>
                      </a:r>
                    </a:p>
                  </a:txBody>
                  <a:tcPr marL="65180" marR="65180" marT="34295" marB="34295" anchor="ctr" horzOverflow="overflow">
                    <a:lnL w="900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317942">
                <a:tc>
                  <a:txBody>
                    <a:bodyPr/>
                    <a:lstStyle/>
                    <a:p>
                      <a:pPr marL="0" marR="0" lvl="0" indent="0" algn="l" defTabSz="914400" rtl="0" eaLnBrk="0" fontAlgn="base" latinLnBrk="0" hangingPunct="0">
                        <a:lnSpc>
                          <a:spcPct val="97000"/>
                        </a:lnSpc>
                        <a:spcBef>
                          <a:spcPct val="20000"/>
                        </a:spcBef>
                        <a:spcAft>
                          <a:spcPct val="0"/>
                        </a:spcAft>
                        <a:buClr>
                          <a:srgbClr val="FFFFFF"/>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rgbClr val="FFFFFF"/>
                          </a:solidFill>
                          <a:effectLst/>
                          <a:latin typeface="Arial" pitchFamily="34" charset="0"/>
                          <a:cs typeface="Arial" pitchFamily="34" charset="0"/>
                        </a:rPr>
                        <a:t>South African </a:t>
                      </a:r>
                      <a:r>
                        <a:rPr kumimoji="0" lang="en-GB" sz="1100" b="1" i="0" u="none" strike="noStrike" cap="none" normalizeH="0" baseline="0" dirty="0" err="1" smtClean="0">
                          <a:ln>
                            <a:noFill/>
                          </a:ln>
                          <a:solidFill>
                            <a:srgbClr val="FFFFFF"/>
                          </a:solidFill>
                          <a:effectLst/>
                          <a:latin typeface="Arial" pitchFamily="34" charset="0"/>
                          <a:cs typeface="Arial" pitchFamily="34" charset="0"/>
                        </a:rPr>
                        <a:t>Defense</a:t>
                      </a:r>
                      <a:endParaRPr kumimoji="0" lang="en-GB" sz="1100" b="1" i="0" u="none" strike="noStrike" cap="none" normalizeH="0" baseline="0" dirty="0" smtClean="0">
                        <a:ln>
                          <a:noFill/>
                        </a:ln>
                        <a:solidFill>
                          <a:srgbClr val="FFFFFF"/>
                        </a:solidFill>
                        <a:effectLst/>
                        <a:latin typeface="Arial" pitchFamily="34" charset="0"/>
                        <a:cs typeface="Arial" pitchFamily="34" charset="0"/>
                      </a:endParaRPr>
                    </a:p>
                  </a:txBody>
                  <a:tcPr marL="65180" marR="65180" marT="34295" marB="34295" anchor="ctr" horzOverflow="overflow">
                    <a:lnL w="2736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005DA0"/>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0" i="0" u="none" strike="noStrike" cap="none" normalizeH="0" baseline="0" dirty="0" smtClean="0">
                          <a:ln>
                            <a:noFill/>
                          </a:ln>
                          <a:solidFill>
                            <a:schemeClr val="tx1"/>
                          </a:solidFill>
                          <a:effectLst/>
                          <a:latin typeface="Arial" pitchFamily="34" charset="0"/>
                          <a:cs typeface="Arial" pitchFamily="34" charset="0"/>
                        </a:rPr>
                        <a:t>Force/Equip Planning</a:t>
                      </a:r>
                    </a:p>
                  </a:txBody>
                  <a:tcPr marL="65180" marR="65180" marT="34295" marB="34295"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chemeClr val="tx1"/>
                          </a:solidFill>
                          <a:effectLst/>
                          <a:latin typeface="Arial" pitchFamily="34" charset="0"/>
                          <a:cs typeface="Arial" pitchFamily="34" charset="0"/>
                        </a:rPr>
                        <a:t>$1.1B/</a:t>
                      </a:r>
                      <a:r>
                        <a:rPr kumimoji="0" lang="en-GB" sz="1100" b="1" i="0" u="none" strike="noStrike" cap="none" normalizeH="0" baseline="0" dirty="0" err="1" smtClean="0">
                          <a:ln>
                            <a:noFill/>
                          </a:ln>
                          <a:solidFill>
                            <a:schemeClr val="tx1"/>
                          </a:solidFill>
                          <a:effectLst/>
                          <a:latin typeface="Arial" pitchFamily="34" charset="0"/>
                          <a:cs typeface="Arial" pitchFamily="34" charset="0"/>
                        </a:rPr>
                        <a:t>yr</a:t>
                      </a:r>
                      <a:endParaRPr kumimoji="0" lang="en-GB" sz="1100" b="1" i="0" u="none" strike="noStrike" cap="none" normalizeH="0" baseline="0" dirty="0" smtClean="0">
                        <a:ln>
                          <a:noFill/>
                        </a:ln>
                        <a:solidFill>
                          <a:schemeClr val="tx1"/>
                        </a:solidFill>
                        <a:effectLst/>
                        <a:latin typeface="Arial" pitchFamily="34" charset="0"/>
                        <a:cs typeface="Arial" pitchFamily="34" charset="0"/>
                      </a:endParaRPr>
                    </a:p>
                  </a:txBody>
                  <a:tcPr marL="65180" marR="65180" marT="34295" marB="34295" anchor="ctr" horzOverflow="overflow">
                    <a:lnL w="900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281027">
                <a:tc>
                  <a:txBody>
                    <a:bodyPr/>
                    <a:lstStyle/>
                    <a:p>
                      <a:pPr marL="0" marR="0" lvl="0" indent="0" algn="l" defTabSz="914400" rtl="0" eaLnBrk="0" fontAlgn="base" latinLnBrk="0" hangingPunct="0">
                        <a:lnSpc>
                          <a:spcPct val="97000"/>
                        </a:lnSpc>
                        <a:spcBef>
                          <a:spcPct val="20000"/>
                        </a:spcBef>
                        <a:spcAft>
                          <a:spcPct val="0"/>
                        </a:spcAft>
                        <a:buClr>
                          <a:srgbClr val="FFFFFF"/>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rgbClr val="FFFFFF"/>
                          </a:solidFill>
                          <a:effectLst/>
                          <a:latin typeface="Arial" pitchFamily="34" charset="0"/>
                          <a:cs typeface="Arial" pitchFamily="34" charset="0"/>
                        </a:rPr>
                        <a:t>Motorola</a:t>
                      </a:r>
                    </a:p>
                  </a:txBody>
                  <a:tcPr marL="65180" marR="65180" marT="34295" marB="34295" anchor="ctr" horzOverflow="overflow">
                    <a:lnL w="2736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005DA0"/>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0" i="0" u="none" strike="noStrike" cap="none" normalizeH="0" baseline="0" dirty="0" smtClean="0">
                          <a:ln>
                            <a:noFill/>
                          </a:ln>
                          <a:solidFill>
                            <a:schemeClr val="tx1"/>
                          </a:solidFill>
                          <a:effectLst/>
                          <a:latin typeface="Arial" pitchFamily="34" charset="0"/>
                          <a:cs typeface="Arial" pitchFamily="34" charset="0"/>
                        </a:rPr>
                        <a:t>Procurement Management</a:t>
                      </a:r>
                    </a:p>
                  </a:txBody>
                  <a:tcPr marL="65180" marR="65180" marT="34295" marB="34295"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chemeClr val="tx1"/>
                          </a:solidFill>
                          <a:effectLst/>
                          <a:latin typeface="Arial" pitchFamily="34" charset="0"/>
                          <a:cs typeface="Arial" pitchFamily="34" charset="0"/>
                        </a:rPr>
                        <a:t>$100M-150M/</a:t>
                      </a:r>
                      <a:r>
                        <a:rPr kumimoji="0" lang="en-GB" sz="1100" b="1" i="0" u="none" strike="noStrike" cap="none" normalizeH="0" baseline="0" dirty="0" err="1" smtClean="0">
                          <a:ln>
                            <a:noFill/>
                          </a:ln>
                          <a:solidFill>
                            <a:schemeClr val="tx1"/>
                          </a:solidFill>
                          <a:effectLst/>
                          <a:latin typeface="Arial" pitchFamily="34" charset="0"/>
                          <a:cs typeface="Arial" pitchFamily="34" charset="0"/>
                        </a:rPr>
                        <a:t>yr</a:t>
                      </a:r>
                      <a:endParaRPr kumimoji="0" lang="en-GB" sz="1100" b="1" i="0" u="none" strike="noStrike" cap="none" normalizeH="0" baseline="0" dirty="0" smtClean="0">
                        <a:ln>
                          <a:noFill/>
                        </a:ln>
                        <a:solidFill>
                          <a:schemeClr val="tx1"/>
                        </a:solidFill>
                        <a:effectLst/>
                        <a:latin typeface="Arial" pitchFamily="34" charset="0"/>
                        <a:cs typeface="Arial" pitchFamily="34" charset="0"/>
                      </a:endParaRPr>
                    </a:p>
                  </a:txBody>
                  <a:tcPr marL="65180" marR="65180" marT="34295" marB="34295" anchor="ctr" horzOverflow="overflow">
                    <a:lnL w="900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379054">
                <a:tc>
                  <a:txBody>
                    <a:bodyPr/>
                    <a:lstStyle/>
                    <a:p>
                      <a:pPr marL="0" marR="0" lvl="0" indent="0" algn="l" defTabSz="914400" rtl="0" eaLnBrk="0" fontAlgn="base" latinLnBrk="0" hangingPunct="0">
                        <a:lnSpc>
                          <a:spcPct val="97000"/>
                        </a:lnSpc>
                        <a:spcBef>
                          <a:spcPct val="20000"/>
                        </a:spcBef>
                        <a:spcAft>
                          <a:spcPct val="0"/>
                        </a:spcAft>
                        <a:buClr>
                          <a:srgbClr val="FFFFFF"/>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smtClean="0">
                          <a:ln>
                            <a:noFill/>
                          </a:ln>
                          <a:solidFill>
                            <a:srgbClr val="FFFFFF"/>
                          </a:solidFill>
                          <a:effectLst/>
                          <a:latin typeface="Arial" pitchFamily="34" charset="0"/>
                          <a:cs typeface="Arial" pitchFamily="34" charset="0"/>
                        </a:rPr>
                        <a:t>Samsung Electronics</a:t>
                      </a:r>
                    </a:p>
                  </a:txBody>
                  <a:tcPr marL="65180" marR="65180" marT="34295" marB="34295" anchor="ctr" horzOverflow="overflow">
                    <a:lnL w="2736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005DA0"/>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0" i="0" u="none" strike="noStrike" cap="none" normalizeH="0" baseline="0" dirty="0" smtClean="0">
                          <a:ln>
                            <a:noFill/>
                          </a:ln>
                          <a:solidFill>
                            <a:schemeClr val="tx1"/>
                          </a:solidFill>
                          <a:effectLst/>
                          <a:latin typeface="Arial" pitchFamily="34" charset="0"/>
                          <a:cs typeface="Arial" pitchFamily="34" charset="0"/>
                        </a:rPr>
                        <a:t>Semiconductor Manufacturing</a:t>
                      </a:r>
                    </a:p>
                  </a:txBody>
                  <a:tcPr marL="65180" marR="65180" marT="34295" marB="34295"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chemeClr val="tx1"/>
                          </a:solidFill>
                          <a:effectLst/>
                          <a:latin typeface="Arial" pitchFamily="34" charset="0"/>
                          <a:cs typeface="Arial" pitchFamily="34" charset="0"/>
                        </a:rPr>
                        <a:t>50% reduction in cycle times</a:t>
                      </a:r>
                    </a:p>
                  </a:txBody>
                  <a:tcPr marL="65180" marR="65180" marT="34295" marB="34295" anchor="ctr" horzOverflow="overflow">
                    <a:lnL w="900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340567">
                <a:tc>
                  <a:txBody>
                    <a:bodyPr/>
                    <a:lstStyle/>
                    <a:p>
                      <a:pPr marL="0" marR="0" lvl="0" indent="0" algn="l" defTabSz="914400" rtl="0" eaLnBrk="0" fontAlgn="base" latinLnBrk="0" hangingPunct="0">
                        <a:lnSpc>
                          <a:spcPct val="97000"/>
                        </a:lnSpc>
                        <a:spcBef>
                          <a:spcPct val="20000"/>
                        </a:spcBef>
                        <a:spcAft>
                          <a:spcPct val="0"/>
                        </a:spcAft>
                        <a:buClr>
                          <a:srgbClr val="FFFFFF"/>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smtClean="0">
                          <a:ln>
                            <a:noFill/>
                          </a:ln>
                          <a:solidFill>
                            <a:srgbClr val="FFFFFF"/>
                          </a:solidFill>
                          <a:effectLst/>
                          <a:latin typeface="Arial" pitchFamily="34" charset="0"/>
                          <a:cs typeface="Arial" pitchFamily="34" charset="0"/>
                        </a:rPr>
                        <a:t>SNCF (French RR)</a:t>
                      </a:r>
                    </a:p>
                  </a:txBody>
                  <a:tcPr marL="65180" marR="65180" marT="34295" marB="34295" anchor="ctr" horzOverflow="overflow">
                    <a:lnL w="2736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005DA0"/>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0" i="0" u="none" strike="noStrike" cap="none" normalizeH="0" baseline="0" dirty="0" smtClean="0">
                          <a:ln>
                            <a:noFill/>
                          </a:ln>
                          <a:solidFill>
                            <a:schemeClr val="tx1"/>
                          </a:solidFill>
                          <a:effectLst/>
                          <a:latin typeface="Arial" pitchFamily="34" charset="0"/>
                          <a:cs typeface="Arial" pitchFamily="34" charset="0"/>
                        </a:rPr>
                        <a:t>Scheduling &amp; Pricing</a:t>
                      </a:r>
                    </a:p>
                  </a:txBody>
                  <a:tcPr marL="65180" marR="65180" marT="34295" marB="34295"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chemeClr val="tx1"/>
                          </a:solidFill>
                          <a:effectLst/>
                          <a:latin typeface="Arial" pitchFamily="34" charset="0"/>
                          <a:cs typeface="Arial" pitchFamily="34" charset="0"/>
                        </a:rPr>
                        <a:t>$16M/</a:t>
                      </a:r>
                      <a:r>
                        <a:rPr kumimoji="0" lang="en-GB" sz="1100" b="1" i="0" u="none" strike="noStrike" cap="none" normalizeH="0" baseline="0" dirty="0" err="1" smtClean="0">
                          <a:ln>
                            <a:noFill/>
                          </a:ln>
                          <a:solidFill>
                            <a:schemeClr val="tx1"/>
                          </a:solidFill>
                          <a:effectLst/>
                          <a:latin typeface="Arial" pitchFamily="34" charset="0"/>
                          <a:cs typeface="Arial" pitchFamily="34" charset="0"/>
                        </a:rPr>
                        <a:t>yr</a:t>
                      </a:r>
                      <a:r>
                        <a:rPr kumimoji="0" lang="en-GB" sz="1100" b="1" i="0" u="none" strike="noStrike" cap="none" normalizeH="0" baseline="0" dirty="0" smtClean="0">
                          <a:ln>
                            <a:noFill/>
                          </a:ln>
                          <a:solidFill>
                            <a:schemeClr val="tx1"/>
                          </a:solidFill>
                          <a:effectLst/>
                          <a:latin typeface="Arial" pitchFamily="34" charset="0"/>
                          <a:cs typeface="Arial" pitchFamily="34" charset="0"/>
                        </a:rPr>
                        <a:t> rev + 2% lower op ex</a:t>
                      </a:r>
                    </a:p>
                  </a:txBody>
                  <a:tcPr marL="65180" marR="65180" marT="34295" marB="34295" anchor="ctr" horzOverflow="overflow">
                    <a:lnL w="900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316751">
                <a:tc>
                  <a:txBody>
                    <a:bodyPr/>
                    <a:lstStyle/>
                    <a:p>
                      <a:pPr marL="0" marR="0" lvl="0" indent="0" algn="l" defTabSz="914400" rtl="0" eaLnBrk="0" fontAlgn="base" latinLnBrk="0" hangingPunct="0">
                        <a:lnSpc>
                          <a:spcPct val="97000"/>
                        </a:lnSpc>
                        <a:spcBef>
                          <a:spcPct val="20000"/>
                        </a:spcBef>
                        <a:spcAft>
                          <a:spcPct val="0"/>
                        </a:spcAft>
                        <a:buClr>
                          <a:srgbClr val="FFFFFF"/>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smtClean="0">
                          <a:ln>
                            <a:noFill/>
                          </a:ln>
                          <a:solidFill>
                            <a:srgbClr val="FFFFFF"/>
                          </a:solidFill>
                          <a:effectLst/>
                          <a:latin typeface="Arial" pitchFamily="34" charset="0"/>
                          <a:cs typeface="Arial" pitchFamily="34" charset="0"/>
                        </a:rPr>
                        <a:t>Continental Airlines</a:t>
                      </a:r>
                    </a:p>
                  </a:txBody>
                  <a:tcPr marL="65180" marR="65180" marT="34295" marB="34295" anchor="ctr" horzOverflow="overflow">
                    <a:lnL w="2736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005DA0"/>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0" i="0" u="none" strike="noStrike" cap="none" normalizeH="0" baseline="0" smtClean="0">
                          <a:ln>
                            <a:noFill/>
                          </a:ln>
                          <a:solidFill>
                            <a:schemeClr val="tx1"/>
                          </a:solidFill>
                          <a:effectLst/>
                          <a:latin typeface="Arial" pitchFamily="34" charset="0"/>
                          <a:cs typeface="Arial" pitchFamily="34" charset="0"/>
                        </a:rPr>
                        <a:t>Crew Re-scheduling</a:t>
                      </a:r>
                    </a:p>
                  </a:txBody>
                  <a:tcPr marL="65180" marR="65180" marT="34295" marB="34295"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chemeClr val="tx1"/>
                          </a:solidFill>
                          <a:effectLst/>
                          <a:latin typeface="Arial" pitchFamily="34" charset="0"/>
                          <a:cs typeface="Arial" pitchFamily="34" charset="0"/>
                        </a:rPr>
                        <a:t>$40M/</a:t>
                      </a:r>
                      <a:r>
                        <a:rPr kumimoji="0" lang="en-GB" sz="1100" b="1" i="0" u="none" strike="noStrike" cap="none" normalizeH="0" baseline="0" dirty="0" err="1" smtClean="0">
                          <a:ln>
                            <a:noFill/>
                          </a:ln>
                          <a:solidFill>
                            <a:schemeClr val="tx1"/>
                          </a:solidFill>
                          <a:effectLst/>
                          <a:latin typeface="Arial" pitchFamily="34" charset="0"/>
                          <a:cs typeface="Arial" pitchFamily="34" charset="0"/>
                        </a:rPr>
                        <a:t>yr</a:t>
                      </a:r>
                      <a:endParaRPr kumimoji="0" lang="en-GB" sz="1100" b="1" i="0" u="none" strike="noStrike" cap="none" normalizeH="0" baseline="0" dirty="0" smtClean="0">
                        <a:ln>
                          <a:noFill/>
                        </a:ln>
                        <a:solidFill>
                          <a:schemeClr val="tx1"/>
                        </a:solidFill>
                        <a:effectLst/>
                        <a:latin typeface="Arial" pitchFamily="34" charset="0"/>
                        <a:cs typeface="Arial" pitchFamily="34" charset="0"/>
                      </a:endParaRPr>
                    </a:p>
                  </a:txBody>
                  <a:tcPr marL="65180" marR="65180" marT="34295" marB="34295" anchor="ctr" horzOverflow="overflow">
                    <a:lnL w="900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341758">
                <a:tc>
                  <a:txBody>
                    <a:bodyPr/>
                    <a:lstStyle/>
                    <a:p>
                      <a:pPr marL="0" marR="0" lvl="0" indent="0" algn="l" defTabSz="914400" rtl="0" eaLnBrk="0" fontAlgn="base" latinLnBrk="0" hangingPunct="0">
                        <a:lnSpc>
                          <a:spcPct val="97000"/>
                        </a:lnSpc>
                        <a:spcBef>
                          <a:spcPct val="20000"/>
                        </a:spcBef>
                        <a:spcAft>
                          <a:spcPct val="0"/>
                        </a:spcAft>
                        <a:buClr>
                          <a:srgbClr val="FFFFFF"/>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smtClean="0">
                          <a:ln>
                            <a:noFill/>
                          </a:ln>
                          <a:solidFill>
                            <a:srgbClr val="FFFFFF"/>
                          </a:solidFill>
                          <a:effectLst/>
                          <a:latin typeface="Arial" pitchFamily="34" charset="0"/>
                          <a:cs typeface="Arial" pitchFamily="34" charset="0"/>
                        </a:rPr>
                        <a:t>AT&amp;T</a:t>
                      </a:r>
                    </a:p>
                  </a:txBody>
                  <a:tcPr marL="65180" marR="65180" marT="34295" marB="34295" anchor="ctr" horzOverflow="overflow">
                    <a:lnL w="2736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005DA0"/>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0" i="0" u="none" strike="noStrike" cap="none" normalizeH="0" baseline="0" smtClean="0">
                          <a:ln>
                            <a:noFill/>
                          </a:ln>
                          <a:solidFill>
                            <a:schemeClr val="tx1"/>
                          </a:solidFill>
                          <a:effectLst/>
                          <a:latin typeface="Arial" pitchFamily="34" charset="0"/>
                          <a:cs typeface="Arial" pitchFamily="34" charset="0"/>
                        </a:rPr>
                        <a:t>Network Recovery</a:t>
                      </a:r>
                    </a:p>
                  </a:txBody>
                  <a:tcPr marL="65180" marR="65180" marT="34295" marB="34295"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chemeClr val="tx1"/>
                          </a:solidFill>
                          <a:effectLst/>
                          <a:latin typeface="Arial" pitchFamily="34" charset="0"/>
                          <a:cs typeface="Arial" pitchFamily="34" charset="0"/>
                        </a:rPr>
                        <a:t>35% reduction spare capacity</a:t>
                      </a:r>
                    </a:p>
                  </a:txBody>
                  <a:tcPr marL="65180" marR="65180" marT="34295" marB="34295" anchor="ctr" horzOverflow="overflow">
                    <a:lnL w="900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r h="379054">
                <a:tc>
                  <a:txBody>
                    <a:bodyPr/>
                    <a:lstStyle/>
                    <a:p>
                      <a:pPr marL="0" marR="0" lvl="0" indent="0" algn="l" defTabSz="914400" rtl="0" eaLnBrk="0" fontAlgn="base" latinLnBrk="0" hangingPunct="0">
                        <a:lnSpc>
                          <a:spcPct val="97000"/>
                        </a:lnSpc>
                        <a:spcBef>
                          <a:spcPct val="20000"/>
                        </a:spcBef>
                        <a:spcAft>
                          <a:spcPct val="0"/>
                        </a:spcAft>
                        <a:buClr>
                          <a:srgbClr val="FFFFFF"/>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smtClean="0">
                          <a:ln>
                            <a:noFill/>
                          </a:ln>
                          <a:solidFill>
                            <a:srgbClr val="FFFFFF"/>
                          </a:solidFill>
                          <a:effectLst/>
                          <a:latin typeface="Arial" pitchFamily="34" charset="0"/>
                          <a:cs typeface="Arial" pitchFamily="34" charset="0"/>
                        </a:rPr>
                        <a:t>Grantham Mayo van Otterloo</a:t>
                      </a:r>
                    </a:p>
                  </a:txBody>
                  <a:tcPr marL="65180" marR="65180" marT="34295" marB="34295" anchor="ctr" horzOverflow="overflow">
                    <a:lnL w="2736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rgbClr val="005DA0"/>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0" i="0" u="none" strike="noStrike" cap="none" normalizeH="0" baseline="0" smtClean="0">
                          <a:ln>
                            <a:noFill/>
                          </a:ln>
                          <a:solidFill>
                            <a:schemeClr val="tx1"/>
                          </a:solidFill>
                          <a:effectLst/>
                          <a:latin typeface="Arial" pitchFamily="34" charset="0"/>
                          <a:cs typeface="Arial" pitchFamily="34" charset="0"/>
                        </a:rPr>
                        <a:t>Portfolio Optimization</a:t>
                      </a:r>
                    </a:p>
                  </a:txBody>
                  <a:tcPr marL="65180" marR="65180" marT="34295" marB="34295"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0" fontAlgn="base" latinLnBrk="0" hangingPunct="0">
                        <a:lnSpc>
                          <a:spcPct val="97000"/>
                        </a:lnSpc>
                        <a:spcBef>
                          <a:spcPct val="20000"/>
                        </a:spcBef>
                        <a:spcAft>
                          <a:spcPct val="0"/>
                        </a:spcAft>
                        <a:buClr>
                          <a:schemeClr val="folHlink"/>
                        </a:buClr>
                        <a:buSzTx/>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100" b="1" i="0" u="none" strike="noStrike" cap="none" normalizeH="0" baseline="0" dirty="0" smtClean="0">
                          <a:ln>
                            <a:noFill/>
                          </a:ln>
                          <a:solidFill>
                            <a:schemeClr val="tx1"/>
                          </a:solidFill>
                          <a:effectLst/>
                          <a:latin typeface="Arial" pitchFamily="34" charset="0"/>
                          <a:cs typeface="Arial" pitchFamily="34" charset="0"/>
                        </a:rPr>
                        <a:t>$4M/</a:t>
                      </a:r>
                      <a:r>
                        <a:rPr kumimoji="0" lang="en-GB" sz="1100" b="1" i="0" u="none" strike="noStrike" cap="none" normalizeH="0" baseline="0" dirty="0" err="1" smtClean="0">
                          <a:ln>
                            <a:noFill/>
                          </a:ln>
                          <a:solidFill>
                            <a:schemeClr val="tx1"/>
                          </a:solidFill>
                          <a:effectLst/>
                          <a:latin typeface="Arial" pitchFamily="34" charset="0"/>
                          <a:cs typeface="Arial" pitchFamily="34" charset="0"/>
                        </a:rPr>
                        <a:t>yr</a:t>
                      </a:r>
                      <a:endParaRPr kumimoji="0" lang="en-GB" sz="1100" b="1" i="0" u="none" strike="noStrike" cap="none" normalizeH="0" baseline="0" dirty="0" smtClean="0">
                        <a:ln>
                          <a:noFill/>
                        </a:ln>
                        <a:solidFill>
                          <a:schemeClr val="tx1"/>
                        </a:solidFill>
                        <a:effectLst/>
                        <a:latin typeface="Arial" pitchFamily="34" charset="0"/>
                        <a:cs typeface="Arial" pitchFamily="34" charset="0"/>
                      </a:endParaRPr>
                    </a:p>
                  </a:txBody>
                  <a:tcPr marL="65180" marR="65180" marT="34295" marB="34295" anchor="ctr" horzOverflow="overflow">
                    <a:lnL w="900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sp>
        <p:nvSpPr>
          <p:cNvPr id="6" name="Text Box 45"/>
          <p:cNvSpPr txBox="1">
            <a:spLocks noChangeArrowheads="1"/>
          </p:cNvSpPr>
          <p:nvPr/>
        </p:nvSpPr>
        <p:spPr bwMode="auto">
          <a:xfrm>
            <a:off x="328613" y="4350841"/>
            <a:ext cx="8024812"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90000"/>
              </a:lnSpc>
              <a:spcBef>
                <a:spcPct val="0"/>
              </a:spcBef>
              <a:spcAft>
                <a:spcPct val="0"/>
              </a:spcAft>
              <a:buClrTx/>
              <a:buSzTx/>
              <a:buFontTx/>
              <a:buNone/>
            </a:pPr>
            <a:r>
              <a:rPr lang="en-US" altLang="en-US" sz="1400" b="1" dirty="0">
                <a:solidFill>
                  <a:schemeClr val="tx1"/>
                </a:solidFill>
                <a:latin typeface="Tahoma" panose="020B0604030504040204" pitchFamily="34" charset="0"/>
              </a:rPr>
              <a:t>Source: Edelman Finalists, http://www.informs.org or http://www.scienceofbetter.org</a:t>
            </a:r>
          </a:p>
        </p:txBody>
      </p:sp>
    </p:spTree>
    <p:extLst>
      <p:ext uri="{BB962C8B-B14F-4D97-AF65-F5344CB8AC3E}">
        <p14:creationId xmlns:p14="http://schemas.microsoft.com/office/powerpoint/2010/main" val="29830347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3" name="Content Placeholder 2"/>
          <p:cNvSpPr>
            <a:spLocks noGrp="1"/>
          </p:cNvSpPr>
          <p:nvPr>
            <p:ph idx="1"/>
          </p:nvPr>
        </p:nvSpPr>
        <p:spPr/>
        <p:txBody>
          <a:bodyPr/>
          <a:lstStyle/>
          <a:p>
            <a:r>
              <a:rPr lang="en-US" dirty="0" smtClean="0"/>
              <a:t>We use Predictive analytics</a:t>
            </a:r>
          </a:p>
          <a:p>
            <a:pPr lvl="1"/>
            <a:r>
              <a:rPr lang="en-US" sz="2000" dirty="0" smtClean="0"/>
              <a:t>To predict the sales for next week/s</a:t>
            </a:r>
          </a:p>
          <a:p>
            <a:pPr lvl="1"/>
            <a:r>
              <a:rPr lang="en-US" sz="2000" dirty="0" smtClean="0"/>
              <a:t>To identify slow and fast moving products</a:t>
            </a:r>
          </a:p>
          <a:p>
            <a:pPr lvl="1"/>
            <a:r>
              <a:rPr lang="en-US" sz="2000" dirty="0" smtClean="0"/>
              <a:t>To identify products that react well in markdowns and promotions</a:t>
            </a:r>
            <a:endParaRPr lang="en-US" sz="2000" dirty="0"/>
          </a:p>
          <a:p>
            <a:pPr lvl="1"/>
            <a:endParaRPr lang="en-US" sz="2000" dirty="0"/>
          </a:p>
          <a:p>
            <a:r>
              <a:rPr lang="en-US" dirty="0" smtClean="0"/>
              <a:t>We use Prescriptive analytics – optimization </a:t>
            </a:r>
          </a:p>
          <a:p>
            <a:pPr lvl="1"/>
            <a:r>
              <a:rPr lang="en-US" sz="2000" dirty="0" smtClean="0"/>
              <a:t>To decide optimal prices that maximize our revenue</a:t>
            </a:r>
          </a:p>
          <a:p>
            <a:pPr lvl="1"/>
            <a:r>
              <a:rPr lang="en-US" sz="2000" dirty="0" smtClean="0"/>
              <a:t>To decide when to offer promotions to maximize our revenue</a:t>
            </a:r>
            <a:endParaRPr lang="en-US" sz="2000" dirty="0"/>
          </a:p>
        </p:txBody>
      </p:sp>
    </p:spTree>
    <p:extLst>
      <p:ext uri="{BB962C8B-B14F-4D97-AF65-F5344CB8AC3E}">
        <p14:creationId xmlns:p14="http://schemas.microsoft.com/office/powerpoint/2010/main" val="1616532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data we need </a:t>
            </a:r>
            <a:r>
              <a:rPr lang="en-US" smtClean="0"/>
              <a:t>for each </a:t>
            </a:r>
            <a:r>
              <a:rPr lang="en-US" dirty="0" smtClean="0"/>
              <a:t>SKU?</a:t>
            </a:r>
            <a:endParaRPr lang="en-US" dirty="0"/>
          </a:p>
        </p:txBody>
      </p:sp>
      <p:sp>
        <p:nvSpPr>
          <p:cNvPr id="7" name="TextBox 6"/>
          <p:cNvSpPr txBox="1"/>
          <p:nvPr/>
        </p:nvSpPr>
        <p:spPr>
          <a:xfrm>
            <a:off x="3242001" y="3982165"/>
            <a:ext cx="2331096" cy="830997"/>
          </a:xfrm>
          <a:prstGeom prst="rect">
            <a:avLst/>
          </a:prstGeom>
          <a:noFill/>
        </p:spPr>
        <p:txBody>
          <a:bodyPr wrap="square" rtlCol="0">
            <a:spAutoFit/>
          </a:bodyPr>
          <a:lstStyle/>
          <a:p>
            <a:r>
              <a:rPr lang="en-US" sz="1600" b="1" dirty="0"/>
              <a:t>Total Sold * Price  </a:t>
            </a:r>
            <a:endParaRPr lang="en-US" sz="1600" b="1" dirty="0" smtClean="0"/>
          </a:p>
          <a:p>
            <a:r>
              <a:rPr lang="en-US" sz="1600" b="1" dirty="0" smtClean="0"/>
              <a:t>IS </a:t>
            </a:r>
            <a:r>
              <a:rPr lang="en-US" sz="1600" b="1" dirty="0"/>
              <a:t>NOT EQUAL to REVENUES SO FAR</a:t>
            </a:r>
          </a:p>
        </p:txBody>
      </p:sp>
      <p:sp>
        <p:nvSpPr>
          <p:cNvPr id="9" name="TextBox 8"/>
          <p:cNvSpPr txBox="1"/>
          <p:nvPr/>
        </p:nvSpPr>
        <p:spPr>
          <a:xfrm>
            <a:off x="1862909" y="3970826"/>
            <a:ext cx="1167296" cy="830997"/>
          </a:xfrm>
          <a:prstGeom prst="rect">
            <a:avLst/>
          </a:prstGeom>
          <a:noFill/>
        </p:spPr>
        <p:txBody>
          <a:bodyPr wrap="square" rtlCol="0">
            <a:spAutoFit/>
          </a:bodyPr>
          <a:lstStyle/>
          <a:p>
            <a:r>
              <a:rPr lang="en-US" sz="1600" b="1" dirty="0"/>
              <a:t>Average Price</a:t>
            </a:r>
          </a:p>
          <a:p>
            <a:r>
              <a:rPr lang="en-US" sz="1600" b="1" dirty="0" smtClean="0"/>
              <a:t>$</a:t>
            </a:r>
            <a:r>
              <a:rPr lang="en-US" sz="1600" b="1" dirty="0"/>
              <a:t>16.07</a:t>
            </a:r>
          </a:p>
        </p:txBody>
      </p:sp>
      <p:sp>
        <p:nvSpPr>
          <p:cNvPr id="11" name="TextBox 10"/>
          <p:cNvSpPr txBox="1"/>
          <p:nvPr/>
        </p:nvSpPr>
        <p:spPr>
          <a:xfrm>
            <a:off x="5573097" y="3935918"/>
            <a:ext cx="1808252" cy="523220"/>
          </a:xfrm>
          <a:prstGeom prst="rect">
            <a:avLst/>
          </a:prstGeom>
          <a:noFill/>
        </p:spPr>
        <p:txBody>
          <a:bodyPr wrap="none" rtlCol="0">
            <a:spAutoFit/>
          </a:bodyPr>
          <a:lstStyle/>
          <a:p>
            <a:r>
              <a:rPr lang="en-US" sz="1400" b="1" dirty="0"/>
              <a:t>Avg. </a:t>
            </a:r>
            <a:r>
              <a:rPr lang="en-US" sz="1400" b="1" dirty="0" smtClean="0"/>
              <a:t>Sales through</a:t>
            </a:r>
            <a:endParaRPr lang="en-US" sz="1400" b="1" dirty="0"/>
          </a:p>
          <a:p>
            <a:r>
              <a:rPr lang="en-US" sz="1400" b="1" dirty="0"/>
              <a:t>3.14%</a:t>
            </a:r>
          </a:p>
        </p:txBody>
      </p:sp>
      <p:pic>
        <p:nvPicPr>
          <p:cNvPr id="12"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r="47150" b="76509"/>
          <a:stretch/>
        </p:blipFill>
        <p:spPr>
          <a:xfrm>
            <a:off x="0" y="793024"/>
            <a:ext cx="9065924" cy="2518536"/>
          </a:xfrm>
        </p:spPr>
      </p:pic>
      <p:sp>
        <p:nvSpPr>
          <p:cNvPr id="13" name="Up Arrow 12"/>
          <p:cNvSpPr/>
          <p:nvPr/>
        </p:nvSpPr>
        <p:spPr>
          <a:xfrm rot="2519234">
            <a:off x="5762311" y="2605127"/>
            <a:ext cx="397116" cy="14274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Up Arrow 14"/>
          <p:cNvSpPr/>
          <p:nvPr/>
        </p:nvSpPr>
        <p:spPr>
          <a:xfrm rot="19047160">
            <a:off x="2832574" y="2608382"/>
            <a:ext cx="397116" cy="14274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Up Arrow 15"/>
          <p:cNvSpPr/>
          <p:nvPr/>
        </p:nvSpPr>
        <p:spPr>
          <a:xfrm rot="478289">
            <a:off x="4376883" y="2751370"/>
            <a:ext cx="397116" cy="1033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95373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output of the optimization? </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5" name="Table 4"/>
          <p:cNvGraphicFramePr>
            <a:graphicFrameLocks noGrp="1"/>
          </p:cNvGraphicFramePr>
          <p:nvPr>
            <p:extLst/>
          </p:nvPr>
        </p:nvGraphicFramePr>
        <p:xfrm>
          <a:off x="89971" y="1042224"/>
          <a:ext cx="8932308" cy="1927389"/>
        </p:xfrm>
        <a:graphic>
          <a:graphicData uri="http://schemas.openxmlformats.org/drawingml/2006/table">
            <a:tbl>
              <a:tblPr firstRow="1" bandRow="1">
                <a:tableStyleId>{5C22544A-7EE6-4342-B048-85BDC9FD1C3A}</a:tableStyleId>
              </a:tblPr>
              <a:tblGrid>
                <a:gridCol w="824429"/>
                <a:gridCol w="685800"/>
                <a:gridCol w="621763"/>
                <a:gridCol w="602430"/>
                <a:gridCol w="946685"/>
                <a:gridCol w="977008"/>
                <a:gridCol w="673906"/>
                <a:gridCol w="906709"/>
                <a:gridCol w="722917"/>
                <a:gridCol w="869949"/>
                <a:gridCol w="1100712"/>
              </a:tblGrid>
              <a:tr h="1097280">
                <a:tc>
                  <a:txBody>
                    <a:bodyPr/>
                    <a:lstStyle/>
                    <a:p>
                      <a:r>
                        <a:rPr lang="en-US" sz="1400" dirty="0" smtClean="0"/>
                        <a:t>SKU ID</a:t>
                      </a:r>
                      <a:endParaRPr lang="en-US" sz="1400" dirty="0"/>
                    </a:p>
                  </a:txBody>
                  <a:tcPr marL="68580" marR="68580" marT="34290" marB="34290"/>
                </a:tc>
                <a:tc>
                  <a:txBody>
                    <a:bodyPr/>
                    <a:lstStyle/>
                    <a:p>
                      <a:r>
                        <a:rPr lang="en-US" sz="1400" dirty="0" smtClean="0"/>
                        <a:t>Price</a:t>
                      </a:r>
                      <a:endParaRPr lang="en-US" sz="1400" dirty="0"/>
                    </a:p>
                  </a:txBody>
                  <a:tcPr marL="68580" marR="68580" marT="34290" marB="34290"/>
                </a:tc>
                <a:tc>
                  <a:txBody>
                    <a:bodyPr/>
                    <a:lstStyle/>
                    <a:p>
                      <a:r>
                        <a:rPr lang="en-US" sz="1400" dirty="0" smtClean="0"/>
                        <a:t>Cost</a:t>
                      </a:r>
                      <a:endParaRPr lang="en-US" sz="1400" dirty="0"/>
                    </a:p>
                  </a:txBody>
                  <a:tcPr marL="68580" marR="68580" marT="34290" marB="34290"/>
                </a:tc>
                <a:tc>
                  <a:txBody>
                    <a:bodyPr/>
                    <a:lstStyle/>
                    <a:p>
                      <a:r>
                        <a:rPr lang="en-US" sz="1400" dirty="0" smtClean="0"/>
                        <a:t>Days on the Floor</a:t>
                      </a:r>
                      <a:endParaRPr lang="en-US" sz="1400" dirty="0"/>
                    </a:p>
                  </a:txBody>
                  <a:tcPr marL="68580" marR="68580" marT="34290" marB="34290"/>
                </a:tc>
                <a:tc>
                  <a:txBody>
                    <a:bodyPr/>
                    <a:lstStyle/>
                    <a:p>
                      <a:r>
                        <a:rPr lang="en-US" sz="1400" dirty="0" smtClean="0"/>
                        <a:t>Total Quantity</a:t>
                      </a:r>
                      <a:r>
                        <a:rPr lang="en-US" sz="1400" baseline="0" dirty="0" smtClean="0"/>
                        <a:t> Ordered</a:t>
                      </a:r>
                      <a:endParaRPr lang="en-US" sz="1400" dirty="0"/>
                    </a:p>
                  </a:txBody>
                  <a:tcPr marL="68580" marR="68580" marT="34290" marB="34290"/>
                </a:tc>
                <a:tc>
                  <a:txBody>
                    <a:bodyPr/>
                    <a:lstStyle/>
                    <a:p>
                      <a:r>
                        <a:rPr lang="en-US" sz="1400" dirty="0" smtClean="0"/>
                        <a:t>Revenue  </a:t>
                      </a:r>
                      <a:endParaRPr lang="en-US" sz="1400" dirty="0"/>
                    </a:p>
                  </a:txBody>
                  <a:tcPr marL="68580" marR="68580" marT="34290" marB="34290"/>
                </a:tc>
                <a:tc>
                  <a:txBody>
                    <a:bodyPr/>
                    <a:lstStyle/>
                    <a:p>
                      <a:r>
                        <a:rPr lang="en-US" sz="1400" dirty="0" smtClean="0"/>
                        <a:t>Cost of Sold</a:t>
                      </a:r>
                      <a:endParaRPr lang="en-US" sz="1400" dirty="0"/>
                    </a:p>
                  </a:txBody>
                  <a:tcPr marL="68580" marR="68580" marT="34290" marB="34290"/>
                </a:tc>
                <a:tc>
                  <a:txBody>
                    <a:bodyPr/>
                    <a:lstStyle/>
                    <a:p>
                      <a:r>
                        <a:rPr lang="en-US" sz="1400" dirty="0" smtClean="0"/>
                        <a:t>Current Margin  </a:t>
                      </a:r>
                      <a:endParaRPr lang="en-US" sz="1400" dirty="0"/>
                    </a:p>
                  </a:txBody>
                  <a:tcPr marL="68580" marR="68580" marT="34290" marB="34290"/>
                </a:tc>
                <a:tc>
                  <a:txBody>
                    <a:bodyPr/>
                    <a:lstStyle/>
                    <a:p>
                      <a:r>
                        <a:rPr lang="en-US" sz="1400" dirty="0" smtClean="0"/>
                        <a:t>Total Sold  Units</a:t>
                      </a:r>
                      <a:endParaRPr lang="en-US" sz="1400" dirty="0"/>
                    </a:p>
                  </a:txBody>
                  <a:tcPr marL="68580" marR="68580" marT="34290" marB="34290"/>
                </a:tc>
                <a:tc>
                  <a:txBody>
                    <a:bodyPr/>
                    <a:lstStyle/>
                    <a:p>
                      <a:r>
                        <a:rPr lang="en-US" sz="1400" dirty="0" smtClean="0"/>
                        <a:t>Total Length of Selling period</a:t>
                      </a:r>
                      <a:endParaRPr lang="en-US" sz="1400" dirty="0"/>
                    </a:p>
                  </a:txBody>
                  <a:tcPr marL="68580" marR="68580" marT="34290" marB="34290"/>
                </a:tc>
                <a:tc>
                  <a:txBody>
                    <a:bodyPr/>
                    <a:lstStyle/>
                    <a:p>
                      <a:r>
                        <a:rPr lang="en-US" sz="1400" dirty="0" smtClean="0"/>
                        <a:t>Liquidation price</a:t>
                      </a:r>
                      <a:endParaRPr lang="en-US" sz="1400" dirty="0"/>
                    </a:p>
                  </a:txBody>
                  <a:tcPr marL="68580" marR="68580" marT="34290" marB="34290"/>
                </a:tc>
              </a:tr>
              <a:tr h="792009">
                <a:tc>
                  <a:txBody>
                    <a:bodyPr/>
                    <a:lstStyle/>
                    <a:p>
                      <a:r>
                        <a:rPr lang="en-US" sz="1400" dirty="0" smtClean="0"/>
                        <a:t>SKU999</a:t>
                      </a:r>
                      <a:endParaRPr lang="en-US" sz="1400" dirty="0"/>
                    </a:p>
                  </a:txBody>
                  <a:tcPr marL="68580" marR="68580" marT="34290" marB="34290">
                    <a:solidFill>
                      <a:schemeClr val="accent2"/>
                    </a:solidFill>
                  </a:tcPr>
                </a:tc>
                <a:tc>
                  <a:txBody>
                    <a:bodyPr/>
                    <a:lstStyle/>
                    <a:p>
                      <a:r>
                        <a:rPr lang="en-US" sz="1400" dirty="0" smtClean="0"/>
                        <a:t>$24.04</a:t>
                      </a:r>
                      <a:endParaRPr lang="en-US" sz="1400" dirty="0"/>
                    </a:p>
                  </a:txBody>
                  <a:tcPr marL="68580" marR="68580" marT="34290" marB="34290">
                    <a:solidFill>
                      <a:schemeClr val="accent2"/>
                    </a:solidFill>
                  </a:tcPr>
                </a:tc>
                <a:tc>
                  <a:txBody>
                    <a:bodyPr/>
                    <a:lstStyle/>
                    <a:p>
                      <a:r>
                        <a:rPr lang="en-US" sz="1400" dirty="0" smtClean="0"/>
                        <a:t>$6.85</a:t>
                      </a:r>
                      <a:endParaRPr lang="en-US" sz="1400" dirty="0"/>
                    </a:p>
                  </a:txBody>
                  <a:tcPr marL="68580" marR="68580" marT="34290" marB="34290">
                    <a:solidFill>
                      <a:schemeClr val="accent2"/>
                    </a:solidFill>
                  </a:tcPr>
                </a:tc>
                <a:tc>
                  <a:txBody>
                    <a:bodyPr/>
                    <a:lstStyle/>
                    <a:p>
                      <a:r>
                        <a:rPr lang="en-US" sz="1400" dirty="0" smtClean="0"/>
                        <a:t>77</a:t>
                      </a:r>
                    </a:p>
                    <a:p>
                      <a:r>
                        <a:rPr lang="en-US" sz="1400" dirty="0" smtClean="0"/>
                        <a:t>days</a:t>
                      </a:r>
                      <a:endParaRPr lang="en-US" sz="1400" dirty="0"/>
                    </a:p>
                  </a:txBody>
                  <a:tcPr marL="68580" marR="68580" marT="34290" marB="34290"/>
                </a:tc>
                <a:tc>
                  <a:txBody>
                    <a:bodyPr/>
                    <a:lstStyle/>
                    <a:p>
                      <a:r>
                        <a:rPr lang="en-US" sz="1400" dirty="0" smtClean="0"/>
                        <a:t>1794</a:t>
                      </a:r>
                      <a:endParaRPr lang="en-US" sz="1400" dirty="0"/>
                    </a:p>
                  </a:txBody>
                  <a:tcPr marL="68580" marR="68580" marT="34290" marB="34290">
                    <a:solidFill>
                      <a:schemeClr val="accent2"/>
                    </a:solidFill>
                  </a:tcPr>
                </a:tc>
                <a:tc>
                  <a:txBody>
                    <a:bodyPr/>
                    <a:lstStyle/>
                    <a:p>
                      <a:r>
                        <a:rPr lang="en-US" sz="1400" dirty="0" smtClean="0"/>
                        <a:t>$9969</a:t>
                      </a:r>
                      <a:endParaRPr lang="en-US" sz="1400" dirty="0"/>
                    </a:p>
                  </a:txBody>
                  <a:tcPr marL="68580" marR="68580" marT="34290" marB="34290"/>
                </a:tc>
                <a:tc>
                  <a:txBody>
                    <a:bodyPr/>
                    <a:lstStyle/>
                    <a:p>
                      <a:r>
                        <a:rPr lang="en-US" sz="1400" dirty="0" smtClean="0"/>
                        <a:t>$4247</a:t>
                      </a:r>
                      <a:endParaRPr lang="en-US" sz="1400" dirty="0"/>
                    </a:p>
                  </a:txBody>
                  <a:tcPr marL="68580" marR="68580" marT="34290" marB="34290"/>
                </a:tc>
                <a:tc>
                  <a:txBody>
                    <a:bodyPr/>
                    <a:lstStyle/>
                    <a:p>
                      <a:r>
                        <a:rPr lang="en-US" sz="1400" dirty="0" smtClean="0"/>
                        <a:t>57.4%</a:t>
                      </a:r>
                      <a:endParaRPr lang="en-US" sz="1400" dirty="0"/>
                    </a:p>
                  </a:txBody>
                  <a:tcPr marL="68580" marR="68580" marT="34290" marB="34290"/>
                </a:tc>
                <a:tc>
                  <a:txBody>
                    <a:bodyPr/>
                    <a:lstStyle/>
                    <a:p>
                      <a:r>
                        <a:rPr lang="en-US" sz="1400" dirty="0" smtClean="0"/>
                        <a:t>620</a:t>
                      </a:r>
                      <a:endParaRPr lang="en-US" sz="1400" dirty="0"/>
                    </a:p>
                  </a:txBody>
                  <a:tcPr marL="68580" marR="68580" marT="34290" marB="34290"/>
                </a:tc>
                <a:tc>
                  <a:txBody>
                    <a:bodyPr/>
                    <a:lstStyle/>
                    <a:p>
                      <a:pPr algn="ctr"/>
                      <a:r>
                        <a:rPr lang="en-US" sz="1400" dirty="0" smtClean="0"/>
                        <a:t>24 weeks</a:t>
                      </a:r>
                      <a:endParaRPr lang="en-US" sz="1400" dirty="0"/>
                    </a:p>
                  </a:txBody>
                  <a:tcPr marL="68580" marR="68580" marT="34290" marB="34290">
                    <a:solidFill>
                      <a:schemeClr val="accent2"/>
                    </a:solidFill>
                  </a:tcPr>
                </a:tc>
                <a:tc>
                  <a:txBody>
                    <a:bodyPr/>
                    <a:lstStyle/>
                    <a:p>
                      <a:pPr algn="ctr"/>
                      <a:r>
                        <a:rPr lang="en-US" sz="1400" dirty="0" smtClean="0"/>
                        <a:t>$6.85</a:t>
                      </a:r>
                      <a:endParaRPr lang="en-US" sz="1400" dirty="0"/>
                    </a:p>
                  </a:txBody>
                  <a:tcPr marL="68580" marR="68580" marT="34290" marB="34290">
                    <a:solidFill>
                      <a:schemeClr val="accent2"/>
                    </a:solidFill>
                  </a:tcPr>
                </a:tc>
              </a:tr>
            </a:tbl>
          </a:graphicData>
        </a:graphic>
      </p:graphicFrame>
      <p:sp>
        <p:nvSpPr>
          <p:cNvPr id="6" name="Up Arrow 5"/>
          <p:cNvSpPr/>
          <p:nvPr/>
        </p:nvSpPr>
        <p:spPr>
          <a:xfrm>
            <a:off x="4217514" y="2984432"/>
            <a:ext cx="1039762" cy="91808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TextBox 6"/>
          <p:cNvSpPr txBox="1"/>
          <p:nvPr/>
        </p:nvSpPr>
        <p:spPr>
          <a:xfrm>
            <a:off x="3404867" y="4195694"/>
            <a:ext cx="2331096" cy="738664"/>
          </a:xfrm>
          <a:prstGeom prst="rect">
            <a:avLst/>
          </a:prstGeom>
          <a:solidFill>
            <a:srgbClr val="C00000"/>
          </a:solidFill>
        </p:spPr>
        <p:txBody>
          <a:bodyPr wrap="square" rtlCol="0">
            <a:spAutoFit/>
          </a:bodyPr>
          <a:lstStyle/>
          <a:p>
            <a:pPr algn="ctr"/>
            <a:r>
              <a:rPr lang="en-US" sz="2100" b="1" dirty="0">
                <a:solidFill>
                  <a:srgbClr val="FFC000"/>
                </a:solidFill>
              </a:rPr>
              <a:t>PROMOTE 30% NEXT WEEK</a:t>
            </a:r>
          </a:p>
        </p:txBody>
      </p:sp>
      <p:sp>
        <p:nvSpPr>
          <p:cNvPr id="8" name="Up Arrow 7"/>
          <p:cNvSpPr/>
          <p:nvPr/>
        </p:nvSpPr>
        <p:spPr>
          <a:xfrm rot="3100044">
            <a:off x="2249118" y="2677226"/>
            <a:ext cx="962332" cy="22138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TextBox 8"/>
          <p:cNvSpPr txBox="1"/>
          <p:nvPr/>
        </p:nvSpPr>
        <p:spPr>
          <a:xfrm>
            <a:off x="396271" y="3443476"/>
            <a:ext cx="1222697" cy="1061829"/>
          </a:xfrm>
          <a:prstGeom prst="rect">
            <a:avLst/>
          </a:prstGeom>
          <a:solidFill>
            <a:srgbClr val="0070C0"/>
          </a:solidFill>
        </p:spPr>
        <p:txBody>
          <a:bodyPr wrap="square" rtlCol="0">
            <a:spAutoFit/>
          </a:bodyPr>
          <a:lstStyle/>
          <a:p>
            <a:pPr algn="ctr"/>
            <a:r>
              <a:rPr lang="en-US" sz="2100" b="1" dirty="0">
                <a:solidFill>
                  <a:srgbClr val="FFC000"/>
                </a:solidFill>
              </a:rPr>
              <a:t>Average Price</a:t>
            </a:r>
          </a:p>
          <a:p>
            <a:pPr algn="ctr"/>
            <a:r>
              <a:rPr lang="en-US" sz="2100" b="1" dirty="0">
                <a:solidFill>
                  <a:srgbClr val="FFC000"/>
                </a:solidFill>
              </a:rPr>
              <a:t>$16.07</a:t>
            </a:r>
          </a:p>
        </p:txBody>
      </p:sp>
      <p:sp>
        <p:nvSpPr>
          <p:cNvPr id="10" name="Up Arrow 9"/>
          <p:cNvSpPr/>
          <p:nvPr/>
        </p:nvSpPr>
        <p:spPr>
          <a:xfrm rot="19476806">
            <a:off x="6323596" y="2698657"/>
            <a:ext cx="873842" cy="133366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TextBox 10"/>
          <p:cNvSpPr txBox="1"/>
          <p:nvPr/>
        </p:nvSpPr>
        <p:spPr>
          <a:xfrm>
            <a:off x="6580414" y="4032323"/>
            <a:ext cx="2539672" cy="738664"/>
          </a:xfrm>
          <a:prstGeom prst="rect">
            <a:avLst/>
          </a:prstGeom>
          <a:solidFill>
            <a:srgbClr val="0070C0"/>
          </a:solidFill>
          <a:ln>
            <a:solidFill>
              <a:schemeClr val="accent1"/>
            </a:solidFill>
          </a:ln>
        </p:spPr>
        <p:txBody>
          <a:bodyPr wrap="square" rtlCol="0">
            <a:spAutoFit/>
          </a:bodyPr>
          <a:lstStyle/>
          <a:p>
            <a:pPr algn="ctr"/>
            <a:r>
              <a:rPr lang="en-US" sz="2100" b="1" dirty="0">
                <a:solidFill>
                  <a:srgbClr val="FFC000"/>
                </a:solidFill>
              </a:rPr>
              <a:t>Avg. </a:t>
            </a:r>
            <a:r>
              <a:rPr lang="en-US" sz="2100" b="1" dirty="0" err="1">
                <a:solidFill>
                  <a:srgbClr val="FFC000"/>
                </a:solidFill>
              </a:rPr>
              <a:t>Salesthrough</a:t>
            </a:r>
            <a:endParaRPr lang="en-US" sz="2100" b="1" dirty="0">
              <a:solidFill>
                <a:srgbClr val="FFC000"/>
              </a:solidFill>
            </a:endParaRPr>
          </a:p>
          <a:p>
            <a:pPr algn="ctr"/>
            <a:r>
              <a:rPr lang="en-US" sz="2100" b="1" dirty="0">
                <a:solidFill>
                  <a:srgbClr val="FFC000"/>
                </a:solidFill>
              </a:rPr>
              <a:t>3.14%</a:t>
            </a:r>
          </a:p>
        </p:txBody>
      </p:sp>
    </p:spTree>
    <p:extLst>
      <p:ext uri="{BB962C8B-B14F-4D97-AF65-F5344CB8AC3E}">
        <p14:creationId xmlns:p14="http://schemas.microsoft.com/office/powerpoint/2010/main" val="35907623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4294967295"/>
            <p:extLst/>
          </p:nvPr>
        </p:nvGraphicFramePr>
        <p:xfrm>
          <a:off x="64873" y="1"/>
          <a:ext cx="9079127" cy="50383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17944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sz="quarter" idx="4294967295"/>
            <p:extLst/>
          </p:nvPr>
        </p:nvGraphicFramePr>
        <p:xfrm>
          <a:off x="0" y="231690"/>
          <a:ext cx="9069860" cy="47941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02358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内容占位符 7"/>
          <p:cNvGraphicFramePr>
            <a:graphicFrameLocks noGrp="1"/>
          </p:cNvGraphicFramePr>
          <p:nvPr>
            <p:ph sz="quarter" idx="4294967295"/>
            <p:extLst/>
          </p:nvPr>
        </p:nvGraphicFramePr>
        <p:xfrm>
          <a:off x="0" y="0"/>
          <a:ext cx="9063038" cy="46503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p:cNvGraphicFramePr/>
          <p:nvPr>
            <p:extLst/>
          </p:nvPr>
        </p:nvGraphicFramePr>
        <p:xfrm>
          <a:off x="12166695" y="10149286"/>
          <a:ext cx="9881936" cy="46983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图表 6"/>
          <p:cNvGraphicFramePr/>
          <p:nvPr>
            <p:extLst/>
          </p:nvPr>
        </p:nvGraphicFramePr>
        <p:xfrm>
          <a:off x="12280995" y="10263586"/>
          <a:ext cx="9881936" cy="46983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274664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sz="quarter" idx="4294967295"/>
            <p:extLst>
              <p:ext uri="{D42A27DB-BD31-4B8C-83A1-F6EECF244321}">
                <p14:modId xmlns:p14="http://schemas.microsoft.com/office/powerpoint/2010/main" val="2831988403"/>
              </p:ext>
            </p:extLst>
          </p:nvPr>
        </p:nvGraphicFramePr>
        <p:xfrm>
          <a:off x="0" y="166817"/>
          <a:ext cx="9063681" cy="4431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99274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275662"/>
            <a:ext cx="7886700" cy="387798"/>
          </a:xfrm>
        </p:spPr>
        <p:txBody>
          <a:bodyPr/>
          <a:lstStyle/>
          <a:p>
            <a:r>
              <a:rPr lang="en-US" dirty="0" smtClean="0"/>
              <a:t>Learn more</a:t>
            </a:r>
            <a:endParaRPr lang="en-US" dirty="0"/>
          </a:p>
        </p:txBody>
      </p:sp>
      <p:sp>
        <p:nvSpPr>
          <p:cNvPr id="8" name="TextBox 7"/>
          <p:cNvSpPr txBox="1"/>
          <p:nvPr/>
        </p:nvSpPr>
        <p:spPr>
          <a:xfrm>
            <a:off x="3613273" y="954687"/>
            <a:ext cx="1247834" cy="415498"/>
          </a:xfrm>
          <a:prstGeom prst="rect">
            <a:avLst/>
          </a:prstGeom>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Product</a:t>
            </a:r>
          </a:p>
        </p:txBody>
      </p:sp>
      <p:sp>
        <p:nvSpPr>
          <p:cNvPr id="11" name="TextBox 10"/>
          <p:cNvSpPr txBox="1"/>
          <p:nvPr/>
        </p:nvSpPr>
        <p:spPr>
          <a:xfrm>
            <a:off x="1963561" y="2120188"/>
            <a:ext cx="1247834" cy="738664"/>
          </a:xfrm>
          <a:prstGeom prst="rect">
            <a:avLst/>
          </a:prstGeom>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Slow moving</a:t>
            </a:r>
          </a:p>
        </p:txBody>
      </p:sp>
      <p:sp>
        <p:nvSpPr>
          <p:cNvPr id="12" name="TextBox 11"/>
          <p:cNvSpPr txBox="1"/>
          <p:nvPr/>
        </p:nvSpPr>
        <p:spPr>
          <a:xfrm>
            <a:off x="5511262" y="2124974"/>
            <a:ext cx="1247834" cy="738664"/>
          </a:xfrm>
          <a:prstGeom prst="rect">
            <a:avLst/>
          </a:prstGeom>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Fast Moving</a:t>
            </a:r>
          </a:p>
        </p:txBody>
      </p:sp>
      <p:sp>
        <p:nvSpPr>
          <p:cNvPr id="13" name="TextBox 12"/>
          <p:cNvSpPr txBox="1"/>
          <p:nvPr/>
        </p:nvSpPr>
        <p:spPr>
          <a:xfrm>
            <a:off x="4572000" y="3616764"/>
            <a:ext cx="1247834" cy="1061829"/>
          </a:xfrm>
          <a:prstGeom prst="rect">
            <a:avLst/>
          </a:prstGeom>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Bad Sales Lift</a:t>
            </a:r>
          </a:p>
        </p:txBody>
      </p:sp>
      <p:sp>
        <p:nvSpPr>
          <p:cNvPr id="14" name="TextBox 13"/>
          <p:cNvSpPr txBox="1"/>
          <p:nvPr/>
        </p:nvSpPr>
        <p:spPr>
          <a:xfrm>
            <a:off x="6844246" y="3606416"/>
            <a:ext cx="1247834" cy="1061829"/>
          </a:xfrm>
          <a:prstGeom prst="rect">
            <a:avLst/>
          </a:prstGeom>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a:t>Good Sales Lift</a:t>
            </a:r>
            <a:endParaRPr lang="en-US" sz="2100" b="1" dirty="0"/>
          </a:p>
        </p:txBody>
      </p:sp>
      <p:sp>
        <p:nvSpPr>
          <p:cNvPr id="15" name="TextBox 14"/>
          <p:cNvSpPr txBox="1"/>
          <p:nvPr/>
        </p:nvSpPr>
        <p:spPr>
          <a:xfrm>
            <a:off x="524759" y="3616764"/>
            <a:ext cx="1247834" cy="1061829"/>
          </a:xfrm>
          <a:prstGeom prst="rect">
            <a:avLst/>
          </a:prstGeom>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Bad Sales Lift</a:t>
            </a:r>
          </a:p>
        </p:txBody>
      </p:sp>
      <p:sp>
        <p:nvSpPr>
          <p:cNvPr id="16" name="TextBox 15"/>
          <p:cNvSpPr txBox="1"/>
          <p:nvPr/>
        </p:nvSpPr>
        <p:spPr>
          <a:xfrm>
            <a:off x="2908716" y="3619662"/>
            <a:ext cx="1247834" cy="1061829"/>
          </a:xfrm>
          <a:prstGeom prst="rect">
            <a:avLst/>
          </a:prstGeom>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Good Sales Lift</a:t>
            </a:r>
          </a:p>
        </p:txBody>
      </p:sp>
      <p:sp>
        <p:nvSpPr>
          <p:cNvPr id="17" name="Right Arrow 16"/>
          <p:cNvSpPr/>
          <p:nvPr/>
        </p:nvSpPr>
        <p:spPr>
          <a:xfrm rot="8216646">
            <a:off x="3251072" y="1598190"/>
            <a:ext cx="418434" cy="281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ight Arrow 17"/>
          <p:cNvSpPr/>
          <p:nvPr/>
        </p:nvSpPr>
        <p:spPr>
          <a:xfrm rot="1831824">
            <a:off x="4903550" y="1580016"/>
            <a:ext cx="418434" cy="281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ight Arrow 18"/>
          <p:cNvSpPr/>
          <p:nvPr/>
        </p:nvSpPr>
        <p:spPr>
          <a:xfrm rot="8216646">
            <a:off x="1505450" y="3099555"/>
            <a:ext cx="418434" cy="281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ight Arrow 19"/>
          <p:cNvSpPr/>
          <p:nvPr/>
        </p:nvSpPr>
        <p:spPr>
          <a:xfrm rot="3230306">
            <a:off x="2994131" y="3095731"/>
            <a:ext cx="418434" cy="330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ight Arrow 20"/>
          <p:cNvSpPr/>
          <p:nvPr/>
        </p:nvSpPr>
        <p:spPr>
          <a:xfrm rot="8216646">
            <a:off x="5145243" y="3099554"/>
            <a:ext cx="418434" cy="281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ight Arrow 21"/>
          <p:cNvSpPr/>
          <p:nvPr/>
        </p:nvSpPr>
        <p:spPr>
          <a:xfrm rot="3013406">
            <a:off x="6635029" y="3094380"/>
            <a:ext cx="418434" cy="281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8713452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4294967295"/>
            <p:extLst/>
          </p:nvPr>
        </p:nvGraphicFramePr>
        <p:xfrm>
          <a:off x="1" y="101943"/>
          <a:ext cx="9144000" cy="48498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757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内容占位符 7"/>
          <p:cNvGraphicFramePr>
            <a:graphicFrameLocks noGrp="1"/>
          </p:cNvGraphicFramePr>
          <p:nvPr>
            <p:ph sz="quarter" idx="4294967295"/>
            <p:extLst/>
          </p:nvPr>
        </p:nvGraphicFramePr>
        <p:xfrm>
          <a:off x="0" y="0"/>
          <a:ext cx="8829675" cy="5003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p:cNvGraphicFramePr/>
          <p:nvPr>
            <p:extLst/>
          </p:nvPr>
        </p:nvGraphicFramePr>
        <p:xfrm>
          <a:off x="12166695" y="10149286"/>
          <a:ext cx="9881936" cy="46983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图表 6"/>
          <p:cNvGraphicFramePr/>
          <p:nvPr>
            <p:extLst/>
          </p:nvPr>
        </p:nvGraphicFramePr>
        <p:xfrm>
          <a:off x="12280995" y="10263586"/>
          <a:ext cx="9881936" cy="46983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07689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996804"/>
            <a:ext cx="2325291" cy="174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p:txBody>
          <a:bodyPr/>
          <a:lstStyle/>
          <a:p>
            <a:r>
              <a:rPr lang="en-US" altLang="en-US" smtClean="0"/>
              <a:t>Hard Benefits of Optimization</a:t>
            </a:r>
          </a:p>
        </p:txBody>
      </p:sp>
      <p:sp>
        <p:nvSpPr>
          <p:cNvPr id="15363" name="Rectangle 3"/>
          <p:cNvSpPr>
            <a:spLocks noGrp="1" noChangeArrowheads="1"/>
          </p:cNvSpPr>
          <p:nvPr>
            <p:ph idx="1"/>
          </p:nvPr>
        </p:nvSpPr>
        <p:spPr/>
        <p:txBody>
          <a:bodyPr>
            <a:noAutofit/>
          </a:bodyPr>
          <a:lstStyle/>
          <a:p>
            <a:pPr>
              <a:defRPr/>
            </a:pPr>
            <a:r>
              <a:rPr lang="en-US" altLang="en-US" sz="1800" dirty="0" smtClean="0"/>
              <a:t>Calculable ROIs, paybacks within months, sometimes even weeks</a:t>
            </a:r>
          </a:p>
          <a:p>
            <a:pPr lvl="1">
              <a:defRPr/>
            </a:pPr>
            <a:r>
              <a:rPr lang="en-US" altLang="en-US" sz="1600" dirty="0" smtClean="0"/>
              <a:t>Capital expense avoidance or deferral</a:t>
            </a:r>
          </a:p>
          <a:p>
            <a:pPr lvl="1">
              <a:defRPr/>
            </a:pPr>
            <a:r>
              <a:rPr lang="en-US" altLang="en-US" sz="1600" dirty="0" smtClean="0"/>
              <a:t>Operating expense reductions</a:t>
            </a:r>
          </a:p>
          <a:p>
            <a:pPr lvl="1">
              <a:defRPr/>
            </a:pPr>
            <a:r>
              <a:rPr lang="en-US" altLang="en-US" sz="1600" dirty="0" smtClean="0"/>
              <a:t>Total revenue, revenue mix, and margin improvements</a:t>
            </a:r>
          </a:p>
          <a:p>
            <a:pPr>
              <a:defRPr/>
            </a:pPr>
            <a:r>
              <a:rPr lang="en-US" altLang="en-US" sz="1800" dirty="0" smtClean="0"/>
              <a:t>Improved customer satisfaction</a:t>
            </a:r>
          </a:p>
          <a:p>
            <a:pPr lvl="1">
              <a:defRPr/>
            </a:pPr>
            <a:r>
              <a:rPr lang="en-US" altLang="en-US" sz="1600" dirty="0" smtClean="0"/>
              <a:t>Provide better and more customized customer service</a:t>
            </a:r>
          </a:p>
          <a:p>
            <a:pPr lvl="1">
              <a:defRPr/>
            </a:pPr>
            <a:r>
              <a:rPr lang="en-US" altLang="en-US" sz="1600" dirty="0" smtClean="0"/>
              <a:t>Reduce costs; improve customer service</a:t>
            </a:r>
          </a:p>
          <a:p>
            <a:pPr>
              <a:defRPr/>
            </a:pPr>
            <a:r>
              <a:rPr lang="en-US" altLang="en-US" sz="1800" dirty="0" smtClean="0"/>
              <a:t>Improved operations</a:t>
            </a:r>
          </a:p>
          <a:p>
            <a:pPr lvl="1">
              <a:defRPr/>
            </a:pPr>
            <a:r>
              <a:rPr lang="en-US" altLang="en-US" sz="1600" dirty="0" smtClean="0"/>
              <a:t>Increase productivity</a:t>
            </a:r>
          </a:p>
          <a:p>
            <a:pPr lvl="1">
              <a:defRPr/>
            </a:pPr>
            <a:r>
              <a:rPr lang="en-US" altLang="en-US" sz="1600" dirty="0" smtClean="0"/>
              <a:t>Better planning and scheduling processes </a:t>
            </a:r>
          </a:p>
          <a:p>
            <a:pPr lvl="1">
              <a:defRPr/>
            </a:pPr>
            <a:r>
              <a:rPr lang="en-US" altLang="en-US" sz="1600" dirty="0" smtClean="0"/>
              <a:t>Minimize Costs, Maximize Profits </a:t>
            </a:r>
          </a:p>
          <a:p>
            <a:pPr lvl="1">
              <a:defRPr/>
            </a:pPr>
            <a:endParaRPr lang="en-US" altLang="en-US" sz="1800" dirty="0" smtClean="0"/>
          </a:p>
        </p:txBody>
      </p:sp>
    </p:spTree>
    <p:extLst>
      <p:ext uri="{BB962C8B-B14F-4D97-AF65-F5344CB8AC3E}">
        <p14:creationId xmlns:p14="http://schemas.microsoft.com/office/powerpoint/2010/main" val="46490702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sz="quarter" idx="4294967295"/>
            <p:extLst/>
          </p:nvPr>
        </p:nvGraphicFramePr>
        <p:xfrm>
          <a:off x="148281" y="129747"/>
          <a:ext cx="8887597" cy="49396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013155" y="3959942"/>
            <a:ext cx="2515176" cy="323165"/>
          </a:xfrm>
          <a:prstGeom prst="rect">
            <a:avLst/>
          </a:prstGeom>
          <a:noFill/>
        </p:spPr>
        <p:txBody>
          <a:bodyPr wrap="none" rtlCol="0">
            <a:spAutoFit/>
          </a:bodyPr>
          <a:lstStyle/>
          <a:p>
            <a:r>
              <a:rPr lang="en-US" sz="1500"/>
              <a:t>SLOW MOVING PRODUCT</a:t>
            </a:r>
          </a:p>
        </p:txBody>
      </p:sp>
    </p:spTree>
    <p:extLst>
      <p:ext uri="{BB962C8B-B14F-4D97-AF65-F5344CB8AC3E}">
        <p14:creationId xmlns:p14="http://schemas.microsoft.com/office/powerpoint/2010/main" val="3279132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fr-FR" dirty="0" smtClean="0"/>
              <a:t>Summary</a:t>
            </a:r>
            <a:endParaRPr lang="fr-FR" altLang="fr-FR" dirty="0" smtClean="0"/>
          </a:p>
        </p:txBody>
      </p:sp>
      <p:sp>
        <p:nvSpPr>
          <p:cNvPr id="48131" name="Content Placeholder 2"/>
          <p:cNvSpPr>
            <a:spLocks noGrp="1"/>
          </p:cNvSpPr>
          <p:nvPr>
            <p:ph idx="1"/>
          </p:nvPr>
        </p:nvSpPr>
        <p:spPr>
          <a:xfrm>
            <a:off x="328611" y="871439"/>
            <a:ext cx="8455025" cy="3355474"/>
          </a:xfrm>
        </p:spPr>
        <p:txBody>
          <a:bodyPr>
            <a:normAutofit/>
          </a:bodyPr>
          <a:lstStyle/>
          <a:p>
            <a:pPr>
              <a:defRPr/>
            </a:pPr>
            <a:r>
              <a:rPr lang="en-US" altLang="fr-FR" sz="1600" dirty="0" smtClean="0"/>
              <a:t>Use IBM Decision Optimization to </a:t>
            </a:r>
          </a:p>
          <a:p>
            <a:pPr lvl="1">
              <a:defRPr/>
            </a:pPr>
            <a:r>
              <a:rPr lang="en-US" altLang="fr-FR" sz="1400" dirty="0"/>
              <a:t>O</a:t>
            </a:r>
            <a:r>
              <a:rPr lang="en-US" altLang="fr-FR" sz="1400" dirty="0" smtClean="0"/>
              <a:t>ptimize trade-offs when faced with conflicting goals and constrained resources</a:t>
            </a:r>
          </a:p>
          <a:p>
            <a:pPr lvl="1">
              <a:defRPr/>
            </a:pPr>
            <a:r>
              <a:rPr lang="en-US" altLang="fr-FR" sz="1400" dirty="0" smtClean="0"/>
              <a:t>Gain competitive advantage! </a:t>
            </a:r>
          </a:p>
          <a:p>
            <a:pPr>
              <a:defRPr/>
            </a:pPr>
            <a:r>
              <a:rPr lang="en-US" altLang="fr-FR" sz="1600" dirty="0" smtClean="0"/>
              <a:t>DO is available standalone and </a:t>
            </a:r>
            <a:r>
              <a:rPr lang="en-US" altLang="fr-FR" sz="1600" dirty="0" smtClean="0"/>
              <a:t>can be used together </a:t>
            </a:r>
            <a:r>
              <a:rPr lang="en-US" altLang="fr-FR" sz="1600" dirty="0" smtClean="0"/>
              <a:t>with most IBM solutions (including TM1)</a:t>
            </a:r>
          </a:p>
          <a:p>
            <a:pPr>
              <a:defRPr/>
            </a:pPr>
            <a:r>
              <a:rPr lang="en-US" altLang="fr-FR" sz="1600" dirty="0" smtClean="0"/>
              <a:t>Where to find us at Vision:</a:t>
            </a:r>
          </a:p>
          <a:p>
            <a:pPr lvl="1">
              <a:defRPr/>
            </a:pPr>
            <a:r>
              <a:rPr lang="en-US" altLang="fr-FR" sz="1500" dirty="0" smtClean="0"/>
              <a:t>Twitter: @</a:t>
            </a:r>
            <a:r>
              <a:rPr lang="en-US" altLang="fr-FR" sz="1500" dirty="0" err="1" smtClean="0"/>
              <a:t>IBMoptimization</a:t>
            </a:r>
            <a:endParaRPr lang="en-US" altLang="fr-FR" sz="1500" dirty="0"/>
          </a:p>
          <a:p>
            <a:pPr lvl="1">
              <a:defRPr/>
            </a:pPr>
            <a:r>
              <a:rPr lang="en-US" altLang="fr-FR" sz="1500" dirty="0" smtClean="0"/>
              <a:t>E-mail: </a:t>
            </a:r>
          </a:p>
          <a:p>
            <a:pPr lvl="2">
              <a:defRPr/>
            </a:pPr>
            <a:r>
              <a:rPr lang="en-US" altLang="fr-FR" sz="1200" dirty="0" err="1" smtClean="0"/>
              <a:t>Susara</a:t>
            </a:r>
            <a:r>
              <a:rPr lang="en-US" altLang="fr-FR" sz="1200" dirty="0" smtClean="0"/>
              <a:t> van den </a:t>
            </a:r>
            <a:r>
              <a:rPr lang="en-US" altLang="fr-FR" sz="1200" dirty="0" err="1" smtClean="0"/>
              <a:t>Heever</a:t>
            </a:r>
            <a:r>
              <a:rPr lang="en-US" altLang="fr-FR" sz="1200" dirty="0" smtClean="0"/>
              <a:t> (Program Manager, IBM Decision Optimization):  </a:t>
            </a:r>
            <a:r>
              <a:rPr lang="en-US" altLang="fr-FR" sz="1200" dirty="0" smtClean="0">
                <a:hlinkClick r:id="rId2"/>
              </a:rPr>
              <a:t>svdheever@fr.ibm.com</a:t>
            </a:r>
            <a:r>
              <a:rPr lang="en-US" altLang="fr-FR" sz="1200" dirty="0" smtClean="0"/>
              <a:t>	</a:t>
            </a:r>
          </a:p>
          <a:p>
            <a:pPr lvl="2">
              <a:defRPr/>
            </a:pPr>
            <a:r>
              <a:rPr lang="en-US" altLang="fr-FR" sz="1200" dirty="0" err="1" smtClean="0"/>
              <a:t>Yianni</a:t>
            </a:r>
            <a:r>
              <a:rPr lang="en-US" altLang="fr-FR" sz="1200" dirty="0" smtClean="0"/>
              <a:t> </a:t>
            </a:r>
            <a:r>
              <a:rPr lang="en-US" altLang="fr-FR" sz="1200" dirty="0" err="1" smtClean="0"/>
              <a:t>Gamvros</a:t>
            </a:r>
            <a:r>
              <a:rPr lang="en-US" altLang="fr-FR" sz="1200" dirty="0" smtClean="0"/>
              <a:t> (WW Technical Sales Lead, IBM Decision Optimization): </a:t>
            </a:r>
            <a:r>
              <a:rPr lang="en-US" altLang="fr-FR" sz="1200" dirty="0" smtClean="0">
                <a:hlinkClick r:id="rId3"/>
              </a:rPr>
              <a:t>yianni.gamvros@us.ibm.com</a:t>
            </a:r>
            <a:endParaRPr lang="en-US" altLang="fr-FR" sz="1200" dirty="0"/>
          </a:p>
          <a:p>
            <a:pPr lvl="2">
              <a:defRPr/>
            </a:pPr>
            <a:r>
              <a:rPr lang="en-US" altLang="fr-FR" sz="1200" dirty="0" err="1" smtClean="0"/>
              <a:t>Alkis</a:t>
            </a:r>
            <a:r>
              <a:rPr lang="en-US" altLang="fr-FR" sz="1200" dirty="0"/>
              <a:t> </a:t>
            </a:r>
            <a:r>
              <a:rPr lang="en-US" altLang="fr-FR" sz="1200" dirty="0" err="1" smtClean="0"/>
              <a:t>Vazacopoulos</a:t>
            </a:r>
            <a:r>
              <a:rPr lang="en-US" altLang="fr-FR" sz="1200" dirty="0" smtClean="0"/>
              <a:t> (CEO, Optimization Direct): </a:t>
            </a:r>
            <a:r>
              <a:rPr lang="en-US" altLang="fr-FR" sz="1200" dirty="0" smtClean="0">
                <a:hlinkClick r:id="rId4"/>
              </a:rPr>
              <a:t>alkis@optimizationdirect.com</a:t>
            </a:r>
            <a:endParaRPr lang="en-US" altLang="fr-FR" sz="1200" dirty="0" smtClean="0"/>
          </a:p>
          <a:p>
            <a:pPr lvl="1">
              <a:defRPr/>
            </a:pPr>
            <a:endParaRPr lang="en-US" altLang="fr-FR" dirty="0" smtClean="0"/>
          </a:p>
          <a:p>
            <a:pPr>
              <a:defRPr/>
            </a:pPr>
            <a:endParaRPr lang="en-US" altLang="fr-FR" dirty="0" smtClean="0"/>
          </a:p>
          <a:p>
            <a:pPr lvl="1">
              <a:defRPr/>
            </a:pPr>
            <a:endParaRPr lang="en-US" altLang="fr-FR" dirty="0" smtClean="0"/>
          </a:p>
          <a:p>
            <a:pPr>
              <a:defRPr/>
            </a:pPr>
            <a:endParaRPr lang="fr-FR" altLang="fr-FR" dirty="0" smtClean="0"/>
          </a:p>
        </p:txBody>
      </p:sp>
      <p:sp>
        <p:nvSpPr>
          <p:cNvPr id="4" name="TextBox 3"/>
          <p:cNvSpPr txBox="1">
            <a:spLocks noChangeArrowheads="1"/>
          </p:cNvSpPr>
          <p:nvPr/>
        </p:nvSpPr>
        <p:spPr bwMode="auto">
          <a:xfrm>
            <a:off x="-268970" y="4038029"/>
            <a:ext cx="96501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gn="ctr">
              <a:lnSpc>
                <a:spcPct val="100000"/>
              </a:lnSpc>
              <a:spcBef>
                <a:spcPct val="0"/>
              </a:spcBef>
              <a:spcAft>
                <a:spcPct val="0"/>
              </a:spcAft>
              <a:buClrTx/>
              <a:buSzTx/>
              <a:buFontTx/>
              <a:buNone/>
            </a:pPr>
            <a:r>
              <a:rPr lang="en-US" altLang="fr-FR" sz="1800" b="1" i="1" dirty="0" smtClean="0">
                <a:solidFill>
                  <a:srgbClr val="8DC740"/>
                </a:solidFill>
                <a:latin typeface="Arial" panose="020B0604020202020204" pitchFamily="34" charset="0"/>
              </a:rPr>
              <a:t>Come talk to us at the IBM Decision Optimization demo </a:t>
            </a:r>
            <a:r>
              <a:rPr lang="en-US" altLang="fr-FR" sz="1800" b="1" i="1" dirty="0" err="1" smtClean="0">
                <a:solidFill>
                  <a:srgbClr val="8DC740"/>
                </a:solidFill>
                <a:latin typeface="Arial" panose="020B0604020202020204" pitchFamily="34" charset="0"/>
              </a:rPr>
              <a:t>ped</a:t>
            </a:r>
            <a:r>
              <a:rPr lang="en-US" altLang="fr-FR" sz="1800" b="1" i="1" dirty="0" smtClean="0">
                <a:solidFill>
                  <a:srgbClr val="8DC740"/>
                </a:solidFill>
                <a:latin typeface="Arial" panose="020B0604020202020204" pitchFamily="34" charset="0"/>
              </a:rPr>
              <a:t> </a:t>
            </a:r>
          </a:p>
          <a:p>
            <a:pPr algn="ctr">
              <a:lnSpc>
                <a:spcPct val="100000"/>
              </a:lnSpc>
              <a:spcBef>
                <a:spcPct val="0"/>
              </a:spcBef>
              <a:spcAft>
                <a:spcPct val="0"/>
              </a:spcAft>
              <a:buClrTx/>
              <a:buSzTx/>
              <a:buFontTx/>
              <a:buNone/>
            </a:pPr>
            <a:r>
              <a:rPr lang="en-US" altLang="fr-FR" sz="1800" b="1" i="1" dirty="0" smtClean="0">
                <a:solidFill>
                  <a:srgbClr val="8DC740"/>
                </a:solidFill>
                <a:latin typeface="Arial" panose="020B0604020202020204" pitchFamily="34" charset="0"/>
              </a:rPr>
              <a:t>to </a:t>
            </a:r>
            <a:r>
              <a:rPr lang="en-US" altLang="fr-FR" sz="1800" b="1" i="1" dirty="0" smtClean="0">
                <a:solidFill>
                  <a:srgbClr val="8DC740"/>
                </a:solidFill>
                <a:latin typeface="Arial" panose="020B0604020202020204" pitchFamily="34" charset="0"/>
              </a:rPr>
              <a:t>see how </a:t>
            </a:r>
            <a:r>
              <a:rPr lang="en-US" altLang="fr-FR" sz="1800" b="1" i="1" dirty="0" smtClean="0">
                <a:solidFill>
                  <a:srgbClr val="8DC740"/>
                </a:solidFill>
                <a:latin typeface="Arial" panose="020B0604020202020204" pitchFamily="34" charset="0"/>
              </a:rPr>
              <a:t>optimization can help your business</a:t>
            </a:r>
            <a:endParaRPr lang="fr-FR" altLang="fr-FR" sz="1800" b="1" i="1" dirty="0">
              <a:solidFill>
                <a:srgbClr val="8DC740"/>
              </a:solidFill>
              <a:latin typeface="Arial" panose="020B0604020202020204" pitchFamily="34" charset="0"/>
            </a:endParaRPr>
          </a:p>
        </p:txBody>
      </p:sp>
    </p:spTree>
    <p:extLst>
      <p:ext uri="{BB962C8B-B14F-4D97-AF65-F5344CB8AC3E}">
        <p14:creationId xmlns:p14="http://schemas.microsoft.com/office/powerpoint/2010/main" val="26227281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Please Note:</a:t>
            </a:r>
          </a:p>
        </p:txBody>
      </p:sp>
      <p:sp>
        <p:nvSpPr>
          <p:cNvPr id="14340" name="Rectangle 4"/>
          <p:cNvSpPr>
            <a:spLocks noChangeArrowheads="1"/>
          </p:cNvSpPr>
          <p:nvPr/>
        </p:nvSpPr>
        <p:spPr bwMode="auto">
          <a:xfrm>
            <a:off x="42863" y="833438"/>
            <a:ext cx="864393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tabLst>
                <a:tab pos="233363" algn="l"/>
              </a:tabLst>
              <a:defRPr sz="2000">
                <a:solidFill>
                  <a:srgbClr val="191919"/>
                </a:solidFill>
                <a:latin typeface="HelvNeue Light for IBM"/>
                <a:cs typeface="Arial" panose="020B0604020202020204" pitchFamily="34" charset="0"/>
              </a:defRPr>
            </a:lvl1pPr>
            <a:lvl2pPr marL="742950" indent="-285750" eaLnBrk="0" hangingPunct="0">
              <a:tabLst>
                <a:tab pos="233363" algn="l"/>
              </a:tabLst>
              <a:defRPr sz="2000">
                <a:solidFill>
                  <a:srgbClr val="191919"/>
                </a:solidFill>
                <a:latin typeface="HelvNeue Light for IBM"/>
                <a:cs typeface="Arial" panose="020B0604020202020204" pitchFamily="34" charset="0"/>
              </a:defRPr>
            </a:lvl2pPr>
            <a:lvl3pPr marL="1143000" indent="-228600" eaLnBrk="0" hangingPunct="0">
              <a:tabLst>
                <a:tab pos="233363" algn="l"/>
              </a:tabLst>
              <a:defRPr sz="2000">
                <a:solidFill>
                  <a:srgbClr val="191919"/>
                </a:solidFill>
                <a:latin typeface="HelvNeue Light for IBM"/>
                <a:cs typeface="Arial" panose="020B0604020202020204" pitchFamily="34" charset="0"/>
              </a:defRPr>
            </a:lvl3pPr>
            <a:lvl4pPr marL="1600200" indent="-228600" eaLnBrk="0" hangingPunct="0">
              <a:tabLst>
                <a:tab pos="233363" algn="l"/>
              </a:tabLst>
              <a:defRPr sz="2000">
                <a:solidFill>
                  <a:srgbClr val="191919"/>
                </a:solidFill>
                <a:latin typeface="HelvNeue Light for IBM"/>
                <a:cs typeface="Arial" panose="020B0604020202020204" pitchFamily="34" charset="0"/>
              </a:defRPr>
            </a:lvl4pPr>
            <a:lvl5pPr marL="2057400" indent="-228600" eaLnBrk="0" hangingPunct="0">
              <a:tabLst>
                <a:tab pos="233363" algn="l"/>
              </a:tabLst>
              <a:defRPr sz="2000">
                <a:solidFill>
                  <a:srgbClr val="191919"/>
                </a:solidFill>
                <a:latin typeface="HelvNeue Light for IBM"/>
                <a:cs typeface="Arial" panose="020B0604020202020204" pitchFamily="34" charset="0"/>
              </a:defRPr>
            </a:lvl5pPr>
            <a:lvl6pPr marL="2514600" indent="-228600" eaLnBrk="0" fontAlgn="base" hangingPunct="0">
              <a:spcBef>
                <a:spcPct val="0"/>
              </a:spcBef>
              <a:spcAft>
                <a:spcPct val="0"/>
              </a:spcAft>
              <a:tabLst>
                <a:tab pos="233363" algn="l"/>
              </a:tabLst>
              <a:defRPr sz="2000">
                <a:solidFill>
                  <a:srgbClr val="191919"/>
                </a:solidFill>
                <a:latin typeface="HelvNeue Light for IBM"/>
                <a:cs typeface="Arial" panose="020B0604020202020204" pitchFamily="34" charset="0"/>
              </a:defRPr>
            </a:lvl6pPr>
            <a:lvl7pPr marL="2971800" indent="-228600" eaLnBrk="0" fontAlgn="base" hangingPunct="0">
              <a:spcBef>
                <a:spcPct val="0"/>
              </a:spcBef>
              <a:spcAft>
                <a:spcPct val="0"/>
              </a:spcAft>
              <a:tabLst>
                <a:tab pos="233363" algn="l"/>
              </a:tabLst>
              <a:defRPr sz="2000">
                <a:solidFill>
                  <a:srgbClr val="191919"/>
                </a:solidFill>
                <a:latin typeface="HelvNeue Light for IBM"/>
                <a:cs typeface="Arial" panose="020B0604020202020204" pitchFamily="34" charset="0"/>
              </a:defRPr>
            </a:lvl7pPr>
            <a:lvl8pPr marL="3429000" indent="-228600" eaLnBrk="0" fontAlgn="base" hangingPunct="0">
              <a:spcBef>
                <a:spcPct val="0"/>
              </a:spcBef>
              <a:spcAft>
                <a:spcPct val="0"/>
              </a:spcAft>
              <a:tabLst>
                <a:tab pos="233363" algn="l"/>
              </a:tabLst>
              <a:defRPr sz="2000">
                <a:solidFill>
                  <a:srgbClr val="191919"/>
                </a:solidFill>
                <a:latin typeface="HelvNeue Light for IBM"/>
                <a:cs typeface="Arial" panose="020B0604020202020204" pitchFamily="34" charset="0"/>
              </a:defRPr>
            </a:lvl8pPr>
            <a:lvl9pPr marL="3886200" indent="-228600" eaLnBrk="0" fontAlgn="base" hangingPunct="0">
              <a:spcBef>
                <a:spcPct val="0"/>
              </a:spcBef>
              <a:spcAft>
                <a:spcPct val="0"/>
              </a:spcAft>
              <a:tabLst>
                <a:tab pos="233363" algn="l"/>
              </a:tabLst>
              <a:defRPr sz="2000">
                <a:solidFill>
                  <a:srgbClr val="191919"/>
                </a:solidFill>
                <a:latin typeface="HelvNeue Light for IBM"/>
                <a:cs typeface="Arial" panose="020B0604020202020204" pitchFamily="34" charset="0"/>
              </a:defRPr>
            </a:lvl9pPr>
          </a:lstStyle>
          <a:p>
            <a:pPr eaLnBrk="1" hangingPunct="1">
              <a:lnSpc>
                <a:spcPct val="90000"/>
              </a:lnSpc>
              <a:buFont typeface="Arial" panose="020B0604020202020204" pitchFamily="34" charset="0"/>
              <a:buChar char="•"/>
            </a:pPr>
            <a:r>
              <a:rPr lang="en-US" sz="1100">
                <a:solidFill>
                  <a:schemeClr val="tx1"/>
                </a:solidFill>
                <a:latin typeface="Arial" panose="020B0604020202020204" pitchFamily="34" charset="0"/>
              </a:rPr>
              <a:t>IBM’s statements regarding its plans, directions, and intent are subject to change or withdrawal without notice at IBM’s sole discretion.</a:t>
            </a:r>
          </a:p>
          <a:p>
            <a:pPr eaLnBrk="1" hangingPunct="1">
              <a:lnSpc>
                <a:spcPct val="90000"/>
              </a:lnSpc>
            </a:pPr>
            <a:endParaRPr lang="en-US" sz="1100">
              <a:solidFill>
                <a:schemeClr val="tx1"/>
              </a:solidFill>
              <a:latin typeface="Arial" panose="020B0604020202020204" pitchFamily="34" charset="0"/>
            </a:endParaRPr>
          </a:p>
          <a:p>
            <a:pPr eaLnBrk="1" hangingPunct="1">
              <a:lnSpc>
                <a:spcPct val="90000"/>
              </a:lnSpc>
              <a:buFont typeface="Arial" panose="020B0604020202020204" pitchFamily="34" charset="0"/>
              <a:buChar char="•"/>
            </a:pPr>
            <a:r>
              <a:rPr lang="en-US" sz="1100">
                <a:solidFill>
                  <a:schemeClr val="tx1"/>
                </a:solidFill>
                <a:latin typeface="Arial" panose="020B0604020202020204" pitchFamily="34" charset="0"/>
              </a:rPr>
              <a:t>Information regarding potential future products is intended to outline our general product direction and it should not be relied on in making a purchasing decision. </a:t>
            </a:r>
          </a:p>
          <a:p>
            <a:pPr eaLnBrk="1" hangingPunct="1">
              <a:lnSpc>
                <a:spcPct val="90000"/>
              </a:lnSpc>
            </a:pPr>
            <a:endParaRPr lang="en-US" sz="1100">
              <a:solidFill>
                <a:schemeClr val="tx1"/>
              </a:solidFill>
              <a:latin typeface="Arial" panose="020B0604020202020204" pitchFamily="34" charset="0"/>
            </a:endParaRPr>
          </a:p>
          <a:p>
            <a:pPr eaLnBrk="1" hangingPunct="1">
              <a:lnSpc>
                <a:spcPct val="90000"/>
              </a:lnSpc>
              <a:buFont typeface="Arial" panose="020B0604020202020204" pitchFamily="34" charset="0"/>
              <a:buChar char="•"/>
            </a:pPr>
            <a:r>
              <a:rPr lang="en-US" sz="1100">
                <a:solidFill>
                  <a:schemeClr val="tx1"/>
                </a:solidFill>
                <a:latin typeface="Arial" panose="020B0604020202020204" pitchFamily="34" charset="0"/>
              </a:rPr>
              <a:t>The information mentioned regarding potential future products is not a commitment, 	promise, or legal obligation to deliver any material, code or functionality. Information about potential future products may not be incorporated into any contract. </a:t>
            </a:r>
          </a:p>
          <a:p>
            <a:pPr eaLnBrk="1" hangingPunct="1">
              <a:lnSpc>
                <a:spcPct val="90000"/>
              </a:lnSpc>
            </a:pPr>
            <a:endParaRPr lang="en-US" sz="1100">
              <a:solidFill>
                <a:schemeClr val="tx1"/>
              </a:solidFill>
              <a:latin typeface="Arial" panose="020B0604020202020204" pitchFamily="34" charset="0"/>
            </a:endParaRPr>
          </a:p>
          <a:p>
            <a:pPr eaLnBrk="1" hangingPunct="1">
              <a:lnSpc>
                <a:spcPct val="90000"/>
              </a:lnSpc>
              <a:buFont typeface="Arial" panose="020B0604020202020204" pitchFamily="34" charset="0"/>
              <a:buChar char="•"/>
            </a:pPr>
            <a:r>
              <a:rPr lang="en-US" sz="1100">
                <a:solidFill>
                  <a:schemeClr val="tx1"/>
                </a:solidFill>
                <a:latin typeface="Arial" panose="020B0604020202020204" pitchFamily="34" charset="0"/>
              </a:rPr>
              <a:t>The development, release, and timing of any future features or functionality described for our products remains at our sole discretion. </a:t>
            </a:r>
          </a:p>
          <a:p>
            <a:pPr eaLnBrk="1" hangingPunct="1">
              <a:lnSpc>
                <a:spcPct val="90000"/>
              </a:lnSpc>
            </a:pPr>
            <a:endParaRPr lang="en-US" sz="1100">
              <a:solidFill>
                <a:schemeClr val="tx1"/>
              </a:solidFill>
              <a:latin typeface="Arial" panose="020B0604020202020204" pitchFamily="34" charset="0"/>
            </a:endParaRPr>
          </a:p>
          <a:p>
            <a:pPr eaLnBrk="1" hangingPunct="1">
              <a:lnSpc>
                <a:spcPct val="90000"/>
              </a:lnSpc>
              <a:buFont typeface="Arial" panose="020B0604020202020204" pitchFamily="34" charset="0"/>
              <a:buChar char="•"/>
            </a:pPr>
            <a:r>
              <a:rPr lang="en-US" sz="1100">
                <a:solidFill>
                  <a:schemeClr val="tx1"/>
                </a:solidFill>
                <a:latin typeface="Arial" panose="020B0604020202020204" pitchFamily="34" charset="0"/>
              </a:rPr>
              <a:t>Performance is based on measurements and projections using standard IBM benchmarks in a controlled environment. The actual throughput or performance that any user will experience will vary depending upon many factors, including considerations such as the amount of multiprogramming in the user’s job stream, the I/O configuration, the storage configuration, and the workload processed. Therefore, no assurance can be given that an individual user will achieve results similar to those stated here.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p:txBody>
          <a:bodyPr/>
          <a:lstStyle/>
          <a:p>
            <a:pPr eaLnBrk="1" hangingPunct="1"/>
            <a:r>
              <a:rPr lang="en-US" smtClean="0"/>
              <a:t>Acknowledgments, disclaimers and trademarks</a:t>
            </a:r>
          </a:p>
        </p:txBody>
      </p:sp>
      <p:sp>
        <p:nvSpPr>
          <p:cNvPr id="22531" name="Content Placeholder 2"/>
          <p:cNvSpPr txBox="1">
            <a:spLocks/>
          </p:cNvSpPr>
          <p:nvPr/>
        </p:nvSpPr>
        <p:spPr bwMode="auto">
          <a:xfrm>
            <a:off x="328613" y="814388"/>
            <a:ext cx="8393112"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000">
                <a:solidFill>
                  <a:srgbClr val="191919"/>
                </a:solidFill>
                <a:latin typeface="HelvNeue Light for IBM"/>
                <a:cs typeface="Arial" panose="020B0604020202020204" pitchFamily="34" charset="0"/>
              </a:defRPr>
            </a:lvl1pPr>
            <a:lvl2pPr marL="742950" indent="-285750" eaLnBrk="0" hangingPunct="0">
              <a:defRPr sz="2000">
                <a:solidFill>
                  <a:srgbClr val="191919"/>
                </a:solidFill>
                <a:latin typeface="HelvNeue Light for IBM"/>
                <a:cs typeface="Arial" panose="020B0604020202020204" pitchFamily="34" charset="0"/>
              </a:defRPr>
            </a:lvl2pPr>
            <a:lvl3pPr marL="1143000" indent="-228600" eaLnBrk="0" hangingPunct="0">
              <a:defRPr sz="2000">
                <a:solidFill>
                  <a:srgbClr val="191919"/>
                </a:solidFill>
                <a:latin typeface="HelvNeue Light for IBM"/>
                <a:cs typeface="Arial" panose="020B0604020202020204" pitchFamily="34" charset="0"/>
              </a:defRPr>
            </a:lvl3pPr>
            <a:lvl4pPr marL="1600200" indent="-228600" eaLnBrk="0" hangingPunct="0">
              <a:defRPr sz="2000">
                <a:solidFill>
                  <a:srgbClr val="191919"/>
                </a:solidFill>
                <a:latin typeface="HelvNeue Light for IBM"/>
                <a:cs typeface="Arial" panose="020B0604020202020204" pitchFamily="34" charset="0"/>
              </a:defRPr>
            </a:lvl4pPr>
            <a:lvl5pPr marL="2057400" indent="-228600" eaLnBrk="0" hangingPunct="0">
              <a:defRPr sz="2000">
                <a:solidFill>
                  <a:srgbClr val="191919"/>
                </a:solidFill>
                <a:latin typeface="HelvNeue Light for IBM"/>
                <a:cs typeface="Arial" panose="020B0604020202020204" pitchFamily="34" charset="0"/>
              </a:defRPr>
            </a:lvl5pPr>
            <a:lvl6pPr marL="25146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6pPr>
            <a:lvl7pPr marL="29718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7pPr>
            <a:lvl8pPr marL="34290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8pPr>
            <a:lvl9pPr marL="38862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9pPr>
          </a:lstStyle>
          <a:p>
            <a:pPr eaLnBrk="1" hangingPunct="1">
              <a:spcBef>
                <a:spcPct val="50000"/>
              </a:spcBef>
              <a:spcAft>
                <a:spcPts val="500"/>
              </a:spcAft>
              <a:buClr>
                <a:srgbClr val="6D6E70"/>
              </a:buClr>
              <a:buSzPct val="90000"/>
              <a:buFont typeface="Lucida Grande"/>
              <a:buNone/>
            </a:pPr>
            <a:r>
              <a:rPr lang="en-US" sz="800">
                <a:solidFill>
                  <a:schemeClr val="tx1"/>
                </a:solidFill>
                <a:latin typeface="Arial" panose="020B0604020202020204" pitchFamily="34" charset="0"/>
              </a:rPr>
              <a:t>© Copyright IBM Corporation 2015/2016. All rights reserved. </a:t>
            </a:r>
          </a:p>
          <a:p>
            <a:pPr eaLnBrk="1" hangingPunct="1">
              <a:spcBef>
                <a:spcPct val="50000"/>
              </a:spcBef>
              <a:spcAft>
                <a:spcPts val="500"/>
              </a:spcAft>
              <a:buClr>
                <a:srgbClr val="6D6E70"/>
              </a:buClr>
              <a:buSzPct val="90000"/>
              <a:buFont typeface="Lucida Grande"/>
              <a:buNone/>
            </a:pPr>
            <a:r>
              <a:rPr lang="en-US" sz="800">
                <a:solidFill>
                  <a:schemeClr val="tx1"/>
                </a:solidFill>
                <a:latin typeface="Arial" panose="020B0604020202020204" pitchFamily="34" charset="0"/>
              </a:rPr>
              <a:t>The information contained in this publication is provided for informational purposes only. While efforts were made to verify the completeness and accuracy of the information contained in this publication, it is provided AS IS without warranty of any kind, express or implied. In addition, this information is based on IBM</a:t>
            </a:r>
            <a:r>
              <a:rPr lang="ja-JP" altLang="en-US" sz="800">
                <a:solidFill>
                  <a:schemeClr val="tx1"/>
                </a:solidFill>
                <a:latin typeface="Arial" panose="020B0604020202020204" pitchFamily="34" charset="0"/>
                <a:ea typeface="MS PGothic" panose="020B0600070205080204" pitchFamily="34" charset="-128"/>
              </a:rPr>
              <a:t>’</a:t>
            </a:r>
            <a:r>
              <a:rPr lang="en-US" sz="800">
                <a:solidFill>
                  <a:schemeClr val="tx1"/>
                </a:solidFill>
                <a:latin typeface="Arial" panose="020B0604020202020204" pitchFamily="34" charset="0"/>
              </a:rPr>
              <a:t>s current product plans and strategy, which are subject </a:t>
            </a:r>
            <a:br>
              <a:rPr lang="en-US" sz="800">
                <a:solidFill>
                  <a:schemeClr val="tx1"/>
                </a:solidFill>
                <a:latin typeface="Arial" panose="020B0604020202020204" pitchFamily="34" charset="0"/>
              </a:rPr>
            </a:br>
            <a:r>
              <a:rPr lang="en-US" sz="800">
                <a:solidFill>
                  <a:schemeClr val="tx1"/>
                </a:solidFill>
                <a:latin typeface="Arial" panose="020B0604020202020204" pitchFamily="34" charset="0"/>
              </a:rPr>
              <a:t>to change by IBM without notice. IBM shall not be responsible for any damages arising out of the use of, or otherwise related to, this publication or any other materials. Nothing contained in this publication is intended to, nor shall have the effect of, creating any warranties or representations from IBM or its suppliers or licensors, or altering the terms and conditions of the applicable license agreement governing the use of IBM software.</a:t>
            </a:r>
          </a:p>
          <a:p>
            <a:pPr eaLnBrk="1" hangingPunct="1">
              <a:spcBef>
                <a:spcPct val="50000"/>
              </a:spcBef>
              <a:spcAft>
                <a:spcPts val="500"/>
              </a:spcAft>
              <a:buClr>
                <a:srgbClr val="6D6E70"/>
              </a:buClr>
              <a:buSzPct val="90000"/>
              <a:buFont typeface="Lucida Grande"/>
              <a:buNone/>
            </a:pPr>
            <a:r>
              <a:rPr lang="en-US" sz="800">
                <a:solidFill>
                  <a:schemeClr val="tx1"/>
                </a:solidFill>
                <a:latin typeface="Arial" panose="020B0604020202020204" pitchFamily="34" charset="0"/>
              </a:rPr>
              <a:t>References in this publication to IBM products, programs or services do not imply that they will be made available in all countries in which IBM operates. Product release dates and/or capabilities referenced in this presentation may change at any time at IBM</a:t>
            </a:r>
            <a:r>
              <a:rPr lang="ja-JP" altLang="en-US" sz="800">
                <a:solidFill>
                  <a:schemeClr val="tx1"/>
                </a:solidFill>
                <a:latin typeface="Arial" panose="020B0604020202020204" pitchFamily="34" charset="0"/>
                <a:ea typeface="MS PGothic" panose="020B0600070205080204" pitchFamily="34" charset="-128"/>
              </a:rPr>
              <a:t>’</a:t>
            </a:r>
            <a:r>
              <a:rPr lang="en-US" sz="800">
                <a:solidFill>
                  <a:schemeClr val="tx1"/>
                </a:solidFill>
                <a:latin typeface="Arial" panose="020B0604020202020204" pitchFamily="34" charset="0"/>
              </a:rPr>
              <a:t>s sole discretion based on market opportunities or other factors, and are not intended to be a commitment to future product or feature availability in any way. Nothing contained in these materials is intended to, nor shall have the effect of, stating or implying that any activities undertaken by you </a:t>
            </a:r>
            <a:br>
              <a:rPr lang="en-US" sz="800">
                <a:solidFill>
                  <a:schemeClr val="tx1"/>
                </a:solidFill>
                <a:latin typeface="Arial" panose="020B0604020202020204" pitchFamily="34" charset="0"/>
              </a:rPr>
            </a:br>
            <a:r>
              <a:rPr lang="en-US" sz="800">
                <a:solidFill>
                  <a:schemeClr val="tx1"/>
                </a:solidFill>
                <a:latin typeface="Arial" panose="020B0604020202020204" pitchFamily="34" charset="0"/>
              </a:rPr>
              <a:t>will result in any specific sales, revenue growth, savings or other results. All statements regarding IBM future direction and intent are subject to change or withdrawal without notice, </a:t>
            </a:r>
            <a:br>
              <a:rPr lang="en-US" sz="800">
                <a:solidFill>
                  <a:schemeClr val="tx1"/>
                </a:solidFill>
                <a:latin typeface="Arial" panose="020B0604020202020204" pitchFamily="34" charset="0"/>
              </a:rPr>
            </a:br>
            <a:r>
              <a:rPr lang="en-US" sz="800">
                <a:solidFill>
                  <a:schemeClr val="tx1"/>
                </a:solidFill>
                <a:latin typeface="Arial" panose="020B0604020202020204" pitchFamily="34" charset="0"/>
              </a:rPr>
              <a:t>and represent goals and objectives only.</a:t>
            </a:r>
          </a:p>
          <a:p>
            <a:pPr eaLnBrk="1" hangingPunct="1">
              <a:spcBef>
                <a:spcPct val="50000"/>
              </a:spcBef>
              <a:spcAft>
                <a:spcPts val="500"/>
              </a:spcAft>
              <a:buClr>
                <a:srgbClr val="6D6E70"/>
              </a:buClr>
              <a:buSzPct val="90000"/>
              <a:buFont typeface="Lucida Grande"/>
              <a:buNone/>
            </a:pPr>
            <a:r>
              <a:rPr lang="en-US" sz="800">
                <a:solidFill>
                  <a:schemeClr val="tx1"/>
                </a:solidFill>
                <a:latin typeface="Arial" panose="020B0604020202020204" pitchFamily="34" charset="0"/>
              </a:rPr>
              <a:t>Information concerning non-IBM products and services was obtained from a supplier of those products and services. IBM has not tested these products or services and cannot confirm the accuracy of performance, compatibility, or any other claims related to non-IBM products and services. Questions on the capabilities of non-IBM products and services should be addressed to the supplier of those products and services. </a:t>
            </a:r>
          </a:p>
          <a:p>
            <a:pPr eaLnBrk="1" hangingPunct="1">
              <a:spcBef>
                <a:spcPct val="50000"/>
              </a:spcBef>
              <a:spcAft>
                <a:spcPts val="500"/>
              </a:spcAft>
              <a:buClr>
                <a:srgbClr val="6D6E70"/>
              </a:buClr>
              <a:buSzPct val="90000"/>
              <a:buFont typeface="Lucida Grande"/>
              <a:buNone/>
            </a:pPr>
            <a:r>
              <a:rPr lang="en-US" sz="800">
                <a:solidFill>
                  <a:schemeClr val="tx1"/>
                </a:solidFill>
                <a:latin typeface="Arial" panose="020B0604020202020204" pitchFamily="34" charset="0"/>
              </a:rPr>
              <a:t>All customer examples cited or described are presented as illustrations of the manner in which some customers have used IBM products and the results they may have achieved. </a:t>
            </a:r>
            <a:br>
              <a:rPr lang="en-US" sz="800">
                <a:solidFill>
                  <a:schemeClr val="tx1"/>
                </a:solidFill>
                <a:latin typeface="Arial" panose="020B0604020202020204" pitchFamily="34" charset="0"/>
              </a:rPr>
            </a:br>
            <a:r>
              <a:rPr lang="en-US" sz="800">
                <a:solidFill>
                  <a:schemeClr val="tx1"/>
                </a:solidFill>
                <a:latin typeface="Arial" panose="020B0604020202020204" pitchFamily="34" charset="0"/>
              </a:rPr>
              <a:t>Actual environmental costs and performance characteristics may vary by customer and will vary depending on individual customer configurations and conditions. Nothing contained </a:t>
            </a:r>
            <a:br>
              <a:rPr lang="en-US" sz="800">
                <a:solidFill>
                  <a:schemeClr val="tx1"/>
                </a:solidFill>
                <a:latin typeface="Arial" panose="020B0604020202020204" pitchFamily="34" charset="0"/>
              </a:rPr>
            </a:br>
            <a:r>
              <a:rPr lang="en-US" sz="800">
                <a:solidFill>
                  <a:schemeClr val="tx1"/>
                </a:solidFill>
                <a:latin typeface="Arial" panose="020B0604020202020204" pitchFamily="34" charset="0"/>
              </a:rPr>
              <a:t>in these materials is intended to, nor shall have the effect of, stating or implying that any activities undertaken by you will result in any specific sales, revenue growth or other results.</a:t>
            </a:r>
          </a:p>
          <a:p>
            <a:pPr eaLnBrk="1" hangingPunct="1">
              <a:spcBef>
                <a:spcPct val="50000"/>
              </a:spcBef>
              <a:spcAft>
                <a:spcPts val="500"/>
              </a:spcAft>
              <a:buClr>
                <a:srgbClr val="6D6E70"/>
              </a:buClr>
              <a:buSzPct val="90000"/>
              <a:buFont typeface="Lucida Grande"/>
              <a:buNone/>
            </a:pPr>
            <a:r>
              <a:rPr lang="en-US" sz="800">
                <a:solidFill>
                  <a:schemeClr val="tx1"/>
                </a:solidFill>
                <a:latin typeface="Arial" panose="020B0604020202020204" pitchFamily="34" charset="0"/>
              </a:rPr>
              <a:t>Prices are suggested U.S. list prices and are subject to change without notice. Starting price may not include a hard drive, operating system or other features. Contact your IBM representative or Business Partner for the most current pricing in your geography. </a:t>
            </a:r>
            <a:endParaRPr lang="en-US" altLang="ja-JP" sz="800">
              <a:solidFill>
                <a:schemeClr val="tx1"/>
              </a:solidFill>
              <a:latin typeface="Arial" panose="020B0604020202020204" pitchFamily="34" charset="0"/>
              <a:ea typeface="MS PGothic" panose="020B0600070205080204" pitchFamily="34" charset="-128"/>
            </a:endParaRPr>
          </a:p>
          <a:p>
            <a:pPr eaLnBrk="1" hangingPunct="1">
              <a:spcBef>
                <a:spcPct val="50000"/>
              </a:spcBef>
              <a:spcAft>
                <a:spcPts val="500"/>
              </a:spcAft>
              <a:buClr>
                <a:srgbClr val="6D6E70"/>
              </a:buClr>
              <a:buSzPct val="90000"/>
              <a:buFont typeface="Lucida Grande"/>
              <a:buNone/>
            </a:pPr>
            <a:r>
              <a:rPr lang="en-US" altLang="ja-JP" sz="800">
                <a:solidFill>
                  <a:schemeClr val="tx1"/>
                </a:solidFill>
                <a:latin typeface="Arial" panose="020B0604020202020204" pitchFamily="34" charset="0"/>
                <a:ea typeface="MS PGothic" panose="020B0600070205080204" pitchFamily="34" charset="-128"/>
              </a:rPr>
              <a:t>IBM, the IBM logo, ibm.com, and other IBM products and services are trademarks or registered trademarks of International Business Machines Corporation in the United States, other countries, or both. If these and other IBM trademarked terms are marked on their first occurrence in this information with a trademark symbol (® or ™), these symbols indicate U.S. registered or common law trademarks owned by IBM at the time this information was published. Such trademarks may also be registered or common law trademarks in other countries.  </a:t>
            </a:r>
            <a:br>
              <a:rPr lang="en-US" altLang="ja-JP" sz="800">
                <a:solidFill>
                  <a:schemeClr val="tx1"/>
                </a:solidFill>
                <a:latin typeface="Arial" panose="020B0604020202020204" pitchFamily="34" charset="0"/>
                <a:ea typeface="MS PGothic" panose="020B0600070205080204" pitchFamily="34" charset="-128"/>
              </a:rPr>
            </a:br>
            <a:r>
              <a:rPr lang="en-US" altLang="ja-JP" sz="800">
                <a:solidFill>
                  <a:schemeClr val="tx1"/>
                </a:solidFill>
                <a:latin typeface="Arial" panose="020B0604020202020204" pitchFamily="34" charset="0"/>
                <a:ea typeface="MS PGothic" panose="020B0600070205080204" pitchFamily="34" charset="-128"/>
              </a:rPr>
              <a:t>A current list of IBM trademarks is available on the Web at "Copyright and trademark information" at </a:t>
            </a:r>
            <a:r>
              <a:rPr lang="en-US" altLang="ja-JP" sz="800" b="1" u="sng">
                <a:solidFill>
                  <a:schemeClr val="tx1"/>
                </a:solidFill>
                <a:latin typeface="Arial" panose="020B0604020202020204" pitchFamily="34" charset="0"/>
                <a:ea typeface="MS PGothic" panose="020B0600070205080204" pitchFamily="34" charset="-128"/>
              </a:rPr>
              <a:t>ibm.com</a:t>
            </a:r>
            <a:r>
              <a:rPr lang="en-US" altLang="ja-JP" sz="800" u="sng">
                <a:solidFill>
                  <a:schemeClr val="tx1"/>
                </a:solidFill>
                <a:latin typeface="Arial" panose="020B0604020202020204" pitchFamily="34" charset="0"/>
                <a:ea typeface="MS PGothic" panose="020B0600070205080204" pitchFamily="34" charset="-128"/>
              </a:rPr>
              <a:t>/legal/copytrade.shtml</a:t>
            </a:r>
            <a:endParaRPr lang="en-US" sz="800" u="sng">
              <a:solidFill>
                <a:schemeClr val="tx1"/>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mtClean="0"/>
              <a:t>Notices and Disclaimers</a:t>
            </a:r>
          </a:p>
        </p:txBody>
      </p:sp>
      <p:sp>
        <p:nvSpPr>
          <p:cNvPr id="23556" name="Rectangle 4"/>
          <p:cNvSpPr>
            <a:spLocks noChangeArrowheads="1"/>
          </p:cNvSpPr>
          <p:nvPr/>
        </p:nvSpPr>
        <p:spPr bwMode="auto">
          <a:xfrm>
            <a:off x="206375" y="923925"/>
            <a:ext cx="8937625"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191919"/>
                </a:solidFill>
                <a:latin typeface="HelvNeue Light for IBM"/>
                <a:cs typeface="Arial" panose="020B0604020202020204" pitchFamily="34" charset="0"/>
              </a:defRPr>
            </a:lvl1pPr>
            <a:lvl2pPr marL="742950" indent="-285750" eaLnBrk="0" hangingPunct="0">
              <a:defRPr sz="2000">
                <a:solidFill>
                  <a:srgbClr val="191919"/>
                </a:solidFill>
                <a:latin typeface="HelvNeue Light for IBM"/>
                <a:cs typeface="Arial" panose="020B0604020202020204" pitchFamily="34" charset="0"/>
              </a:defRPr>
            </a:lvl2pPr>
            <a:lvl3pPr marL="1143000" indent="-228600" eaLnBrk="0" hangingPunct="0">
              <a:defRPr sz="2000">
                <a:solidFill>
                  <a:srgbClr val="191919"/>
                </a:solidFill>
                <a:latin typeface="HelvNeue Light for IBM"/>
                <a:cs typeface="Arial" panose="020B0604020202020204" pitchFamily="34" charset="0"/>
              </a:defRPr>
            </a:lvl3pPr>
            <a:lvl4pPr marL="1600200" indent="-228600" eaLnBrk="0" hangingPunct="0">
              <a:defRPr sz="2000">
                <a:solidFill>
                  <a:srgbClr val="191919"/>
                </a:solidFill>
                <a:latin typeface="HelvNeue Light for IBM"/>
                <a:cs typeface="Arial" panose="020B0604020202020204" pitchFamily="34" charset="0"/>
              </a:defRPr>
            </a:lvl4pPr>
            <a:lvl5pPr marL="2057400" indent="-228600" eaLnBrk="0" hangingPunct="0">
              <a:defRPr sz="2000">
                <a:solidFill>
                  <a:srgbClr val="191919"/>
                </a:solidFill>
                <a:latin typeface="HelvNeue Light for IBM"/>
                <a:cs typeface="Arial" panose="020B0604020202020204" pitchFamily="34" charset="0"/>
              </a:defRPr>
            </a:lvl5pPr>
            <a:lvl6pPr marL="25146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6pPr>
            <a:lvl7pPr marL="29718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7pPr>
            <a:lvl8pPr marL="34290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8pPr>
            <a:lvl9pPr marL="38862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9pPr>
          </a:lstStyle>
          <a:p>
            <a:pPr eaLnBrk="1" hangingPunct="1">
              <a:lnSpc>
                <a:spcPct val="90000"/>
              </a:lnSpc>
              <a:spcAft>
                <a:spcPts val="1000"/>
              </a:spcAft>
            </a:pPr>
            <a:r>
              <a:rPr lang="en-US" sz="900">
                <a:solidFill>
                  <a:schemeClr val="tx1"/>
                </a:solidFill>
                <a:latin typeface="Arial" panose="020B0604020202020204" pitchFamily="34" charset="0"/>
              </a:rPr>
              <a:t>Copyright © 2016 by International Business Machines Corporation (IBM).  No part of this document may be reproduced or transmitted in any form without written permission from IBM. </a:t>
            </a:r>
          </a:p>
          <a:p>
            <a:pPr eaLnBrk="1" hangingPunct="1">
              <a:lnSpc>
                <a:spcPct val="90000"/>
              </a:lnSpc>
              <a:spcAft>
                <a:spcPts val="1000"/>
              </a:spcAft>
            </a:pPr>
            <a:r>
              <a:rPr lang="en-US" sz="900" b="1">
                <a:solidFill>
                  <a:schemeClr val="tx1"/>
                </a:solidFill>
                <a:latin typeface="Arial" panose="020B0604020202020204" pitchFamily="34" charset="0"/>
              </a:rPr>
              <a:t>U.S. Government Users Restricted Rights - Use, duplication or disclosure restricted by GSA ADP Schedule Contract with IBM.</a:t>
            </a:r>
          </a:p>
          <a:p>
            <a:pPr eaLnBrk="1" hangingPunct="1">
              <a:lnSpc>
                <a:spcPct val="90000"/>
              </a:lnSpc>
              <a:spcAft>
                <a:spcPts val="1000"/>
              </a:spcAft>
            </a:pPr>
            <a:r>
              <a:rPr lang="en-US" sz="900">
                <a:solidFill>
                  <a:schemeClr val="tx1"/>
                </a:solidFill>
                <a:latin typeface="Arial" panose="020B0604020202020204" pitchFamily="34" charset="0"/>
              </a:rPr>
              <a:t>Information in these presentations (including information relating to products that have not yet been announced by IBM) has been reviewed for accuracy as of the date of initial publication and could include unintentional technical or typographical errors. IBM shall have no responsibility to update this information. THIS DOCUMENT IS DISTRIBUTED "AS IS" WITHOUT ANY WARRANTY, EITHER EXPRESS OR IMPLIED.  IN NO EVENT SHALL IBM BE LIABLE FOR ANY DAMAGE ARISING FROM THE USE OF THIS INFORMATION, INCLUDING BUT NOT LIMITED TO, LOSS OF DATA, BUSINESS INTERRUPTION, LOSS OF PROFIT OR LOSS OF OPPORTUNITY.  IBM products and services are warranted according to the terms and conditions of the agreements under which they are provided. </a:t>
            </a:r>
          </a:p>
          <a:p>
            <a:pPr eaLnBrk="1" hangingPunct="1">
              <a:lnSpc>
                <a:spcPct val="90000"/>
              </a:lnSpc>
              <a:spcAft>
                <a:spcPts val="1000"/>
              </a:spcAft>
            </a:pPr>
            <a:r>
              <a:rPr lang="en-US" sz="900" b="1">
                <a:solidFill>
                  <a:schemeClr val="tx1"/>
                </a:solidFill>
                <a:latin typeface="Arial" panose="020B0604020202020204" pitchFamily="34" charset="0"/>
              </a:rPr>
              <a:t>Any statements regarding IBM's future direction, intent or product plans are subject to change or withdrawal without notice.</a:t>
            </a:r>
          </a:p>
          <a:p>
            <a:pPr eaLnBrk="1" hangingPunct="1">
              <a:lnSpc>
                <a:spcPct val="90000"/>
              </a:lnSpc>
              <a:spcAft>
                <a:spcPts val="1000"/>
              </a:spcAft>
            </a:pPr>
            <a:r>
              <a:rPr lang="en-US" sz="900">
                <a:solidFill>
                  <a:schemeClr val="tx1"/>
                </a:solidFill>
                <a:latin typeface="Arial" panose="020B0604020202020204" pitchFamily="34" charset="0"/>
              </a:rPr>
              <a:t>Performance data contained herein was generally obtained in a controlled, isolated environments.  Customer examples are presented as illustrations of how those customers have used IBM products and the results they may have achieved.  Actual performance, cost, savings or other results in other operating environments may vary.  </a:t>
            </a:r>
          </a:p>
          <a:p>
            <a:pPr eaLnBrk="1" hangingPunct="1">
              <a:lnSpc>
                <a:spcPct val="90000"/>
              </a:lnSpc>
              <a:spcAft>
                <a:spcPts val="1000"/>
              </a:spcAft>
            </a:pPr>
            <a:r>
              <a:rPr lang="en-US" sz="900">
                <a:solidFill>
                  <a:schemeClr val="tx1"/>
                </a:solidFill>
                <a:latin typeface="Arial" panose="020B0604020202020204" pitchFamily="34" charset="0"/>
              </a:rPr>
              <a:t>References in this document to IBM products, programs, or services does not imply that IBM intends to make such products, programs or services available in all countries in which IBM operates or does business.  </a:t>
            </a:r>
          </a:p>
          <a:p>
            <a:pPr eaLnBrk="1" hangingPunct="1">
              <a:lnSpc>
                <a:spcPct val="90000"/>
              </a:lnSpc>
              <a:spcAft>
                <a:spcPts val="1000"/>
              </a:spcAft>
            </a:pPr>
            <a:r>
              <a:rPr lang="en-US" sz="900">
                <a:solidFill>
                  <a:schemeClr val="tx1"/>
                </a:solidFill>
                <a:latin typeface="Arial" panose="020B0604020202020204" pitchFamily="34" charset="0"/>
              </a:rPr>
              <a:t>Workshops, sessions and associated materials may have been prepared by independent session speakers, and do not necessarily reflect the views of IBM.  All materials and discussions are provided for informational purposes only, and are neither intended to, nor shall constitute legal or other guidance or advice to any individual participant or their specific situation. </a:t>
            </a:r>
          </a:p>
          <a:p>
            <a:pPr eaLnBrk="1" hangingPunct="1">
              <a:lnSpc>
                <a:spcPct val="90000"/>
              </a:lnSpc>
              <a:spcAft>
                <a:spcPts val="1000"/>
              </a:spcAft>
            </a:pPr>
            <a:r>
              <a:rPr lang="en-US" sz="900">
                <a:solidFill>
                  <a:schemeClr val="tx1"/>
                </a:solidFill>
                <a:latin typeface="Arial" panose="020B0604020202020204" pitchFamily="34" charset="0"/>
              </a:rPr>
              <a:t>It is the customer</a:t>
            </a:r>
            <a:r>
              <a:rPr lang="ja-JP" altLang="en-US" sz="900">
                <a:solidFill>
                  <a:schemeClr val="tx1"/>
                </a:solidFill>
                <a:latin typeface="Arial" panose="020B0604020202020204" pitchFamily="34" charset="0"/>
                <a:ea typeface="MS PGothic" panose="020B0600070205080204" pitchFamily="34" charset="-128"/>
              </a:rPr>
              <a:t>’</a:t>
            </a:r>
            <a:r>
              <a:rPr lang="en-US" altLang="ja-JP" sz="900">
                <a:solidFill>
                  <a:schemeClr val="tx1"/>
                </a:solidFill>
                <a:latin typeface="Arial" panose="020B0604020202020204" pitchFamily="34" charset="0"/>
                <a:ea typeface="MS PGothic" panose="020B0600070205080204" pitchFamily="34" charset="-128"/>
              </a:rPr>
              <a:t>s  responsibility to insure its own compliance with legal requirements and to obtain advice of competent legal counsel as to the identification and interpretation of any relevant laws and regulatory requirements that may affect the customer</a:t>
            </a:r>
            <a:r>
              <a:rPr lang="ja-JP" altLang="en-US" sz="900">
                <a:solidFill>
                  <a:schemeClr val="tx1"/>
                </a:solidFill>
                <a:latin typeface="Arial" panose="020B0604020202020204" pitchFamily="34" charset="0"/>
                <a:ea typeface="MS PGothic" panose="020B0600070205080204" pitchFamily="34" charset="-128"/>
              </a:rPr>
              <a:t>’</a:t>
            </a:r>
            <a:r>
              <a:rPr lang="en-US" altLang="ja-JP" sz="900">
                <a:solidFill>
                  <a:schemeClr val="tx1"/>
                </a:solidFill>
                <a:latin typeface="Arial" panose="020B0604020202020204" pitchFamily="34" charset="0"/>
                <a:ea typeface="MS PGothic" panose="020B0600070205080204" pitchFamily="34" charset="-128"/>
              </a:rPr>
              <a:t>s business and any actions the customer may need to take to comply with such laws.  IBM does not provide legal advice or represent or warrant that its services or products will ensure that the customer is in compliance with any law</a:t>
            </a:r>
            <a:endParaRPr lang="en-US" sz="900">
              <a:solidFill>
                <a:schemeClr val="tx1"/>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t>Notices and Disclaimers Con’t. </a:t>
            </a:r>
          </a:p>
        </p:txBody>
      </p:sp>
      <p:sp>
        <p:nvSpPr>
          <p:cNvPr id="24580" name="Rectangle 4"/>
          <p:cNvSpPr>
            <a:spLocks noChangeArrowheads="1"/>
          </p:cNvSpPr>
          <p:nvPr/>
        </p:nvSpPr>
        <p:spPr bwMode="auto">
          <a:xfrm>
            <a:off x="107950" y="914400"/>
            <a:ext cx="903605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191919"/>
                </a:solidFill>
                <a:latin typeface="HelvNeue Light for IBM"/>
                <a:cs typeface="Arial" panose="020B0604020202020204" pitchFamily="34" charset="0"/>
              </a:defRPr>
            </a:lvl1pPr>
            <a:lvl2pPr marL="742950" indent="-285750" eaLnBrk="0" hangingPunct="0">
              <a:defRPr sz="2000">
                <a:solidFill>
                  <a:srgbClr val="191919"/>
                </a:solidFill>
                <a:latin typeface="HelvNeue Light for IBM"/>
                <a:cs typeface="Arial" panose="020B0604020202020204" pitchFamily="34" charset="0"/>
              </a:defRPr>
            </a:lvl2pPr>
            <a:lvl3pPr marL="1143000" indent="-228600" eaLnBrk="0" hangingPunct="0">
              <a:defRPr sz="2000">
                <a:solidFill>
                  <a:srgbClr val="191919"/>
                </a:solidFill>
                <a:latin typeface="HelvNeue Light for IBM"/>
                <a:cs typeface="Arial" panose="020B0604020202020204" pitchFamily="34" charset="0"/>
              </a:defRPr>
            </a:lvl3pPr>
            <a:lvl4pPr marL="1600200" indent="-228600" eaLnBrk="0" hangingPunct="0">
              <a:defRPr sz="2000">
                <a:solidFill>
                  <a:srgbClr val="191919"/>
                </a:solidFill>
                <a:latin typeface="HelvNeue Light for IBM"/>
                <a:cs typeface="Arial" panose="020B0604020202020204" pitchFamily="34" charset="0"/>
              </a:defRPr>
            </a:lvl4pPr>
            <a:lvl5pPr marL="2057400" indent="-228600" eaLnBrk="0" hangingPunct="0">
              <a:defRPr sz="2000">
                <a:solidFill>
                  <a:srgbClr val="191919"/>
                </a:solidFill>
                <a:latin typeface="HelvNeue Light for IBM"/>
                <a:cs typeface="Arial" panose="020B0604020202020204" pitchFamily="34" charset="0"/>
              </a:defRPr>
            </a:lvl5pPr>
            <a:lvl6pPr marL="25146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6pPr>
            <a:lvl7pPr marL="29718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7pPr>
            <a:lvl8pPr marL="34290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8pPr>
            <a:lvl9pPr marL="38862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9pPr>
          </a:lstStyle>
          <a:p>
            <a:pPr eaLnBrk="1" hangingPunct="1">
              <a:lnSpc>
                <a:spcPct val="90000"/>
              </a:lnSpc>
              <a:spcAft>
                <a:spcPts val="1000"/>
              </a:spcAft>
            </a:pPr>
            <a:r>
              <a:rPr lang="en-US" sz="900">
                <a:solidFill>
                  <a:schemeClr val="tx1"/>
                </a:solidFill>
                <a:latin typeface="Arial" panose="020B0604020202020204" pitchFamily="34" charset="0"/>
              </a:rPr>
              <a:t>Information concerning non-IBM products was obtained from the suppliers of those products, their published announcements or other publicly available sources.  IBM has not tested those products in connection with this publication and cannot confirm the accuracy of performance, compatibility or any other claims related to non-IBM products.  Questions on the capabilities of non-IBM products should be addressed to the suppliers of those products. IBM does not warrant the quality of any third-party products, or the ability of any such third-party products to interoperate with IBM</a:t>
            </a:r>
            <a:r>
              <a:rPr lang="ja-JP" altLang="en-US" sz="900">
                <a:solidFill>
                  <a:schemeClr val="tx1"/>
                </a:solidFill>
                <a:latin typeface="Arial" panose="020B0604020202020204" pitchFamily="34" charset="0"/>
                <a:ea typeface="MS PGothic" panose="020B0600070205080204" pitchFamily="34" charset="-128"/>
              </a:rPr>
              <a:t>’</a:t>
            </a:r>
            <a:r>
              <a:rPr lang="en-US" altLang="ja-JP" sz="900">
                <a:solidFill>
                  <a:schemeClr val="tx1"/>
                </a:solidFill>
                <a:latin typeface="Arial" panose="020B0604020202020204" pitchFamily="34" charset="0"/>
                <a:ea typeface="MS PGothic" panose="020B0600070205080204" pitchFamily="34" charset="-128"/>
              </a:rPr>
              <a:t>s products.  IBM EXPRESSLY DISCLAIMS ALL WARRANTIES, EXPRESSED OR IMPLIED, INCLUDING BUT NOT LIMITED TO, THE IMPLIED WARRANTIES OF MERCHANTABILITY AND FITNESS FOR A PARTICULAR PURPOSE. </a:t>
            </a:r>
          </a:p>
          <a:p>
            <a:pPr eaLnBrk="1" hangingPunct="1">
              <a:lnSpc>
                <a:spcPct val="90000"/>
              </a:lnSpc>
              <a:spcAft>
                <a:spcPts val="1000"/>
              </a:spcAft>
            </a:pPr>
            <a:r>
              <a:rPr lang="en-US" sz="900">
                <a:solidFill>
                  <a:schemeClr val="tx1"/>
                </a:solidFill>
                <a:latin typeface="Arial" panose="020B0604020202020204" pitchFamily="34" charset="0"/>
              </a:rPr>
              <a:t>The provision of the information contained h erein is not intended to, and does not, grant any right or license under any IBM patents, copyrights, trademarks or other intellectual property right. </a:t>
            </a:r>
          </a:p>
          <a:p>
            <a:pPr eaLnBrk="1" hangingPunct="1">
              <a:lnSpc>
                <a:spcPct val="90000"/>
              </a:lnSpc>
            </a:pPr>
            <a:r>
              <a:rPr lang="en-US" sz="900">
                <a:solidFill>
                  <a:schemeClr val="tx1"/>
                </a:solidFill>
                <a:latin typeface="Arial" panose="020B0604020202020204" pitchFamily="34" charset="0"/>
              </a:rPr>
              <a:t>IBM, the IBM logo, ibm.com, Aspera®, Bluemix, Blueworks Live, CICS, Clearcase, Cognos®, DOORS®, Emptoris®, Enterprise Document Management System™, FASP®, FileNet®, Global Business Services ®, Global Technology Services ®, IBM ExperienceOne™, IBM SmartCloud®, IBM Social Business®, Information on Demand, ILOG, Maximo®, MQIntegrator®, MQSeries®, Netcool®, OMEGAMON, OpenPower, PureAnalytics™, PureApplication®, pureCluster™, PureCoverage®, PureData®, PureExperience®, PureFlex®, pureQuery®, pureScale®, PureSystems®, QRadar®, Rational®, Rhapsody®, Smarter Commerce®, SoDA, SPSS, Sterling Commerce®, StoredIQ, Tealeaf®, Tivoli®, Trusteer®, Unica®, urban{code}®, Watson, WebSphere®, Worklight®, X-Force® and System z® Z/OS, are trademarks of International Business Machines Corporation, registered in many jurisdictions worldwide. Other product and service names might be trademarks of IBM or other companies. A current list of IBM trademarks is available on the Web at "Copyright and trademark information" at:  </a:t>
            </a:r>
            <a:r>
              <a:rPr lang="en-US" sz="900">
                <a:solidFill>
                  <a:schemeClr val="tx1"/>
                </a:solidFill>
                <a:latin typeface="Arial" panose="020B0604020202020204" pitchFamily="34" charset="0"/>
                <a:hlinkClick r:id="rId3"/>
              </a:rPr>
              <a:t>www.ibm.com/legal/copytrade.shtml</a:t>
            </a:r>
            <a:r>
              <a:rPr lang="en-US" sz="900">
                <a:solidFill>
                  <a:schemeClr val="tx1"/>
                </a:solidFill>
                <a:latin typeface="Arial" panose="020B0604020202020204" pitchFamily="34" charset="0"/>
              </a:rPr>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ctrTitle"/>
          </p:nvPr>
        </p:nvSpPr>
        <p:spPr>
          <a:xfrm>
            <a:off x="1392238" y="363538"/>
            <a:ext cx="4257675" cy="1235075"/>
          </a:xfrm>
        </p:spPr>
        <p:txBody>
          <a:bodyPr>
            <a:spAutoFit/>
          </a:bodyPr>
          <a:lstStyle/>
          <a:p>
            <a:pPr eaLnBrk="1" hangingPunct="1"/>
            <a:r>
              <a:rPr lang="en-US" smtClean="0"/>
              <a:t>Thank You.</a:t>
            </a:r>
          </a:p>
        </p:txBody>
      </p:sp>
      <p:sp>
        <p:nvSpPr>
          <p:cNvPr id="21507" name="Content Placeholder 2"/>
          <p:cNvSpPr txBox="1">
            <a:spLocks/>
          </p:cNvSpPr>
          <p:nvPr/>
        </p:nvSpPr>
        <p:spPr bwMode="auto">
          <a:xfrm>
            <a:off x="455613" y="1598613"/>
            <a:ext cx="47688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191919"/>
                </a:solidFill>
                <a:latin typeface="HelvNeue Light for IBM"/>
                <a:cs typeface="Arial" panose="020B0604020202020204" pitchFamily="34" charset="0"/>
              </a:defRPr>
            </a:lvl1pPr>
            <a:lvl2pPr marL="742950" indent="-285750" eaLnBrk="0" hangingPunct="0">
              <a:defRPr sz="2000">
                <a:solidFill>
                  <a:srgbClr val="191919"/>
                </a:solidFill>
                <a:latin typeface="HelvNeue Light for IBM"/>
                <a:cs typeface="Arial" panose="020B0604020202020204" pitchFamily="34" charset="0"/>
              </a:defRPr>
            </a:lvl2pPr>
            <a:lvl3pPr marL="1143000" indent="-228600" eaLnBrk="0" hangingPunct="0">
              <a:defRPr sz="2000">
                <a:solidFill>
                  <a:srgbClr val="191919"/>
                </a:solidFill>
                <a:latin typeface="HelvNeue Light for IBM"/>
                <a:cs typeface="Arial" panose="020B0604020202020204" pitchFamily="34" charset="0"/>
              </a:defRPr>
            </a:lvl3pPr>
            <a:lvl4pPr marL="1600200" indent="-228600" eaLnBrk="0" hangingPunct="0">
              <a:defRPr sz="2000">
                <a:solidFill>
                  <a:srgbClr val="191919"/>
                </a:solidFill>
                <a:latin typeface="HelvNeue Light for IBM"/>
                <a:cs typeface="Arial" panose="020B0604020202020204" pitchFamily="34" charset="0"/>
              </a:defRPr>
            </a:lvl4pPr>
            <a:lvl5pPr marL="2057400" indent="-228600" eaLnBrk="0" hangingPunct="0">
              <a:defRPr sz="2000">
                <a:solidFill>
                  <a:srgbClr val="191919"/>
                </a:solidFill>
                <a:latin typeface="HelvNeue Light for IBM"/>
                <a:cs typeface="Arial" panose="020B0604020202020204" pitchFamily="34" charset="0"/>
              </a:defRPr>
            </a:lvl5pPr>
            <a:lvl6pPr marL="25146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6pPr>
            <a:lvl7pPr marL="29718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7pPr>
            <a:lvl8pPr marL="34290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8pPr>
            <a:lvl9pPr marL="3886200" indent="-228600" eaLnBrk="0" fontAlgn="base" hangingPunct="0">
              <a:spcBef>
                <a:spcPct val="0"/>
              </a:spcBef>
              <a:spcAft>
                <a:spcPct val="0"/>
              </a:spcAft>
              <a:defRPr sz="2000">
                <a:solidFill>
                  <a:srgbClr val="191919"/>
                </a:solidFill>
                <a:latin typeface="HelvNeue Light for IBM"/>
                <a:cs typeface="Arial" panose="020B0604020202020204" pitchFamily="34" charset="0"/>
              </a:defRPr>
            </a:lvl9pPr>
          </a:lstStyle>
          <a:p>
            <a:pPr algn="ctr" eaLnBrk="1" hangingPunct="1">
              <a:lnSpc>
                <a:spcPct val="90000"/>
              </a:lnSpc>
              <a:spcBef>
                <a:spcPct val="50000"/>
              </a:spcBef>
              <a:buClr>
                <a:schemeClr val="accent1"/>
              </a:buClr>
              <a:buFont typeface="Arial" panose="020B0604020202020204" pitchFamily="34" charset="0"/>
              <a:buNone/>
            </a:pPr>
            <a:r>
              <a:rPr lang="en-US" sz="2800">
                <a:solidFill>
                  <a:srgbClr val="00B0F0"/>
                </a:solidFill>
                <a:latin typeface="Arial" panose="020B0604020202020204" pitchFamily="34" charset="0"/>
              </a:rPr>
              <a:t>Your Feedback is Important!</a:t>
            </a:r>
          </a:p>
          <a:p>
            <a:pPr algn="ctr" eaLnBrk="1" hangingPunct="1">
              <a:lnSpc>
                <a:spcPct val="90000"/>
              </a:lnSpc>
              <a:spcBef>
                <a:spcPct val="20000"/>
              </a:spcBef>
              <a:buClr>
                <a:schemeClr val="accent1"/>
              </a:buClr>
              <a:buFont typeface="Arial" panose="020B0604020202020204" pitchFamily="34" charset="0"/>
              <a:buNone/>
            </a:pPr>
            <a:endParaRPr lang="en-US" sz="2200">
              <a:solidFill>
                <a:srgbClr val="000000"/>
              </a:solidFill>
              <a:latin typeface="Arial" panose="020B0604020202020204" pitchFamily="34" charset="0"/>
            </a:endParaRPr>
          </a:p>
          <a:p>
            <a:pPr algn="ctr" eaLnBrk="1" hangingPunct="1">
              <a:lnSpc>
                <a:spcPct val="90000"/>
              </a:lnSpc>
              <a:spcBef>
                <a:spcPct val="20000"/>
              </a:spcBef>
              <a:buClr>
                <a:schemeClr val="accent1"/>
              </a:buClr>
              <a:buFont typeface="Arial" panose="020B0604020202020204" pitchFamily="34" charset="0"/>
              <a:buNone/>
            </a:pPr>
            <a:r>
              <a:rPr lang="en-US" sz="1800">
                <a:solidFill>
                  <a:srgbClr val="000000"/>
                </a:solidFill>
                <a:latin typeface="Arial" panose="020B0604020202020204" pitchFamily="34" charset="0"/>
              </a:rPr>
              <a:t>Access the Vision 2016 Conference Attendee Portal to complete your session surveys from your smartphone, </a:t>
            </a:r>
          </a:p>
          <a:p>
            <a:pPr algn="ctr" eaLnBrk="1" hangingPunct="1">
              <a:lnSpc>
                <a:spcPct val="90000"/>
              </a:lnSpc>
              <a:spcBef>
                <a:spcPct val="20000"/>
              </a:spcBef>
              <a:buClr>
                <a:schemeClr val="accent1"/>
              </a:buClr>
              <a:buFont typeface="Arial" panose="020B0604020202020204" pitchFamily="34" charset="0"/>
              <a:buNone/>
            </a:pPr>
            <a:r>
              <a:rPr lang="en-US" sz="1800">
                <a:solidFill>
                  <a:srgbClr val="000000"/>
                </a:solidFill>
                <a:latin typeface="Arial" panose="020B0604020202020204" pitchFamily="34" charset="0"/>
              </a:rPr>
              <a:t>laptop or conference kiosk.</a:t>
            </a:r>
          </a:p>
          <a:p>
            <a:pPr eaLnBrk="1" hangingPunct="1">
              <a:lnSpc>
                <a:spcPct val="90000"/>
              </a:lnSpc>
              <a:spcBef>
                <a:spcPct val="20000"/>
              </a:spcBef>
              <a:buClr>
                <a:schemeClr val="accent1"/>
              </a:buClr>
              <a:buFont typeface="Arial" panose="020B0604020202020204" pitchFamily="34" charset="0"/>
              <a:buChar char="•"/>
            </a:pPr>
            <a:endParaRPr lang="en-US" sz="2200">
              <a:solidFill>
                <a:schemeClr val="tx1"/>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326582" y="1786879"/>
            <a:ext cx="4988368" cy="1235229"/>
          </a:xfrm>
        </p:spPr>
        <p:txBody>
          <a:bodyPr/>
          <a:lstStyle/>
          <a:p>
            <a:r>
              <a:rPr lang="en-US" altLang="en-US" sz="2700" dirty="0"/>
              <a:t>What is </a:t>
            </a:r>
            <a:r>
              <a:rPr lang="en-US" altLang="en-US" sz="2700" dirty="0" smtClean="0"/>
              <a:t>Decision </a:t>
            </a:r>
            <a:r>
              <a:rPr lang="en-US" altLang="en-US" sz="2700" dirty="0"/>
              <a:t>Optimization?</a:t>
            </a:r>
          </a:p>
        </p:txBody>
      </p:sp>
    </p:spTree>
    <p:extLst>
      <p:ext uri="{BB962C8B-B14F-4D97-AF65-F5344CB8AC3E}">
        <p14:creationId xmlns:p14="http://schemas.microsoft.com/office/powerpoint/2010/main" val="3116481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vert="horz" wrap="square" lIns="0" tIns="0" rIns="0" bIns="0" numCol="1" anchor="b" anchorCtr="0" compatLnSpc="1">
            <a:prstTxWarp prst="textNoShape">
              <a:avLst/>
            </a:prstTxWarp>
            <a:normAutofit/>
          </a:bodyPr>
          <a:lstStyle/>
          <a:p>
            <a:pPr>
              <a:defRPr/>
            </a:pPr>
            <a:r>
              <a:rPr lang="en-US" altLang="fr-FR" dirty="0" smtClean="0">
                <a:latin typeface="+mn-lt"/>
                <a:ea typeface="ヒラギノ角ゴ ProN W6" charset="-128"/>
              </a:rPr>
              <a:t>The advanced analytics picture</a:t>
            </a:r>
            <a:endParaRPr lang="fr-FR" altLang="fr-FR" dirty="0" smtClean="0">
              <a:latin typeface="+mn-lt"/>
              <a:ea typeface="ヒラギノ角ゴ ProN W6" charset="-128"/>
            </a:endParaRPr>
          </a:p>
        </p:txBody>
      </p:sp>
      <p:sp>
        <p:nvSpPr>
          <p:cNvPr id="8194" name="Rounded Rectangle 5"/>
          <p:cNvSpPr>
            <a:spLocks noChangeArrowheads="1"/>
          </p:cNvSpPr>
          <p:nvPr/>
        </p:nvSpPr>
        <p:spPr bwMode="auto">
          <a:xfrm>
            <a:off x="4069556" y="2330054"/>
            <a:ext cx="1147763" cy="1247775"/>
          </a:xfrm>
          <a:prstGeom prst="roundRect">
            <a:avLst>
              <a:gd name="adj" fmla="val 0"/>
            </a:avLst>
          </a:prstGeom>
          <a:solidFill>
            <a:schemeClr val="bg1"/>
          </a:solidFill>
          <a:ln w="12700">
            <a:solidFill>
              <a:schemeClr val="bg2"/>
            </a:solidFill>
            <a:round/>
            <a:headEnd/>
            <a:tailEnd/>
          </a:ln>
        </p:spPr>
        <p:txBody>
          <a:bodyPr/>
          <a:lstStyle/>
          <a:p>
            <a:pPr algn="ctr" eaLnBrk="1" hangingPunct="1">
              <a:defRPr/>
            </a:pPr>
            <a:endParaRPr lang="fr-FR" altLang="fr-FR" sz="1500">
              <a:latin typeface="+mn-lt"/>
              <a:ea typeface="ヒラギノ角ゴ ProN W3" charset="-128"/>
            </a:endParaRPr>
          </a:p>
        </p:txBody>
      </p:sp>
      <p:sp>
        <p:nvSpPr>
          <p:cNvPr id="8195" name="Rounded Rectangle 5"/>
          <p:cNvSpPr>
            <a:spLocks noChangeArrowheads="1"/>
          </p:cNvSpPr>
          <p:nvPr/>
        </p:nvSpPr>
        <p:spPr bwMode="auto">
          <a:xfrm>
            <a:off x="5599510" y="2330054"/>
            <a:ext cx="1148953" cy="1247775"/>
          </a:xfrm>
          <a:prstGeom prst="roundRect">
            <a:avLst>
              <a:gd name="adj" fmla="val 0"/>
            </a:avLst>
          </a:prstGeom>
          <a:solidFill>
            <a:schemeClr val="bg1"/>
          </a:solidFill>
          <a:ln w="12700">
            <a:solidFill>
              <a:schemeClr val="bg2"/>
            </a:solidFill>
            <a:round/>
            <a:headEnd/>
            <a:tailEnd/>
          </a:ln>
        </p:spPr>
        <p:txBody>
          <a:bodyPr/>
          <a:lstStyle/>
          <a:p>
            <a:pPr algn="ctr" eaLnBrk="1" hangingPunct="1">
              <a:defRPr/>
            </a:pPr>
            <a:endParaRPr lang="fr-FR" altLang="fr-FR" sz="1500">
              <a:latin typeface="+mn-lt"/>
              <a:ea typeface="ヒラギノ角ゴ ProN W3" charset="-128"/>
            </a:endParaRPr>
          </a:p>
        </p:txBody>
      </p:sp>
      <p:sp>
        <p:nvSpPr>
          <p:cNvPr id="8196" name="Rounded Rectangle 5"/>
          <p:cNvSpPr>
            <a:spLocks noChangeArrowheads="1"/>
          </p:cNvSpPr>
          <p:nvPr/>
        </p:nvSpPr>
        <p:spPr bwMode="auto">
          <a:xfrm>
            <a:off x="2559844" y="2330054"/>
            <a:ext cx="1147763" cy="1247775"/>
          </a:xfrm>
          <a:prstGeom prst="roundRect">
            <a:avLst>
              <a:gd name="adj" fmla="val 0"/>
            </a:avLst>
          </a:prstGeom>
          <a:solidFill>
            <a:schemeClr val="bg1"/>
          </a:solidFill>
          <a:ln w="12700">
            <a:solidFill>
              <a:schemeClr val="bg2"/>
            </a:solidFill>
            <a:round/>
            <a:headEnd/>
            <a:tailEnd/>
          </a:ln>
        </p:spPr>
        <p:txBody>
          <a:bodyPr/>
          <a:lstStyle/>
          <a:p>
            <a:pPr algn="ctr" eaLnBrk="1" hangingPunct="1">
              <a:defRPr/>
            </a:pPr>
            <a:endParaRPr lang="fr-FR" altLang="fr-FR" sz="1500">
              <a:latin typeface="+mn-lt"/>
              <a:ea typeface="ヒラギノ角ゴ ProN W3" charset="-128"/>
            </a:endParaRPr>
          </a:p>
        </p:txBody>
      </p:sp>
      <p:sp>
        <p:nvSpPr>
          <p:cNvPr id="18" name="TextBox 6"/>
          <p:cNvSpPr txBox="1">
            <a:spLocks noChangeArrowheads="1"/>
          </p:cNvSpPr>
          <p:nvPr/>
        </p:nvSpPr>
        <p:spPr bwMode="auto">
          <a:xfrm>
            <a:off x="4069556" y="3787379"/>
            <a:ext cx="1147763" cy="646331"/>
          </a:xfrm>
          <a:prstGeom prst="rect">
            <a:avLst/>
          </a:prstGeom>
          <a:solidFill>
            <a:schemeClr val="bg1"/>
          </a:solidFill>
          <a:ln>
            <a:noFill/>
          </a:ln>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eaLnBrk="1" hangingPunct="1">
              <a:defRPr/>
            </a:pPr>
            <a:r>
              <a:rPr lang="en-US" altLang="fr-FR" sz="1200" i="1" dirty="0" smtClean="0">
                <a:latin typeface="+mn-lt"/>
              </a:rPr>
              <a:t>What will happen in the future?</a:t>
            </a:r>
            <a:endParaRPr lang="en-US" altLang="fr-FR" sz="1200" i="1" dirty="0">
              <a:latin typeface="+mn-lt"/>
            </a:endParaRPr>
          </a:p>
        </p:txBody>
      </p:sp>
      <p:sp>
        <p:nvSpPr>
          <p:cNvPr id="8198" name="TextBox 7"/>
          <p:cNvSpPr txBox="1">
            <a:spLocks noChangeArrowheads="1"/>
          </p:cNvSpPr>
          <p:nvPr/>
        </p:nvSpPr>
        <p:spPr bwMode="auto">
          <a:xfrm>
            <a:off x="5479256" y="3790950"/>
            <a:ext cx="1406129" cy="461665"/>
          </a:xfrm>
          <a:prstGeom prst="rect">
            <a:avLst/>
          </a:prstGeom>
          <a:solidFill>
            <a:schemeClr val="bg1"/>
          </a:solidFill>
          <a:ln w="9525">
            <a:noFill/>
            <a:miter lim="800000"/>
            <a:headEnd/>
            <a:tailEnd/>
          </a:ln>
        </p:spPr>
        <p:txBody>
          <a:bodyPr>
            <a:spAutoFit/>
          </a:bodyPr>
          <a:lstStyle/>
          <a:p>
            <a:pPr algn="ctr" eaLnBrk="1" hangingPunct="1">
              <a:defRPr/>
            </a:pPr>
            <a:r>
              <a:rPr lang="en-US" altLang="fr-FR" sz="1200" i="1" dirty="0" smtClean="0">
                <a:latin typeface="+mn-lt"/>
                <a:ea typeface="ヒラギノ角ゴ ProN W3" charset="-128"/>
              </a:rPr>
              <a:t>What should I do about it?</a:t>
            </a:r>
            <a:endParaRPr lang="fr-FR" altLang="fr-FR" sz="1200" i="1" dirty="0">
              <a:latin typeface="+mn-lt"/>
              <a:ea typeface="ヒラギノ角ゴ ProN W3" charset="-128"/>
            </a:endParaRPr>
          </a:p>
        </p:txBody>
      </p:sp>
      <p:sp>
        <p:nvSpPr>
          <p:cNvPr id="8199" name="TextBox 8"/>
          <p:cNvSpPr txBox="1">
            <a:spLocks noChangeArrowheads="1"/>
          </p:cNvSpPr>
          <p:nvPr/>
        </p:nvSpPr>
        <p:spPr bwMode="auto">
          <a:xfrm>
            <a:off x="2527697" y="3786188"/>
            <a:ext cx="1176338" cy="830997"/>
          </a:xfrm>
          <a:prstGeom prst="rect">
            <a:avLst/>
          </a:prstGeom>
          <a:solidFill>
            <a:schemeClr val="bg1"/>
          </a:solidFill>
          <a:ln w="9525">
            <a:noFill/>
            <a:miter lim="800000"/>
            <a:headEnd/>
            <a:tailEnd/>
          </a:ln>
        </p:spPr>
        <p:txBody>
          <a:bodyPr>
            <a:spAutoFit/>
          </a:bodyPr>
          <a:lstStyle/>
          <a:p>
            <a:pPr algn="ctr" eaLnBrk="1" hangingPunct="1">
              <a:defRPr/>
            </a:pPr>
            <a:r>
              <a:rPr lang="en-US" altLang="fr-FR" sz="1200" i="1" dirty="0" smtClean="0">
                <a:latin typeface="+mn-lt"/>
                <a:ea typeface="ヒラギノ角ゴ ProN W3" charset="-128"/>
              </a:rPr>
              <a:t>What is happening in my business today?</a:t>
            </a:r>
            <a:endParaRPr lang="fr-FR" altLang="fr-FR" sz="1200" i="1" dirty="0">
              <a:latin typeface="+mn-lt"/>
              <a:ea typeface="ヒラギノ角ゴ ProN W3" charset="-128"/>
            </a:endParaRPr>
          </a:p>
        </p:txBody>
      </p:sp>
      <p:pic>
        <p:nvPicPr>
          <p:cNvPr id="6153" name="Picture 4" descr="alt"/>
          <p:cNvPicPr>
            <a:picLocks noChangeAspect="1" noChangeArrowheads="1"/>
          </p:cNvPicPr>
          <p:nvPr/>
        </p:nvPicPr>
        <p:blipFill>
          <a:blip r:embed="rId2" cstate="print">
            <a:extLst>
              <a:ext uri="{28A0092B-C50C-407E-A947-70E740481C1C}">
                <a14:useLocalDpi xmlns:a14="http://schemas.microsoft.com/office/drawing/2010/main" val="0"/>
              </a:ext>
            </a:extLst>
          </a:blip>
          <a:srcRect t="13652" r="21277" b="14185"/>
          <a:stretch>
            <a:fillRect/>
          </a:stretch>
        </p:blipFill>
        <p:spPr bwMode="auto">
          <a:xfrm>
            <a:off x="4124325" y="2490788"/>
            <a:ext cx="1057275" cy="76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6" descr="alt"/>
          <p:cNvPicPr>
            <a:picLocks noChangeAspect="1" noChangeArrowheads="1"/>
          </p:cNvPicPr>
          <p:nvPr/>
        </p:nvPicPr>
        <p:blipFill>
          <a:blip r:embed="rId3" cstate="print">
            <a:extLst>
              <a:ext uri="{28A0092B-C50C-407E-A947-70E740481C1C}">
                <a14:useLocalDpi xmlns:a14="http://schemas.microsoft.com/office/drawing/2010/main" val="0"/>
              </a:ext>
            </a:extLst>
          </a:blip>
          <a:srcRect t="12970" r="14116" b="2971"/>
          <a:stretch>
            <a:fillRect/>
          </a:stretch>
        </p:blipFill>
        <p:spPr bwMode="auto">
          <a:xfrm>
            <a:off x="2619376" y="2477691"/>
            <a:ext cx="1032272" cy="7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8" descr="alt"/>
          <p:cNvPicPr>
            <a:picLocks noChangeAspect="1" noChangeArrowheads="1"/>
          </p:cNvPicPr>
          <p:nvPr/>
        </p:nvPicPr>
        <p:blipFill>
          <a:blip r:embed="rId4" cstate="print">
            <a:extLst>
              <a:ext uri="{28A0092B-C50C-407E-A947-70E740481C1C}">
                <a14:useLocalDpi xmlns:a14="http://schemas.microsoft.com/office/drawing/2010/main" val="0"/>
              </a:ext>
            </a:extLst>
          </a:blip>
          <a:srcRect l="16338" t="19244" b="19859"/>
          <a:stretch>
            <a:fillRect/>
          </a:stretch>
        </p:blipFill>
        <p:spPr bwMode="auto">
          <a:xfrm>
            <a:off x="5631656" y="2531269"/>
            <a:ext cx="11334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15"/>
          <p:cNvSpPr>
            <a:spLocks noChangeShapeType="1"/>
          </p:cNvSpPr>
          <p:nvPr/>
        </p:nvSpPr>
        <p:spPr bwMode="auto">
          <a:xfrm>
            <a:off x="2550319" y="3652838"/>
            <a:ext cx="1153716" cy="0"/>
          </a:xfrm>
          <a:prstGeom prst="line">
            <a:avLst/>
          </a:prstGeom>
          <a:noFill/>
          <a:ln w="76200">
            <a:solidFill>
              <a:schemeClr val="folHlink"/>
            </a:solidFill>
            <a:round/>
            <a:headEnd/>
            <a:tailEnd/>
          </a:ln>
          <a:effectLst/>
        </p:spPr>
        <p:txBody>
          <a:bodyPr/>
          <a:lstStyle/>
          <a:p>
            <a:pPr>
              <a:defRPr/>
            </a:pPr>
            <a:endParaRPr lang="en-US" sz="1500">
              <a:latin typeface="+mn-lt"/>
              <a:ea typeface="ＭＳ Ｐゴシック" pitchFamily="34" charset="-128"/>
            </a:endParaRPr>
          </a:p>
        </p:txBody>
      </p:sp>
      <p:sp>
        <p:nvSpPr>
          <p:cNvPr id="25" name="Line 16"/>
          <p:cNvSpPr>
            <a:spLocks noChangeShapeType="1"/>
          </p:cNvSpPr>
          <p:nvPr/>
        </p:nvSpPr>
        <p:spPr bwMode="auto">
          <a:xfrm>
            <a:off x="4061222" y="3652838"/>
            <a:ext cx="1152525" cy="0"/>
          </a:xfrm>
          <a:prstGeom prst="line">
            <a:avLst/>
          </a:prstGeom>
          <a:noFill/>
          <a:ln w="76200">
            <a:solidFill>
              <a:srgbClr val="990099"/>
            </a:solidFill>
            <a:round/>
            <a:headEnd/>
            <a:tailEnd/>
          </a:ln>
          <a:effectLst/>
        </p:spPr>
        <p:txBody>
          <a:bodyPr/>
          <a:lstStyle/>
          <a:p>
            <a:pPr>
              <a:defRPr/>
            </a:pPr>
            <a:endParaRPr lang="en-US" sz="1500">
              <a:latin typeface="+mn-lt"/>
              <a:ea typeface="ＭＳ Ｐゴシック" pitchFamily="34" charset="-128"/>
            </a:endParaRPr>
          </a:p>
        </p:txBody>
      </p:sp>
      <p:sp>
        <p:nvSpPr>
          <p:cNvPr id="26" name="Line 17"/>
          <p:cNvSpPr>
            <a:spLocks noChangeShapeType="1"/>
          </p:cNvSpPr>
          <p:nvPr/>
        </p:nvSpPr>
        <p:spPr bwMode="auto">
          <a:xfrm>
            <a:off x="5589985" y="3652838"/>
            <a:ext cx="1153715" cy="0"/>
          </a:xfrm>
          <a:prstGeom prst="line">
            <a:avLst/>
          </a:prstGeom>
          <a:noFill/>
          <a:ln w="76200">
            <a:solidFill>
              <a:srgbClr val="3399FF"/>
            </a:solidFill>
            <a:round/>
            <a:headEnd/>
            <a:tailEnd/>
          </a:ln>
          <a:effectLst/>
        </p:spPr>
        <p:txBody>
          <a:bodyPr/>
          <a:lstStyle/>
          <a:p>
            <a:pPr>
              <a:defRPr/>
            </a:pPr>
            <a:endParaRPr lang="en-US" sz="1500">
              <a:latin typeface="+mn-lt"/>
              <a:ea typeface="ＭＳ Ｐゴシック" pitchFamily="34" charset="-128"/>
            </a:endParaRPr>
          </a:p>
        </p:txBody>
      </p:sp>
      <p:sp>
        <p:nvSpPr>
          <p:cNvPr id="27" name="Text Box 18"/>
          <p:cNvSpPr txBox="1">
            <a:spLocks noChangeArrowheads="1"/>
          </p:cNvSpPr>
          <p:nvPr/>
        </p:nvSpPr>
        <p:spPr bwMode="auto">
          <a:xfrm>
            <a:off x="2480073" y="1745456"/>
            <a:ext cx="1321594" cy="553998"/>
          </a:xfrm>
          <a:prstGeom prst="rect">
            <a:avLst/>
          </a:prstGeom>
          <a:noFill/>
          <a:ln w="9525">
            <a:noFill/>
            <a:miter lim="800000"/>
            <a:headEnd/>
            <a:tailEnd/>
          </a:ln>
          <a:effec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eaLnBrk="1" hangingPunct="1">
              <a:spcBef>
                <a:spcPct val="50000"/>
              </a:spcBef>
              <a:defRPr/>
            </a:pPr>
            <a:r>
              <a:rPr lang="en-GB" altLang="fr-FR" sz="1500">
                <a:latin typeface="+mn-lt"/>
              </a:rPr>
              <a:t>Descriptive Analytics</a:t>
            </a:r>
          </a:p>
        </p:txBody>
      </p:sp>
      <p:sp>
        <p:nvSpPr>
          <p:cNvPr id="28" name="Text Box 19"/>
          <p:cNvSpPr txBox="1">
            <a:spLocks noChangeArrowheads="1"/>
          </p:cNvSpPr>
          <p:nvPr/>
        </p:nvSpPr>
        <p:spPr bwMode="auto">
          <a:xfrm>
            <a:off x="3982641" y="1745456"/>
            <a:ext cx="1321594" cy="553998"/>
          </a:xfrm>
          <a:prstGeom prst="rect">
            <a:avLst/>
          </a:prstGeom>
          <a:noFill/>
          <a:ln w="9525">
            <a:noFill/>
            <a:miter lim="800000"/>
            <a:headEnd/>
            <a:tailEnd/>
          </a:ln>
          <a:effec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eaLnBrk="1" hangingPunct="1">
              <a:spcBef>
                <a:spcPct val="50000"/>
              </a:spcBef>
              <a:defRPr/>
            </a:pPr>
            <a:r>
              <a:rPr lang="en-GB" altLang="fr-FR" sz="1500" dirty="0">
                <a:latin typeface="+mn-lt"/>
              </a:rPr>
              <a:t>Predictive Analytics</a:t>
            </a:r>
          </a:p>
        </p:txBody>
      </p:sp>
      <p:sp>
        <p:nvSpPr>
          <p:cNvPr id="29" name="Text Box 20"/>
          <p:cNvSpPr txBox="1">
            <a:spLocks noChangeArrowheads="1"/>
          </p:cNvSpPr>
          <p:nvPr/>
        </p:nvSpPr>
        <p:spPr bwMode="auto">
          <a:xfrm>
            <a:off x="5506641" y="1745456"/>
            <a:ext cx="1321594" cy="553998"/>
          </a:xfrm>
          <a:prstGeom prst="rect">
            <a:avLst/>
          </a:prstGeom>
          <a:noFill/>
          <a:ln w="9525">
            <a:noFill/>
            <a:miter lim="800000"/>
            <a:headEnd/>
            <a:tailEnd/>
          </a:ln>
          <a:effec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eaLnBrk="1" hangingPunct="1">
              <a:spcBef>
                <a:spcPct val="50000"/>
              </a:spcBef>
              <a:defRPr/>
            </a:pPr>
            <a:r>
              <a:rPr lang="en-GB" altLang="fr-FR" sz="1500">
                <a:latin typeface="+mn-lt"/>
              </a:rPr>
              <a:t>Prescriptive Analytics</a:t>
            </a:r>
          </a:p>
        </p:txBody>
      </p:sp>
      <p:sp>
        <p:nvSpPr>
          <p:cNvPr id="30" name="Text Box 19"/>
          <p:cNvSpPr txBox="1">
            <a:spLocks noChangeArrowheads="1"/>
          </p:cNvSpPr>
          <p:nvPr/>
        </p:nvSpPr>
        <p:spPr bwMode="auto">
          <a:xfrm>
            <a:off x="2742010" y="1337072"/>
            <a:ext cx="3821906" cy="369332"/>
          </a:xfrm>
          <a:prstGeom prst="rect">
            <a:avLst/>
          </a:prstGeom>
          <a:noFill/>
          <a:ln w="9525">
            <a:noFill/>
            <a:miter lim="800000"/>
            <a:headEnd/>
            <a:tailEnd/>
          </a:ln>
          <a:effec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eaLnBrk="1" hangingPunct="1">
              <a:spcBef>
                <a:spcPct val="50000"/>
              </a:spcBef>
              <a:defRPr/>
            </a:pPr>
            <a:r>
              <a:rPr lang="en-GB" altLang="fr-FR" sz="1800" dirty="0">
                <a:solidFill>
                  <a:srgbClr val="00B0F0"/>
                </a:solidFill>
                <a:latin typeface="+mn-lt"/>
              </a:rPr>
              <a:t>IBM’s Advanced Analytics Portfolio</a:t>
            </a:r>
          </a:p>
        </p:txBody>
      </p:sp>
      <p:sp>
        <p:nvSpPr>
          <p:cNvPr id="3" name="Rectangle 2"/>
          <p:cNvSpPr/>
          <p:nvPr/>
        </p:nvSpPr>
        <p:spPr>
          <a:xfrm>
            <a:off x="2108598" y="1227535"/>
            <a:ext cx="5073253" cy="3496865"/>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ltLang="en-US" sz="1500">
              <a:solidFill>
                <a:srgbClr val="FFFFFF"/>
              </a:solidFill>
            </a:endParaRPr>
          </a:p>
        </p:txBody>
      </p:sp>
    </p:spTree>
    <p:extLst>
      <p:ext uri="{BB962C8B-B14F-4D97-AF65-F5344CB8AC3E}">
        <p14:creationId xmlns:p14="http://schemas.microsoft.com/office/powerpoint/2010/main" val="248834452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rot="858776">
            <a:off x="6255583" y="525632"/>
            <a:ext cx="256591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buClr>
                <a:schemeClr val="tx2"/>
              </a:buClr>
            </a:pPr>
            <a:r>
              <a:rPr lang="en-US" altLang="fr-FR" sz="1500" dirty="0" smtClean="0">
                <a:solidFill>
                  <a:srgbClr val="92D050"/>
                </a:solidFill>
                <a:ea typeface="ヒラギノ角ゴ ProN W3" charset="-128"/>
              </a:rPr>
              <a:t>Decision Optimization is the “secret sauce” of Prescriptive Analytics</a:t>
            </a:r>
            <a:endParaRPr lang="en-US" altLang="fr-FR" sz="1500" dirty="0">
              <a:solidFill>
                <a:srgbClr val="92D050"/>
              </a:solidFill>
              <a:ea typeface="ヒラギノ角ゴ ProN W3" charset="-128"/>
            </a:endParaRPr>
          </a:p>
        </p:txBody>
      </p:sp>
      <p:sp>
        <p:nvSpPr>
          <p:cNvPr id="7171" name="Rounded Rectangle 5"/>
          <p:cNvSpPr>
            <a:spLocks noChangeArrowheads="1"/>
          </p:cNvSpPr>
          <p:nvPr/>
        </p:nvSpPr>
        <p:spPr bwMode="auto">
          <a:xfrm>
            <a:off x="4069556" y="2330054"/>
            <a:ext cx="1147763" cy="1247775"/>
          </a:xfrm>
          <a:prstGeom prst="roundRect">
            <a:avLst>
              <a:gd name="adj" fmla="val 0"/>
            </a:avLst>
          </a:prstGeom>
          <a:solidFill>
            <a:schemeClr val="bg1"/>
          </a:solidFill>
          <a:ln w="12700">
            <a:solidFill>
              <a:schemeClr val="bg2"/>
            </a:solidFill>
            <a:round/>
            <a:headEnd/>
            <a:tailEnd/>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fr-FR" altLang="fr-FR" sz="1500">
              <a:ea typeface="ヒラギノ角ゴ ProN W3" charset="-128"/>
            </a:endParaRPr>
          </a:p>
        </p:txBody>
      </p:sp>
      <p:sp>
        <p:nvSpPr>
          <p:cNvPr id="7172" name="Rounded Rectangle 5"/>
          <p:cNvSpPr>
            <a:spLocks noChangeArrowheads="1"/>
          </p:cNvSpPr>
          <p:nvPr/>
        </p:nvSpPr>
        <p:spPr bwMode="auto">
          <a:xfrm>
            <a:off x="5599510" y="2330054"/>
            <a:ext cx="1148953" cy="1247775"/>
          </a:xfrm>
          <a:prstGeom prst="roundRect">
            <a:avLst>
              <a:gd name="adj" fmla="val 0"/>
            </a:avLst>
          </a:prstGeom>
          <a:solidFill>
            <a:schemeClr val="bg1"/>
          </a:solidFill>
          <a:ln w="12700">
            <a:solidFill>
              <a:schemeClr val="bg2"/>
            </a:solidFill>
            <a:round/>
            <a:headEnd/>
            <a:tailEnd/>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fr-FR" altLang="fr-FR" sz="1500">
              <a:ea typeface="ヒラギノ角ゴ ProN W3" charset="-128"/>
            </a:endParaRPr>
          </a:p>
        </p:txBody>
      </p:sp>
      <p:sp>
        <p:nvSpPr>
          <p:cNvPr id="7173" name="Rounded Rectangle 5"/>
          <p:cNvSpPr>
            <a:spLocks noChangeArrowheads="1"/>
          </p:cNvSpPr>
          <p:nvPr/>
        </p:nvSpPr>
        <p:spPr bwMode="auto">
          <a:xfrm>
            <a:off x="2559844" y="2330054"/>
            <a:ext cx="1147763" cy="1247775"/>
          </a:xfrm>
          <a:prstGeom prst="roundRect">
            <a:avLst>
              <a:gd name="adj" fmla="val 0"/>
            </a:avLst>
          </a:prstGeom>
          <a:solidFill>
            <a:schemeClr val="bg1"/>
          </a:solidFill>
          <a:ln w="12700">
            <a:solidFill>
              <a:schemeClr val="bg2"/>
            </a:solidFill>
            <a:round/>
            <a:headEnd/>
            <a:tailEnd/>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fr-FR" altLang="fr-FR" sz="1500">
              <a:ea typeface="ヒラギノ角ゴ ProN W3" charset="-128"/>
            </a:endParaRPr>
          </a:p>
        </p:txBody>
      </p:sp>
      <p:pic>
        <p:nvPicPr>
          <p:cNvPr id="7174" name="Picture 4" descr="alt"/>
          <p:cNvPicPr>
            <a:picLocks noChangeAspect="1" noChangeArrowheads="1"/>
          </p:cNvPicPr>
          <p:nvPr/>
        </p:nvPicPr>
        <p:blipFill>
          <a:blip r:embed="rId2" cstate="print">
            <a:extLst>
              <a:ext uri="{28A0092B-C50C-407E-A947-70E740481C1C}">
                <a14:useLocalDpi xmlns:a14="http://schemas.microsoft.com/office/drawing/2010/main" val="0"/>
              </a:ext>
            </a:extLst>
          </a:blip>
          <a:srcRect t="13652" r="21277" b="14185"/>
          <a:stretch>
            <a:fillRect/>
          </a:stretch>
        </p:blipFill>
        <p:spPr bwMode="auto">
          <a:xfrm>
            <a:off x="4124325" y="2490788"/>
            <a:ext cx="1057275" cy="76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6" descr="alt"/>
          <p:cNvPicPr>
            <a:picLocks noChangeAspect="1" noChangeArrowheads="1"/>
          </p:cNvPicPr>
          <p:nvPr/>
        </p:nvPicPr>
        <p:blipFill>
          <a:blip r:embed="rId3" cstate="print">
            <a:extLst>
              <a:ext uri="{28A0092B-C50C-407E-A947-70E740481C1C}">
                <a14:useLocalDpi xmlns:a14="http://schemas.microsoft.com/office/drawing/2010/main" val="0"/>
              </a:ext>
            </a:extLst>
          </a:blip>
          <a:srcRect t="12970" r="14116" b="2971"/>
          <a:stretch>
            <a:fillRect/>
          </a:stretch>
        </p:blipFill>
        <p:spPr bwMode="auto">
          <a:xfrm>
            <a:off x="2619376" y="2477691"/>
            <a:ext cx="1032272" cy="7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alt"/>
          <p:cNvPicPr>
            <a:picLocks noChangeAspect="1" noChangeArrowheads="1"/>
          </p:cNvPicPr>
          <p:nvPr/>
        </p:nvPicPr>
        <p:blipFill>
          <a:blip r:embed="rId4" cstate="print">
            <a:extLst>
              <a:ext uri="{28A0092B-C50C-407E-A947-70E740481C1C}">
                <a14:useLocalDpi xmlns:a14="http://schemas.microsoft.com/office/drawing/2010/main" val="0"/>
              </a:ext>
            </a:extLst>
          </a:blip>
          <a:srcRect l="16338" t="19244" b="19859"/>
          <a:stretch>
            <a:fillRect/>
          </a:stretch>
        </p:blipFill>
        <p:spPr bwMode="auto">
          <a:xfrm>
            <a:off x="5631656" y="2531269"/>
            <a:ext cx="11334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Line 15"/>
          <p:cNvSpPr>
            <a:spLocks noChangeShapeType="1"/>
          </p:cNvSpPr>
          <p:nvPr/>
        </p:nvSpPr>
        <p:spPr bwMode="auto">
          <a:xfrm>
            <a:off x="2550319" y="3652838"/>
            <a:ext cx="1153716" cy="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sz="1500"/>
          </a:p>
        </p:txBody>
      </p:sp>
      <p:sp>
        <p:nvSpPr>
          <p:cNvPr id="7178" name="Line 16"/>
          <p:cNvSpPr>
            <a:spLocks noChangeShapeType="1"/>
          </p:cNvSpPr>
          <p:nvPr/>
        </p:nvSpPr>
        <p:spPr bwMode="auto">
          <a:xfrm>
            <a:off x="4061222" y="3652838"/>
            <a:ext cx="1152525" cy="0"/>
          </a:xfrm>
          <a:prstGeom prst="line">
            <a:avLst/>
          </a:prstGeom>
          <a:noFill/>
          <a:ln w="76200">
            <a:solidFill>
              <a:srgbClr val="990099"/>
            </a:solidFill>
            <a:round/>
            <a:headEnd/>
            <a:tailEnd/>
          </a:ln>
          <a:extLst>
            <a:ext uri="{909E8E84-426E-40DD-AFC4-6F175D3DCCD1}">
              <a14:hiddenFill xmlns:a14="http://schemas.microsoft.com/office/drawing/2010/main">
                <a:noFill/>
              </a14:hiddenFill>
            </a:ext>
          </a:extLst>
        </p:spPr>
        <p:txBody>
          <a:bodyPr/>
          <a:lstStyle/>
          <a:p>
            <a:endParaRPr lang="en-US" sz="1500"/>
          </a:p>
        </p:txBody>
      </p:sp>
      <p:sp>
        <p:nvSpPr>
          <p:cNvPr id="7179" name="Line 17"/>
          <p:cNvSpPr>
            <a:spLocks noChangeShapeType="1"/>
          </p:cNvSpPr>
          <p:nvPr/>
        </p:nvSpPr>
        <p:spPr bwMode="auto">
          <a:xfrm>
            <a:off x="5589985" y="3652838"/>
            <a:ext cx="1153715" cy="0"/>
          </a:xfrm>
          <a:prstGeom prst="line">
            <a:avLst/>
          </a:prstGeom>
          <a:noFill/>
          <a:ln w="76200">
            <a:solidFill>
              <a:srgbClr val="3399FF"/>
            </a:solidFill>
            <a:round/>
            <a:headEnd/>
            <a:tailEnd/>
          </a:ln>
          <a:extLst>
            <a:ext uri="{909E8E84-426E-40DD-AFC4-6F175D3DCCD1}">
              <a14:hiddenFill xmlns:a14="http://schemas.microsoft.com/office/drawing/2010/main">
                <a:noFill/>
              </a14:hiddenFill>
            </a:ext>
          </a:extLst>
        </p:spPr>
        <p:txBody>
          <a:bodyPr/>
          <a:lstStyle/>
          <a:p>
            <a:endParaRPr lang="en-US" sz="1500"/>
          </a:p>
        </p:txBody>
      </p:sp>
      <p:sp>
        <p:nvSpPr>
          <p:cNvPr id="27" name="Text Box 18"/>
          <p:cNvSpPr txBox="1">
            <a:spLocks noChangeArrowheads="1"/>
          </p:cNvSpPr>
          <p:nvPr/>
        </p:nvSpPr>
        <p:spPr bwMode="auto">
          <a:xfrm>
            <a:off x="2480073" y="1745456"/>
            <a:ext cx="1321594" cy="553998"/>
          </a:xfrm>
          <a:prstGeom prst="rect">
            <a:avLst/>
          </a:prstGeom>
          <a:noFill/>
          <a:ln w="9525">
            <a:noFill/>
            <a:miter lim="800000"/>
            <a:headEnd/>
            <a:tailEnd/>
          </a:ln>
          <a:effec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eaLnBrk="1" hangingPunct="1">
              <a:spcBef>
                <a:spcPct val="50000"/>
              </a:spcBef>
              <a:defRPr/>
            </a:pPr>
            <a:r>
              <a:rPr lang="en-GB" altLang="fr-FR" sz="1500">
                <a:latin typeface="+mn-lt"/>
              </a:rPr>
              <a:t>Descriptive Analytics</a:t>
            </a:r>
          </a:p>
        </p:txBody>
      </p:sp>
      <p:sp>
        <p:nvSpPr>
          <p:cNvPr id="28" name="Text Box 19"/>
          <p:cNvSpPr txBox="1">
            <a:spLocks noChangeArrowheads="1"/>
          </p:cNvSpPr>
          <p:nvPr/>
        </p:nvSpPr>
        <p:spPr bwMode="auto">
          <a:xfrm>
            <a:off x="3982641" y="1745456"/>
            <a:ext cx="1321594" cy="553998"/>
          </a:xfrm>
          <a:prstGeom prst="rect">
            <a:avLst/>
          </a:prstGeom>
          <a:noFill/>
          <a:ln w="9525">
            <a:noFill/>
            <a:miter lim="800000"/>
            <a:headEnd/>
            <a:tailEnd/>
          </a:ln>
          <a:effec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eaLnBrk="1" hangingPunct="1">
              <a:spcBef>
                <a:spcPct val="50000"/>
              </a:spcBef>
              <a:defRPr/>
            </a:pPr>
            <a:r>
              <a:rPr lang="en-GB" altLang="fr-FR" sz="1500" dirty="0">
                <a:latin typeface="+mn-lt"/>
              </a:rPr>
              <a:t>Predictive Analytics</a:t>
            </a:r>
          </a:p>
        </p:txBody>
      </p:sp>
      <p:sp>
        <p:nvSpPr>
          <p:cNvPr id="29" name="Text Box 20"/>
          <p:cNvSpPr txBox="1">
            <a:spLocks noChangeArrowheads="1"/>
          </p:cNvSpPr>
          <p:nvPr/>
        </p:nvSpPr>
        <p:spPr bwMode="auto">
          <a:xfrm>
            <a:off x="5506641" y="1745456"/>
            <a:ext cx="1321594" cy="553998"/>
          </a:xfrm>
          <a:prstGeom prst="rect">
            <a:avLst/>
          </a:prstGeom>
          <a:noFill/>
          <a:ln w="9525">
            <a:noFill/>
            <a:miter lim="800000"/>
            <a:headEnd/>
            <a:tailEnd/>
          </a:ln>
          <a:effec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eaLnBrk="1" hangingPunct="1">
              <a:spcBef>
                <a:spcPct val="50000"/>
              </a:spcBef>
              <a:defRPr/>
            </a:pPr>
            <a:r>
              <a:rPr lang="en-GB" altLang="fr-FR" sz="1500">
                <a:latin typeface="+mn-lt"/>
              </a:rPr>
              <a:t>Prescriptive Analytics</a:t>
            </a:r>
          </a:p>
        </p:txBody>
      </p:sp>
      <p:sp>
        <p:nvSpPr>
          <p:cNvPr id="3" name="Rectangle 2"/>
          <p:cNvSpPr/>
          <p:nvPr/>
        </p:nvSpPr>
        <p:spPr>
          <a:xfrm>
            <a:off x="2108598" y="1227535"/>
            <a:ext cx="5073253" cy="3496865"/>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ltLang="en-US" sz="1500">
              <a:solidFill>
                <a:srgbClr val="FFFFFF"/>
              </a:solidFill>
            </a:endParaRPr>
          </a:p>
        </p:txBody>
      </p:sp>
      <p:sp>
        <p:nvSpPr>
          <p:cNvPr id="2" name="Right Arrow 1"/>
          <p:cNvSpPr>
            <a:spLocks noChangeArrowheads="1"/>
          </p:cNvSpPr>
          <p:nvPr/>
        </p:nvSpPr>
        <p:spPr bwMode="auto">
          <a:xfrm rot="7900663">
            <a:off x="6569304" y="1325059"/>
            <a:ext cx="788132" cy="367988"/>
          </a:xfrm>
          <a:prstGeom prst="rightArrow">
            <a:avLst>
              <a:gd name="adj1" fmla="val 25343"/>
              <a:gd name="adj2" fmla="val 53513"/>
            </a:avLst>
          </a:prstGeom>
          <a:solidFill>
            <a:srgbClr val="92D050"/>
          </a:solidFill>
          <a:ln w="9525">
            <a:solidFill>
              <a:srgbClr val="92D050"/>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ltLang="en-US" sz="1500">
              <a:solidFill>
                <a:srgbClr val="00B0F0"/>
              </a:solidFill>
              <a:ea typeface="ＭＳ Ｐゴシック" pitchFamily="34" charset="-128"/>
            </a:endParaRPr>
          </a:p>
        </p:txBody>
      </p:sp>
      <p:sp>
        <p:nvSpPr>
          <p:cNvPr id="22" name="Text Box 19"/>
          <p:cNvSpPr txBox="1">
            <a:spLocks noChangeArrowheads="1"/>
          </p:cNvSpPr>
          <p:nvPr/>
        </p:nvSpPr>
        <p:spPr bwMode="auto">
          <a:xfrm>
            <a:off x="2742010" y="1337072"/>
            <a:ext cx="3821906" cy="369332"/>
          </a:xfrm>
          <a:prstGeom prst="rect">
            <a:avLst/>
          </a:prstGeom>
          <a:noFill/>
          <a:ln w="9525">
            <a:noFill/>
            <a:miter lim="800000"/>
            <a:headEnd/>
            <a:tailEnd/>
          </a:ln>
          <a:effec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eaLnBrk="1" hangingPunct="1">
              <a:spcBef>
                <a:spcPct val="50000"/>
              </a:spcBef>
              <a:defRPr/>
            </a:pPr>
            <a:r>
              <a:rPr lang="en-GB" altLang="fr-FR" sz="1800" dirty="0">
                <a:solidFill>
                  <a:srgbClr val="00B0F0"/>
                </a:solidFill>
                <a:latin typeface="+mn-lt"/>
              </a:rPr>
              <a:t>IBM’s Advanced Analytics Portfolio</a:t>
            </a:r>
          </a:p>
        </p:txBody>
      </p:sp>
      <p:sp>
        <p:nvSpPr>
          <p:cNvPr id="7186" name="Title 1"/>
          <p:cNvSpPr>
            <a:spLocks noGrp="1"/>
          </p:cNvSpPr>
          <p:nvPr>
            <p:ph type="title"/>
          </p:nvPr>
        </p:nvSpPr>
        <p:spPr/>
        <p:txBody>
          <a:bodyPr vert="horz" wrap="square" lIns="0" tIns="0" rIns="0" bIns="0" numCol="1" anchor="b" anchorCtr="0" compatLnSpc="1">
            <a:prstTxWarp prst="textNoShape">
              <a:avLst/>
            </a:prstTxWarp>
            <a:normAutofit/>
          </a:bodyPr>
          <a:lstStyle/>
          <a:p>
            <a:r>
              <a:rPr lang="en-US" altLang="fr-FR" smtClean="0">
                <a:ea typeface="ヒラギノ角ゴ ProN W6" charset="-128"/>
              </a:rPr>
              <a:t>The advanced analytics picture</a:t>
            </a:r>
            <a:endParaRPr lang="fr-FR" altLang="fr-FR" smtClean="0">
              <a:ea typeface="ヒラギノ角ゴ ProN W6" charset="-128"/>
            </a:endParaRPr>
          </a:p>
        </p:txBody>
      </p:sp>
      <p:sp>
        <p:nvSpPr>
          <p:cNvPr id="31" name="TextBox 6"/>
          <p:cNvSpPr txBox="1">
            <a:spLocks noChangeArrowheads="1"/>
          </p:cNvSpPr>
          <p:nvPr/>
        </p:nvSpPr>
        <p:spPr bwMode="auto">
          <a:xfrm>
            <a:off x="4069556" y="3787379"/>
            <a:ext cx="1147763" cy="646331"/>
          </a:xfrm>
          <a:prstGeom prst="rect">
            <a:avLst/>
          </a:prstGeom>
          <a:solidFill>
            <a:schemeClr val="bg1"/>
          </a:solidFill>
          <a:ln>
            <a:noFill/>
          </a:ln>
          <a:extLst/>
        </p:spPr>
        <p:txBody>
          <a:bodyPr>
            <a:spAutoFit/>
          </a:bodyPr>
          <a:lstStyle>
            <a:lvl1pPr>
              <a:defRPr>
                <a:solidFill>
                  <a:schemeClr val="tx1"/>
                </a:solidFill>
                <a:latin typeface="HelvNeue Light for IBM" pitchFamily="34" charset="0"/>
                <a:ea typeface="ヒラギノ角ゴ ProN W3"/>
                <a:cs typeface="ヒラギノ角ゴ ProN W3"/>
              </a:defRPr>
            </a:lvl1pPr>
            <a:lvl2pPr marL="742950" indent="-285750">
              <a:defRPr>
                <a:solidFill>
                  <a:schemeClr val="tx1"/>
                </a:solidFill>
                <a:latin typeface="HelvNeue Light for IBM" pitchFamily="34" charset="0"/>
                <a:ea typeface="ヒラギノ角ゴ ProN W3"/>
                <a:cs typeface="ヒラギノ角ゴ ProN W3"/>
              </a:defRPr>
            </a:lvl2pPr>
            <a:lvl3pPr marL="1143000" indent="-228600">
              <a:defRPr>
                <a:solidFill>
                  <a:schemeClr val="tx1"/>
                </a:solidFill>
                <a:latin typeface="HelvNeue Light for IBM" pitchFamily="34" charset="0"/>
                <a:ea typeface="ヒラギノ角ゴ ProN W3"/>
                <a:cs typeface="ヒラギノ角ゴ ProN W3"/>
              </a:defRPr>
            </a:lvl3pPr>
            <a:lvl4pPr marL="1600200" indent="-228600">
              <a:defRPr>
                <a:solidFill>
                  <a:schemeClr val="tx1"/>
                </a:solidFill>
                <a:latin typeface="HelvNeue Light for IBM" pitchFamily="34" charset="0"/>
                <a:ea typeface="ヒラギノ角ゴ ProN W3"/>
                <a:cs typeface="ヒラギノ角ゴ ProN W3"/>
              </a:defRPr>
            </a:lvl4pPr>
            <a:lvl5pPr marL="2057400" indent="-228600">
              <a:defRPr>
                <a:solidFill>
                  <a:schemeClr val="tx1"/>
                </a:solidFill>
                <a:latin typeface="HelvNeue Light for IBM" pitchFamily="34" charset="0"/>
                <a:ea typeface="ヒラギノ角ゴ ProN W3"/>
                <a:cs typeface="ヒラギノ角ゴ ProN W3"/>
              </a:defRPr>
            </a:lvl5pPr>
            <a:lvl6pPr marL="25146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6pPr>
            <a:lvl7pPr marL="29718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7pPr>
            <a:lvl8pPr marL="34290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8pPr>
            <a:lvl9pPr marL="3886200" indent="-228600" eaLnBrk="0" fontAlgn="base" hangingPunct="0">
              <a:spcBef>
                <a:spcPct val="0"/>
              </a:spcBef>
              <a:spcAft>
                <a:spcPct val="0"/>
              </a:spcAft>
              <a:defRPr>
                <a:solidFill>
                  <a:schemeClr val="tx1"/>
                </a:solidFill>
                <a:latin typeface="HelvNeue Light for IBM" pitchFamily="34" charset="0"/>
                <a:ea typeface="ヒラギノ角ゴ ProN W3"/>
                <a:cs typeface="ヒラギノ角ゴ ProN W3"/>
              </a:defRPr>
            </a:lvl9pPr>
          </a:lstStyle>
          <a:p>
            <a:pPr algn="ctr" eaLnBrk="1" hangingPunct="1">
              <a:defRPr/>
            </a:pPr>
            <a:r>
              <a:rPr lang="en-US" altLang="fr-FR" sz="1200" i="1" dirty="0" smtClean="0">
                <a:latin typeface="+mn-lt"/>
              </a:rPr>
              <a:t>What will happen in the future?</a:t>
            </a:r>
            <a:endParaRPr lang="en-US" altLang="fr-FR" sz="1200" i="1" dirty="0">
              <a:latin typeface="+mn-lt"/>
            </a:endParaRPr>
          </a:p>
        </p:txBody>
      </p:sp>
      <p:sp>
        <p:nvSpPr>
          <p:cNvPr id="32" name="TextBox 7"/>
          <p:cNvSpPr txBox="1">
            <a:spLocks noChangeArrowheads="1"/>
          </p:cNvSpPr>
          <p:nvPr/>
        </p:nvSpPr>
        <p:spPr bwMode="auto">
          <a:xfrm>
            <a:off x="5479256" y="3790950"/>
            <a:ext cx="1406129" cy="461665"/>
          </a:xfrm>
          <a:prstGeom prst="rect">
            <a:avLst/>
          </a:prstGeom>
          <a:solidFill>
            <a:schemeClr val="bg1"/>
          </a:solidFill>
          <a:ln w="9525">
            <a:noFill/>
            <a:miter lim="800000"/>
            <a:headEnd/>
            <a:tailEnd/>
          </a:ln>
        </p:spPr>
        <p:txBody>
          <a:bodyPr>
            <a:spAutoFit/>
          </a:bodyPr>
          <a:lstStyle/>
          <a:p>
            <a:pPr algn="ctr" eaLnBrk="1" hangingPunct="1">
              <a:defRPr/>
            </a:pPr>
            <a:r>
              <a:rPr lang="en-US" altLang="fr-FR" sz="1200" i="1" dirty="0" smtClean="0">
                <a:latin typeface="+mn-lt"/>
                <a:ea typeface="ヒラギノ角ゴ ProN W3" charset="-128"/>
              </a:rPr>
              <a:t>What should I do about it?</a:t>
            </a:r>
            <a:endParaRPr lang="fr-FR" altLang="fr-FR" sz="1200" i="1" dirty="0">
              <a:latin typeface="+mn-lt"/>
              <a:ea typeface="ヒラギノ角ゴ ProN W3" charset="-128"/>
            </a:endParaRPr>
          </a:p>
        </p:txBody>
      </p:sp>
      <p:sp>
        <p:nvSpPr>
          <p:cNvPr id="33" name="TextBox 8"/>
          <p:cNvSpPr txBox="1">
            <a:spLocks noChangeArrowheads="1"/>
          </p:cNvSpPr>
          <p:nvPr/>
        </p:nvSpPr>
        <p:spPr bwMode="auto">
          <a:xfrm>
            <a:off x="2527697" y="3786188"/>
            <a:ext cx="1176338" cy="830997"/>
          </a:xfrm>
          <a:prstGeom prst="rect">
            <a:avLst/>
          </a:prstGeom>
          <a:solidFill>
            <a:schemeClr val="bg1"/>
          </a:solidFill>
          <a:ln w="9525">
            <a:noFill/>
            <a:miter lim="800000"/>
            <a:headEnd/>
            <a:tailEnd/>
          </a:ln>
        </p:spPr>
        <p:txBody>
          <a:bodyPr>
            <a:spAutoFit/>
          </a:bodyPr>
          <a:lstStyle/>
          <a:p>
            <a:pPr algn="ctr" eaLnBrk="1" hangingPunct="1">
              <a:defRPr/>
            </a:pPr>
            <a:r>
              <a:rPr lang="en-US" altLang="fr-FR" sz="1200" i="1" dirty="0" smtClean="0">
                <a:latin typeface="+mn-lt"/>
                <a:ea typeface="ヒラギノ角ゴ ProN W3" charset="-128"/>
              </a:rPr>
              <a:t>What is happening in my business today?</a:t>
            </a:r>
            <a:endParaRPr lang="fr-FR" altLang="fr-FR" sz="1200" i="1" dirty="0">
              <a:latin typeface="+mn-lt"/>
              <a:ea typeface="ヒラギノ角ゴ ProN W3" charset="-128"/>
            </a:endParaRPr>
          </a:p>
        </p:txBody>
      </p:sp>
    </p:spTree>
    <p:extLst>
      <p:ext uri="{BB962C8B-B14F-4D97-AF65-F5344CB8AC3E}">
        <p14:creationId xmlns:p14="http://schemas.microsoft.com/office/powerpoint/2010/main" val="239876167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txBox="1">
            <a:spLocks noGrp="1"/>
          </p:cNvSpPr>
          <p:nvPr/>
        </p:nvSpPr>
        <p:spPr bwMode="black">
          <a:xfrm>
            <a:off x="1216548" y="4593979"/>
            <a:ext cx="275034"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fld id="{83ADC294-8163-4401-9D3E-71BAB5716348}" type="slidenum">
              <a:rPr lang="en-US" altLang="fr-FR" sz="600">
                <a:solidFill>
                  <a:schemeClr val="tx1"/>
                </a:solidFill>
              </a:rPr>
              <a:pPr>
                <a:lnSpc>
                  <a:spcPct val="100000"/>
                </a:lnSpc>
                <a:spcBef>
                  <a:spcPct val="0"/>
                </a:spcBef>
                <a:spcAft>
                  <a:spcPct val="0"/>
                </a:spcAft>
                <a:buClrTx/>
                <a:buSzTx/>
                <a:buFontTx/>
                <a:buNone/>
              </a:pPr>
              <a:t>9</a:t>
            </a:fld>
            <a:endParaRPr lang="en-US" altLang="fr-FR" sz="600">
              <a:solidFill>
                <a:schemeClr val="tx1"/>
              </a:solidFill>
            </a:endParaRPr>
          </a:p>
        </p:txBody>
      </p:sp>
      <p:sp>
        <p:nvSpPr>
          <p:cNvPr id="22531" name="AutoShape 2"/>
          <p:cNvSpPr>
            <a:spLocks noChangeArrowheads="1"/>
          </p:cNvSpPr>
          <p:nvPr/>
        </p:nvSpPr>
        <p:spPr bwMode="auto">
          <a:xfrm rot="-1730305">
            <a:off x="1669256" y="1734741"/>
            <a:ext cx="6329363" cy="1771650"/>
          </a:xfrm>
          <a:prstGeom prst="rightArrow">
            <a:avLst>
              <a:gd name="adj1" fmla="val 60065"/>
              <a:gd name="adj2" fmla="val 122609"/>
            </a:avLst>
          </a:prstGeom>
          <a:solidFill>
            <a:srgbClr val="8DC740"/>
          </a:solidFill>
          <a:ln w="9525" algn="ctr">
            <a:solidFill>
              <a:schemeClr val="tx1"/>
            </a:solidFill>
            <a:miter lim="800000"/>
            <a:headEnd/>
            <a:tailEnd/>
          </a:ln>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endParaRPr lang="en-US" altLang="en-US" sz="1350">
              <a:solidFill>
                <a:schemeClr val="tx1"/>
              </a:solidFill>
              <a:latin typeface="Arial" panose="020B0604020202020204" pitchFamily="34" charset="0"/>
            </a:endParaRPr>
          </a:p>
        </p:txBody>
      </p:sp>
      <p:sp>
        <p:nvSpPr>
          <p:cNvPr id="22532" name="Rectangle 3"/>
          <p:cNvSpPr>
            <a:spLocks noGrp="1" noChangeArrowheads="1"/>
          </p:cNvSpPr>
          <p:nvPr>
            <p:ph type="title"/>
          </p:nvPr>
        </p:nvSpPr>
        <p:spPr/>
        <p:txBody>
          <a:bodyPr anchor="t"/>
          <a:lstStyle/>
          <a:p>
            <a:pPr eaLnBrk="1" hangingPunct="1"/>
            <a:r>
              <a:rPr lang="en-US" altLang="en-US" smtClean="0"/>
              <a:t>Business Analytics and Optimization</a:t>
            </a:r>
          </a:p>
        </p:txBody>
      </p:sp>
      <p:sp>
        <p:nvSpPr>
          <p:cNvPr id="4" name="Rectangle 3"/>
          <p:cNvSpPr/>
          <p:nvPr/>
        </p:nvSpPr>
        <p:spPr>
          <a:xfrm>
            <a:off x="5146086" y="1220464"/>
            <a:ext cx="2125980" cy="274320"/>
          </a:xfrm>
          <a:prstGeom prst="rect">
            <a:avLst/>
          </a:prstGeom>
          <a:solidFill>
            <a:srgbClr val="15659F"/>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Optimization</a:t>
            </a:r>
          </a:p>
        </p:txBody>
      </p:sp>
      <p:sp>
        <p:nvSpPr>
          <p:cNvPr id="22536" name="TextBox 16"/>
          <p:cNvSpPr txBox="1">
            <a:spLocks noChangeArrowheads="1"/>
          </p:cNvSpPr>
          <p:nvPr/>
        </p:nvSpPr>
        <p:spPr bwMode="auto">
          <a:xfrm>
            <a:off x="1780905" y="4553498"/>
            <a:ext cx="4891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r>
              <a:rPr lang="en-US" altLang="en-US" sz="900" b="1" dirty="0">
                <a:solidFill>
                  <a:schemeClr val="tx1"/>
                </a:solidFill>
                <a:latin typeface="Arial" panose="020B0604020202020204" pitchFamily="34" charset="0"/>
              </a:rPr>
              <a:t>From the book “Competing on Analytics” by Thomas H. Davenport , Jeanne G. Harris </a:t>
            </a:r>
          </a:p>
        </p:txBody>
      </p:sp>
      <p:sp>
        <p:nvSpPr>
          <p:cNvPr id="11" name="Rectangle 10"/>
          <p:cNvSpPr/>
          <p:nvPr/>
        </p:nvSpPr>
        <p:spPr>
          <a:xfrm>
            <a:off x="1658031" y="3891035"/>
            <a:ext cx="2125981" cy="274320"/>
          </a:xfrm>
          <a:prstGeom prst="rect">
            <a:avLst/>
          </a:prstGeom>
          <a:solidFill>
            <a:srgbClr val="15659F"/>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Standard Report</a:t>
            </a:r>
          </a:p>
        </p:txBody>
      </p:sp>
      <p:sp>
        <p:nvSpPr>
          <p:cNvPr id="10" name="Rectangle 9"/>
          <p:cNvSpPr/>
          <p:nvPr/>
        </p:nvSpPr>
        <p:spPr>
          <a:xfrm>
            <a:off x="2158025" y="3504935"/>
            <a:ext cx="2125980" cy="274320"/>
          </a:xfrm>
          <a:prstGeom prst="rect">
            <a:avLst/>
          </a:prstGeom>
          <a:solidFill>
            <a:srgbClr val="15659F"/>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Ad hoc reports</a:t>
            </a:r>
          </a:p>
        </p:txBody>
      </p:sp>
      <p:sp>
        <p:nvSpPr>
          <p:cNvPr id="9" name="Rectangle 8"/>
          <p:cNvSpPr/>
          <p:nvPr/>
        </p:nvSpPr>
        <p:spPr>
          <a:xfrm>
            <a:off x="2656829" y="3124785"/>
            <a:ext cx="2125980" cy="274321"/>
          </a:xfrm>
          <a:prstGeom prst="rect">
            <a:avLst/>
          </a:prstGeom>
          <a:solidFill>
            <a:srgbClr val="15659F"/>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Query/ Drill Down</a:t>
            </a:r>
          </a:p>
        </p:txBody>
      </p:sp>
      <p:sp>
        <p:nvSpPr>
          <p:cNvPr id="8" name="Rectangle 7"/>
          <p:cNvSpPr/>
          <p:nvPr/>
        </p:nvSpPr>
        <p:spPr>
          <a:xfrm>
            <a:off x="3150870" y="2744635"/>
            <a:ext cx="2125980" cy="274320"/>
          </a:xfrm>
          <a:prstGeom prst="rect">
            <a:avLst/>
          </a:prstGeom>
          <a:solidFill>
            <a:srgbClr val="15659F"/>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Alerts</a:t>
            </a:r>
          </a:p>
        </p:txBody>
      </p:sp>
      <p:sp>
        <p:nvSpPr>
          <p:cNvPr id="7" name="Rectangle 6"/>
          <p:cNvSpPr/>
          <p:nvPr/>
        </p:nvSpPr>
        <p:spPr>
          <a:xfrm>
            <a:off x="3649674" y="2363294"/>
            <a:ext cx="2125980" cy="274320"/>
          </a:xfrm>
          <a:prstGeom prst="rect">
            <a:avLst/>
          </a:prstGeom>
          <a:solidFill>
            <a:srgbClr val="15659F"/>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Statistical Analysis</a:t>
            </a:r>
          </a:p>
        </p:txBody>
      </p:sp>
      <p:sp>
        <p:nvSpPr>
          <p:cNvPr id="6" name="Rectangle 5"/>
          <p:cNvSpPr/>
          <p:nvPr/>
        </p:nvSpPr>
        <p:spPr>
          <a:xfrm>
            <a:off x="4148477" y="1981954"/>
            <a:ext cx="2125980" cy="274320"/>
          </a:xfrm>
          <a:prstGeom prst="rect">
            <a:avLst/>
          </a:prstGeom>
          <a:solidFill>
            <a:srgbClr val="15659F"/>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Forecasting/ Extrapolation</a:t>
            </a:r>
          </a:p>
        </p:txBody>
      </p:sp>
      <p:sp>
        <p:nvSpPr>
          <p:cNvPr id="5" name="Rectangle 4"/>
          <p:cNvSpPr/>
          <p:nvPr/>
        </p:nvSpPr>
        <p:spPr>
          <a:xfrm>
            <a:off x="4647281" y="1601804"/>
            <a:ext cx="2125980" cy="274321"/>
          </a:xfrm>
          <a:prstGeom prst="rect">
            <a:avLst/>
          </a:prstGeom>
          <a:solidFill>
            <a:srgbClr val="15659F"/>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Predictive Modeling</a:t>
            </a:r>
          </a:p>
        </p:txBody>
      </p:sp>
      <p:sp>
        <p:nvSpPr>
          <p:cNvPr id="284701" name="AutoShape 29"/>
          <p:cNvSpPr>
            <a:spLocks noChangeArrowheads="1"/>
          </p:cNvSpPr>
          <p:nvPr/>
        </p:nvSpPr>
        <p:spPr bwMode="auto">
          <a:xfrm>
            <a:off x="1095105" y="820889"/>
            <a:ext cx="539353" cy="3421856"/>
          </a:xfrm>
          <a:prstGeom prst="upArrow">
            <a:avLst>
              <a:gd name="adj1" fmla="val 50000"/>
              <a:gd name="adj2" fmla="val 158609"/>
            </a:avLst>
          </a:prstGeom>
          <a:solidFill>
            <a:srgbClr val="7E287D"/>
          </a:solidFill>
          <a:ln w="9525" algn="ctr">
            <a:solidFill>
              <a:schemeClr val="tx1"/>
            </a:solidFill>
            <a:miter lim="800000"/>
            <a:headEnd/>
            <a:tailEnd/>
          </a:ln>
          <a:effectLst/>
          <a:extLst/>
        </p:spPr>
        <p:txBody>
          <a:bodyPr vert="eaVert" wrap="none" anchor="ctr"/>
          <a:lstStyle/>
          <a:p>
            <a:pPr algn="ctr" fontAlgn="auto">
              <a:spcBef>
                <a:spcPts val="0"/>
              </a:spcBef>
              <a:spcAft>
                <a:spcPts val="0"/>
              </a:spcAft>
              <a:defRPr/>
            </a:pPr>
            <a:endParaRPr lang="en-US" sz="1350" dirty="0">
              <a:solidFill>
                <a:schemeClr val="tx1"/>
              </a:solidFill>
              <a:effectLst>
                <a:outerShdw blurRad="38100" dist="38100" dir="2700000" algn="tl">
                  <a:srgbClr val="000000"/>
                </a:outerShdw>
              </a:effectLst>
              <a:latin typeface="+mn-lt"/>
            </a:endParaRPr>
          </a:p>
        </p:txBody>
      </p:sp>
      <p:sp>
        <p:nvSpPr>
          <p:cNvPr id="284702" name="Text Box 30"/>
          <p:cNvSpPr txBox="1">
            <a:spLocks noChangeArrowheads="1"/>
          </p:cNvSpPr>
          <p:nvPr/>
        </p:nvSpPr>
        <p:spPr bwMode="auto">
          <a:xfrm rot="16200000">
            <a:off x="207399" y="2736352"/>
            <a:ext cx="2315955" cy="323165"/>
          </a:xfrm>
          <a:prstGeom prst="rect">
            <a:avLst/>
          </a:prstGeom>
          <a:noFill/>
          <a:ln>
            <a:noFill/>
          </a:ln>
          <a:effectLst/>
          <a:extLst/>
        </p:spPr>
        <p:txBody>
          <a:bodyPr wrap="none">
            <a:spAutoFit/>
          </a:bodyPr>
          <a:lstStyle/>
          <a:p>
            <a:pPr fontAlgn="auto">
              <a:spcBef>
                <a:spcPts val="0"/>
              </a:spcBef>
              <a:spcAft>
                <a:spcPts val="0"/>
              </a:spcAft>
              <a:defRPr/>
            </a:pPr>
            <a:r>
              <a:rPr lang="en-US" sz="1500" b="1" dirty="0">
                <a:solidFill>
                  <a:schemeClr val="bg1"/>
                </a:solidFill>
                <a:latin typeface="+mn-lt"/>
              </a:rPr>
              <a:t>Competitive Advantage</a:t>
            </a:r>
          </a:p>
        </p:txBody>
      </p:sp>
      <p:sp>
        <p:nvSpPr>
          <p:cNvPr id="284703" name="AutoShape 31"/>
          <p:cNvSpPr>
            <a:spLocks noChangeArrowheads="1"/>
          </p:cNvSpPr>
          <p:nvPr/>
        </p:nvSpPr>
        <p:spPr bwMode="auto">
          <a:xfrm rot="5400000">
            <a:off x="4352654" y="1399532"/>
            <a:ext cx="539354" cy="5975747"/>
          </a:xfrm>
          <a:prstGeom prst="upArrow">
            <a:avLst>
              <a:gd name="adj1" fmla="val 52769"/>
              <a:gd name="adj2" fmla="val 163012"/>
            </a:avLst>
          </a:prstGeom>
          <a:solidFill>
            <a:srgbClr val="7E287D"/>
          </a:solidFill>
          <a:ln w="9525" algn="ctr">
            <a:solidFill>
              <a:schemeClr val="tx1"/>
            </a:solidFill>
            <a:miter lim="800000"/>
            <a:headEnd/>
            <a:tailEnd/>
          </a:ln>
          <a:effectLst/>
          <a:extLst/>
        </p:spPr>
        <p:txBody>
          <a:bodyPr wrap="none" anchor="ctr"/>
          <a:lstStyle/>
          <a:p>
            <a:pPr algn="ctr" fontAlgn="auto">
              <a:spcBef>
                <a:spcPts val="0"/>
              </a:spcBef>
              <a:spcAft>
                <a:spcPts val="0"/>
              </a:spcAft>
              <a:defRPr/>
            </a:pPr>
            <a:endParaRPr lang="en-US" sz="1350" dirty="0">
              <a:solidFill>
                <a:schemeClr val="tx1"/>
              </a:solidFill>
              <a:effectLst>
                <a:outerShdw blurRad="38100" dist="38100" dir="2700000" algn="tl">
                  <a:srgbClr val="000000"/>
                </a:outerShdw>
              </a:effectLst>
              <a:latin typeface="+mn-lt"/>
            </a:endParaRPr>
          </a:p>
        </p:txBody>
      </p:sp>
      <p:sp>
        <p:nvSpPr>
          <p:cNvPr id="284704" name="Text Box 32"/>
          <p:cNvSpPr txBox="1">
            <a:spLocks noChangeArrowheads="1"/>
          </p:cNvSpPr>
          <p:nvPr/>
        </p:nvSpPr>
        <p:spPr bwMode="auto">
          <a:xfrm>
            <a:off x="3820445" y="4242745"/>
            <a:ext cx="1221809" cy="323165"/>
          </a:xfrm>
          <a:prstGeom prst="rect">
            <a:avLst/>
          </a:prstGeom>
          <a:noFill/>
          <a:ln>
            <a:noFill/>
          </a:ln>
          <a:effectLst/>
          <a:extLst/>
        </p:spPr>
        <p:txBody>
          <a:bodyPr wrap="none">
            <a:spAutoFit/>
          </a:bodyPr>
          <a:lstStyle/>
          <a:p>
            <a:pPr fontAlgn="auto">
              <a:spcBef>
                <a:spcPts val="0"/>
              </a:spcBef>
              <a:spcAft>
                <a:spcPts val="0"/>
              </a:spcAft>
              <a:defRPr/>
            </a:pPr>
            <a:r>
              <a:rPr lang="en-US" sz="1500" b="1" dirty="0">
                <a:solidFill>
                  <a:schemeClr val="bg1"/>
                </a:solidFill>
                <a:latin typeface="+mn-lt"/>
              </a:rPr>
              <a:t>Complexity</a:t>
            </a:r>
          </a:p>
        </p:txBody>
      </p:sp>
      <p:sp>
        <p:nvSpPr>
          <p:cNvPr id="2" name="Rectangle 3"/>
          <p:cNvSpPr/>
          <p:nvPr/>
        </p:nvSpPr>
        <p:spPr>
          <a:xfrm>
            <a:off x="5648529" y="839464"/>
            <a:ext cx="2125980" cy="274320"/>
          </a:xfrm>
          <a:prstGeom prst="rect">
            <a:avLst/>
          </a:prstGeom>
          <a:solidFill>
            <a:srgbClr val="15659F"/>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auto">
              <a:spcBef>
                <a:spcPts val="0"/>
              </a:spcBef>
              <a:spcAft>
                <a:spcPts val="0"/>
              </a:spcAft>
              <a:defRPr/>
            </a:pPr>
            <a:r>
              <a:rPr lang="en-US" sz="1200" b="1" dirty="0">
                <a:latin typeface="+mn-lt"/>
              </a:rPr>
              <a:t>Stochastic Optimization</a:t>
            </a:r>
          </a:p>
        </p:txBody>
      </p:sp>
      <p:sp>
        <p:nvSpPr>
          <p:cNvPr id="68644" name="AutoShape 36"/>
          <p:cNvSpPr>
            <a:spLocks noChangeArrowheads="1"/>
          </p:cNvSpPr>
          <p:nvPr/>
        </p:nvSpPr>
        <p:spPr bwMode="auto">
          <a:xfrm>
            <a:off x="1574926" y="2679454"/>
            <a:ext cx="6172200" cy="1535906"/>
          </a:xfrm>
          <a:prstGeom prst="roundRect">
            <a:avLst>
              <a:gd name="adj" fmla="val 16667"/>
            </a:avLst>
          </a:prstGeom>
          <a:noFill/>
          <a:ln w="25400" algn="ctr">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endParaRPr lang="en-US" altLang="en-US" sz="1350">
              <a:solidFill>
                <a:schemeClr val="tx1"/>
              </a:solidFill>
              <a:latin typeface="Arial" panose="020B0604020202020204" pitchFamily="34" charset="0"/>
            </a:endParaRPr>
          </a:p>
        </p:txBody>
      </p:sp>
      <p:sp>
        <p:nvSpPr>
          <p:cNvPr id="284709" name="Text Box 37"/>
          <p:cNvSpPr txBox="1">
            <a:spLocks noChangeArrowheads="1"/>
          </p:cNvSpPr>
          <p:nvPr/>
        </p:nvSpPr>
        <p:spPr bwMode="auto">
          <a:xfrm>
            <a:off x="6242176" y="3278338"/>
            <a:ext cx="1117614" cy="300082"/>
          </a:xfrm>
          <a:prstGeom prst="rect">
            <a:avLst/>
          </a:prstGeom>
          <a:noFill/>
          <a:ln>
            <a:noFill/>
          </a:ln>
          <a:effectLst/>
          <a:extLst/>
        </p:spPr>
        <p:txBody>
          <a:bodyPr wrap="none">
            <a:spAutoFit/>
          </a:bodyPr>
          <a:lstStyle/>
          <a:p>
            <a:pPr>
              <a:defRPr/>
            </a:pPr>
            <a:r>
              <a:rPr lang="en-US" sz="1350" b="1" dirty="0">
                <a:solidFill>
                  <a:srgbClr val="1A385A"/>
                </a:solidFill>
                <a:effectLst>
                  <a:outerShdw blurRad="38100" dist="38100" dir="2700000" algn="tl">
                    <a:srgbClr val="C0C0C0"/>
                  </a:outerShdw>
                </a:effectLst>
              </a:rPr>
              <a:t>Descriptive</a:t>
            </a:r>
          </a:p>
        </p:txBody>
      </p:sp>
      <p:sp>
        <p:nvSpPr>
          <p:cNvPr id="68646" name="AutoShape 38"/>
          <p:cNvSpPr>
            <a:spLocks noChangeArrowheads="1"/>
          </p:cNvSpPr>
          <p:nvPr/>
        </p:nvSpPr>
        <p:spPr bwMode="auto">
          <a:xfrm>
            <a:off x="1574926" y="1491210"/>
            <a:ext cx="6172200" cy="1171575"/>
          </a:xfrm>
          <a:prstGeom prst="roundRect">
            <a:avLst>
              <a:gd name="adj" fmla="val 16667"/>
            </a:avLst>
          </a:prstGeom>
          <a:noFill/>
          <a:ln w="25400" algn="ctr">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endParaRPr lang="en-US" altLang="en-US" sz="1350">
              <a:solidFill>
                <a:schemeClr val="tx1"/>
              </a:solidFill>
              <a:latin typeface="Arial" panose="020B0604020202020204" pitchFamily="34" charset="0"/>
            </a:endParaRPr>
          </a:p>
        </p:txBody>
      </p:sp>
      <p:sp>
        <p:nvSpPr>
          <p:cNvPr id="284711" name="Text Box 39"/>
          <p:cNvSpPr txBox="1">
            <a:spLocks noChangeArrowheads="1"/>
          </p:cNvSpPr>
          <p:nvPr/>
        </p:nvSpPr>
        <p:spPr bwMode="auto">
          <a:xfrm>
            <a:off x="1780905" y="1981747"/>
            <a:ext cx="1011815" cy="300082"/>
          </a:xfrm>
          <a:prstGeom prst="rect">
            <a:avLst/>
          </a:prstGeom>
          <a:noFill/>
          <a:ln>
            <a:noFill/>
          </a:ln>
          <a:effectLst/>
          <a:extLst/>
        </p:spPr>
        <p:txBody>
          <a:bodyPr wrap="none">
            <a:spAutoFit/>
          </a:bodyPr>
          <a:lstStyle/>
          <a:p>
            <a:pPr>
              <a:defRPr/>
            </a:pPr>
            <a:r>
              <a:rPr lang="en-US" sz="1350" b="1" dirty="0">
                <a:solidFill>
                  <a:srgbClr val="1A385A"/>
                </a:solidFill>
                <a:effectLst>
                  <a:outerShdw blurRad="38100" dist="38100" dir="2700000" algn="tl">
                    <a:srgbClr val="C0C0C0"/>
                  </a:outerShdw>
                </a:effectLst>
              </a:rPr>
              <a:t>Predictive</a:t>
            </a:r>
          </a:p>
        </p:txBody>
      </p:sp>
      <p:sp>
        <p:nvSpPr>
          <p:cNvPr id="68648" name="AutoShape 40"/>
          <p:cNvSpPr>
            <a:spLocks noChangeArrowheads="1"/>
          </p:cNvSpPr>
          <p:nvPr/>
        </p:nvSpPr>
        <p:spPr bwMode="auto">
          <a:xfrm>
            <a:off x="1574926" y="753023"/>
            <a:ext cx="6172200" cy="754856"/>
          </a:xfrm>
          <a:prstGeom prst="roundRect">
            <a:avLst>
              <a:gd name="adj" fmla="val 16667"/>
            </a:avLst>
          </a:prstGeom>
          <a:noFill/>
          <a:ln w="25400" algn="ctr">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2625"/>
              </a:lnSpc>
              <a:spcBef>
                <a:spcPts val="600"/>
              </a:spcBef>
              <a:spcAft>
                <a:spcPts val="300"/>
              </a:spcAft>
              <a:buClr>
                <a:srgbClr val="6699CC"/>
              </a:buClr>
              <a:buSzPct val="115000"/>
              <a:buFont typeface="Wingdings" panose="05000000000000000000" pitchFamily="2" charset="2"/>
              <a:buChar char=""/>
              <a:defRPr sz="2600">
                <a:solidFill>
                  <a:schemeClr val="bg2"/>
                </a:solidFill>
                <a:latin typeface="Calibri" panose="020F0502020204030204" pitchFamily="34" charset="0"/>
                <a:ea typeface="MS PGothic" panose="020B0600070205080204" pitchFamily="34" charset="-128"/>
              </a:defRPr>
            </a:lvl1pPr>
            <a:lvl2pPr marL="742950" indent="-285750">
              <a:lnSpc>
                <a:spcPct val="110000"/>
              </a:lnSpc>
              <a:spcBef>
                <a:spcPts val="500"/>
              </a:spcBef>
              <a:spcAft>
                <a:spcPts val="250"/>
              </a:spcAft>
              <a:buClr>
                <a:srgbClr val="6699CC"/>
              </a:buClr>
              <a:buSzPct val="100000"/>
              <a:buFont typeface="Arial" panose="020B0604020202020204" pitchFamily="34" charset="0"/>
              <a:buChar char="–"/>
              <a:defRPr sz="2400">
                <a:solidFill>
                  <a:schemeClr val="bg2"/>
                </a:solidFill>
                <a:latin typeface="Calibri" panose="020F0502020204030204" pitchFamily="34" charset="0"/>
                <a:ea typeface="MS PGothic" panose="020B0600070205080204" pitchFamily="34" charset="-128"/>
              </a:defRPr>
            </a:lvl2pPr>
            <a:lvl3pPr marL="1143000" indent="-228600">
              <a:lnSpc>
                <a:spcPct val="110000"/>
              </a:lnSpc>
              <a:spcBef>
                <a:spcPts val="450"/>
              </a:spcBef>
              <a:spcAft>
                <a:spcPts val="225"/>
              </a:spcAft>
              <a:buClr>
                <a:srgbClr val="6699CC"/>
              </a:buClr>
              <a:buSzPct val="100000"/>
              <a:buFont typeface="Arial" panose="020B0604020202020204" pitchFamily="34" charset="0"/>
              <a:buChar char="•"/>
              <a:defRPr sz="2200">
                <a:solidFill>
                  <a:schemeClr val="bg2"/>
                </a:solidFill>
                <a:latin typeface="Calibri" panose="020F0502020204030204" pitchFamily="34" charset="0"/>
                <a:ea typeface="MS PGothic" panose="020B0600070205080204" pitchFamily="34" charset="-128"/>
              </a:defRPr>
            </a:lvl3pPr>
            <a:lvl4pPr marL="16002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4pPr>
            <a:lvl5pPr marL="2057400" indent="-22860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109000"/>
              </a:lnSpc>
              <a:spcBef>
                <a:spcPts val="400"/>
              </a:spcBef>
              <a:spcAft>
                <a:spcPts val="200"/>
              </a:spcAft>
              <a:buClr>
                <a:srgbClr val="6699CC"/>
              </a:buClr>
              <a:buSzPct val="100000"/>
              <a:buFont typeface="Arial" panose="020B0604020202020204" pitchFamily="34" charset="0"/>
              <a:buChar char="»"/>
              <a:defRPr sz="2000">
                <a:solidFill>
                  <a:schemeClr val="bg2"/>
                </a:solidFill>
                <a:latin typeface="Calibri" panose="020F0502020204030204" pitchFamily="34" charset="0"/>
                <a:ea typeface="MS PGothic" panose="020B0600070205080204" pitchFamily="34" charset="-128"/>
              </a:defRPr>
            </a:lvl9pPr>
          </a:lstStyle>
          <a:p>
            <a:pPr>
              <a:lnSpc>
                <a:spcPct val="100000"/>
              </a:lnSpc>
              <a:spcBef>
                <a:spcPct val="0"/>
              </a:spcBef>
              <a:spcAft>
                <a:spcPct val="0"/>
              </a:spcAft>
              <a:buClrTx/>
              <a:buSzTx/>
              <a:buFontTx/>
              <a:buNone/>
            </a:pPr>
            <a:endParaRPr lang="en-US" altLang="en-US" sz="1350">
              <a:solidFill>
                <a:schemeClr val="tx1"/>
              </a:solidFill>
              <a:latin typeface="Arial" panose="020B0604020202020204" pitchFamily="34" charset="0"/>
            </a:endParaRPr>
          </a:p>
        </p:txBody>
      </p:sp>
      <p:sp>
        <p:nvSpPr>
          <p:cNvPr id="284713" name="Text Box 41"/>
          <p:cNvSpPr txBox="1">
            <a:spLocks noChangeArrowheads="1"/>
          </p:cNvSpPr>
          <p:nvPr/>
        </p:nvSpPr>
        <p:spPr bwMode="auto">
          <a:xfrm>
            <a:off x="1780904" y="959001"/>
            <a:ext cx="1175322" cy="300082"/>
          </a:xfrm>
          <a:prstGeom prst="rect">
            <a:avLst/>
          </a:prstGeom>
          <a:noFill/>
          <a:ln>
            <a:noFill/>
          </a:ln>
          <a:effectLst/>
          <a:extLst/>
        </p:spPr>
        <p:txBody>
          <a:bodyPr wrap="none">
            <a:spAutoFit/>
          </a:bodyPr>
          <a:lstStyle/>
          <a:p>
            <a:pPr>
              <a:defRPr/>
            </a:pPr>
            <a:r>
              <a:rPr lang="en-US" sz="1350" b="1">
                <a:solidFill>
                  <a:srgbClr val="1A385A"/>
                </a:solidFill>
                <a:effectLst>
                  <a:outerShdw blurRad="38100" dist="38100" dir="2700000" algn="tl">
                    <a:srgbClr val="C0C0C0"/>
                  </a:outerShdw>
                </a:effectLst>
              </a:rPr>
              <a:t>Prescriptive</a:t>
            </a:r>
          </a:p>
        </p:txBody>
      </p:sp>
    </p:spTree>
    <p:extLst>
      <p:ext uri="{BB962C8B-B14F-4D97-AF65-F5344CB8AC3E}">
        <p14:creationId xmlns:p14="http://schemas.microsoft.com/office/powerpoint/2010/main" val="1722621927"/>
      </p:ext>
    </p:extLst>
  </p:cSld>
  <p:clrMapOvr>
    <a:masterClrMapping/>
  </p:clrMapOvr>
  <p:transition spd="slow" advClick="0" advTm="4000"/>
  <p:timing>
    <p:tnLst>
      <p:par>
        <p:cTn id="1" dur="indefinite" restart="never" nodeType="tmRoot"/>
      </p:par>
    </p:tnLst>
  </p:timing>
</p:sld>
</file>

<file path=ppt/theme/theme1.xml><?xml version="1.0" encoding="utf-8"?>
<a:theme xmlns:a="http://schemas.openxmlformats.org/drawingml/2006/main" name="10 September 20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 September 2009">
      <a:majorFont>
        <a:latin typeface="HelvNeue Light for IBM"/>
        <a:ea typeface=""/>
        <a:cs typeface=""/>
      </a:majorFont>
      <a:minorFont>
        <a:latin typeface="HelvNeue Light for IB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rgbClr val="191919"/>
            </a:solidFill>
            <a:effectLst/>
            <a:latin typeface="HelvNeue Light for IBM"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rgbClr val="191919"/>
            </a:solidFill>
            <a:effectLst/>
            <a:latin typeface="HelvNeue Light for IBM" pitchFamily="34" charset="0"/>
          </a:defRPr>
        </a:defPPr>
      </a:lstStyle>
    </a:lnDef>
  </a:objectDefaults>
  <a:extraClrSchemeLst>
    <a:extraClrScheme>
      <a:clrScheme name="10 September 2009 1">
        <a:dk1>
          <a:srgbClr val="6D6E70"/>
        </a:dk1>
        <a:lt1>
          <a:srgbClr val="FFFFFF"/>
        </a:lt1>
        <a:dk2>
          <a:srgbClr val="191919"/>
        </a:dk2>
        <a:lt2>
          <a:srgbClr val="B2B2B2"/>
        </a:lt2>
        <a:accent1>
          <a:srgbClr val="00B0DA"/>
        </a:accent1>
        <a:accent2>
          <a:srgbClr val="00B0DA"/>
        </a:accent2>
        <a:accent3>
          <a:srgbClr val="FFFFFF"/>
        </a:accent3>
        <a:accent4>
          <a:srgbClr val="5C5D5F"/>
        </a:accent4>
        <a:accent5>
          <a:srgbClr val="AAD4EA"/>
        </a:accent5>
        <a:accent6>
          <a:srgbClr val="009FC5"/>
        </a:accent6>
        <a:hlink>
          <a:srgbClr val="00B0DA"/>
        </a:hlink>
        <a:folHlink>
          <a:srgbClr val="AB1A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11990</TotalTime>
  <Words>3788</Words>
  <Application>Microsoft Office PowerPoint</Application>
  <PresentationFormat>On-screen Show (16:9)</PresentationFormat>
  <Paragraphs>705</Paragraphs>
  <Slides>56</Slides>
  <Notes>14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56</vt:i4>
      </vt:variant>
    </vt:vector>
  </HeadingPairs>
  <TitlesOfParts>
    <vt:vector size="73" baseType="lpstr">
      <vt:lpstr>Arial Unicode MS</vt:lpstr>
      <vt:lpstr>MS PGothic</vt:lpstr>
      <vt:lpstr>MS PGothic</vt:lpstr>
      <vt:lpstr>宋体</vt:lpstr>
      <vt:lpstr>宋体</vt:lpstr>
      <vt:lpstr>Arial</vt:lpstr>
      <vt:lpstr>Calibri</vt:lpstr>
      <vt:lpstr>Courier</vt:lpstr>
      <vt:lpstr>Helvetica</vt:lpstr>
      <vt:lpstr>HelvNeue Light for IBM</vt:lpstr>
      <vt:lpstr>Lucida Grande</vt:lpstr>
      <vt:lpstr>Tahoma</vt:lpstr>
      <vt:lpstr>Times New Roman</vt:lpstr>
      <vt:lpstr>Wingdings</vt:lpstr>
      <vt:lpstr>ヒラギノ角ゴ ProN W3</vt:lpstr>
      <vt:lpstr>ヒラギノ角ゴ ProN W6</vt:lpstr>
      <vt:lpstr>10 September 2009</vt:lpstr>
      <vt:lpstr>Constraint-based  Decision Optimization 101  </vt:lpstr>
      <vt:lpstr>Why Optimization?</vt:lpstr>
      <vt:lpstr>What is the difference between industry leaders?</vt:lpstr>
      <vt:lpstr>Optimization solutions – documented ROI</vt:lpstr>
      <vt:lpstr>Hard Benefits of Optimization</vt:lpstr>
      <vt:lpstr>What is Decision Optimization?</vt:lpstr>
      <vt:lpstr>The advanced analytics picture</vt:lpstr>
      <vt:lpstr>The advanced analytics picture</vt:lpstr>
      <vt:lpstr>Business Analytics and Optimization</vt:lpstr>
      <vt:lpstr>Decision Support Applications</vt:lpstr>
      <vt:lpstr>Prescriptive Analytics by Industry</vt:lpstr>
      <vt:lpstr>Indeval (Mexican Central Securities Depository)</vt:lpstr>
      <vt:lpstr>Auditing Tax Returns at New York State</vt:lpstr>
      <vt:lpstr>Flash Memory Supplier Management</vt:lpstr>
      <vt:lpstr>Detailed Scheduling, Monitoring and Re-Scheduling </vt:lpstr>
      <vt:lpstr>IBM Decision Optimization portfolio</vt:lpstr>
      <vt:lpstr>How does optimization work?</vt:lpstr>
      <vt:lpstr>What does a heat exchanger have to do with optimization?</vt:lpstr>
      <vt:lpstr>How does optimization work?</vt:lpstr>
      <vt:lpstr>Optimization application development cycle</vt:lpstr>
      <vt:lpstr>What is an optimization model?</vt:lpstr>
      <vt:lpstr>Communicating optimization results to your business</vt:lpstr>
      <vt:lpstr>Communicating optimization results to your business</vt:lpstr>
      <vt:lpstr>Trigger execution activities based on optimization</vt:lpstr>
      <vt:lpstr>Communicating optimization results to your business</vt:lpstr>
      <vt:lpstr>Dealing with data uncertainty</vt:lpstr>
      <vt:lpstr>Decision Optimization in end-to-end IBM Analytics Example: Advanced S&amp;OP Lifecycle</vt:lpstr>
      <vt:lpstr>Optimization for LoB – typical use cases</vt:lpstr>
      <vt:lpstr>Bridget’s story</vt:lpstr>
      <vt:lpstr>Bridget’s story</vt:lpstr>
      <vt:lpstr>Demo: sales territory optimization use case</vt:lpstr>
      <vt:lpstr>How can I leverage IBM Decision Optimization in TM1?</vt:lpstr>
      <vt:lpstr>Pricing using promotions, markdowns, and clearance strategies</vt:lpstr>
      <vt:lpstr>Retail optimization use case</vt:lpstr>
      <vt:lpstr>How did we do last week? Plan vs. Actual</vt:lpstr>
      <vt:lpstr>How did we do last week? Plan vs. Actual</vt:lpstr>
      <vt:lpstr>How did we do last week? Plan vs. Actual</vt:lpstr>
      <vt:lpstr>Where did we miss?  </vt:lpstr>
      <vt:lpstr>What can we do? </vt:lpstr>
      <vt:lpstr>Technology</vt:lpstr>
      <vt:lpstr>What are the data we need for each SKU?</vt:lpstr>
      <vt:lpstr>What is the output of the optimization? </vt:lpstr>
      <vt:lpstr>PowerPoint Presentation</vt:lpstr>
      <vt:lpstr>PowerPoint Presentation</vt:lpstr>
      <vt:lpstr>PowerPoint Presentation</vt:lpstr>
      <vt:lpstr>PowerPoint Presentation</vt:lpstr>
      <vt:lpstr>Learn more</vt:lpstr>
      <vt:lpstr>PowerPoint Presentation</vt:lpstr>
      <vt:lpstr>PowerPoint Presentation</vt:lpstr>
      <vt:lpstr>PowerPoint Presentation</vt:lpstr>
      <vt:lpstr>Summary</vt:lpstr>
      <vt:lpstr>Please Note:</vt:lpstr>
      <vt:lpstr>Acknowledgments, disclaimers and trademarks</vt:lpstr>
      <vt:lpstr>Notices and Disclaimers</vt:lpstr>
      <vt:lpstr>Notices and Disclaimers Con’t. </vt:lpstr>
      <vt:lpstr>Thank You.</vt:lpstr>
    </vt:vector>
  </TitlesOfParts>
  <Company>IBM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IBM Presentations: Smart Planet Template</dc:title>
  <dc:creator>krisbiron</dc:creator>
  <cp:lastModifiedBy>ADMINIBM</cp:lastModifiedBy>
  <cp:revision>394</cp:revision>
  <dcterms:created xsi:type="dcterms:W3CDTF">2014-12-08T21:56:56Z</dcterms:created>
  <dcterms:modified xsi:type="dcterms:W3CDTF">2016-05-10T12:55:16Z</dcterms:modified>
</cp:coreProperties>
</file>