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rgbClr val="191919"/>
        </a:solidFill>
        <a:latin typeface="HelvNeue Light for IBM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rgbClr val="191919"/>
        </a:solidFill>
        <a:latin typeface="HelvNeue Light for IBM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rgbClr val="191919"/>
        </a:solidFill>
        <a:latin typeface="HelvNeue Light for IBM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rgbClr val="191919"/>
        </a:solidFill>
        <a:latin typeface="HelvNeue Light for IBM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5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B813"/>
    <a:srgbClr val="FFFFFF"/>
    <a:srgbClr val="010000"/>
    <a:srgbClr val="00B0DA"/>
    <a:srgbClr val="6D6E70"/>
    <a:srgbClr val="AB1A86"/>
    <a:srgbClr val="F19027"/>
    <a:srgbClr val="8C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5872" autoAdjust="0"/>
  </p:normalViewPr>
  <p:slideViewPr>
    <p:cSldViewPr snapToGrid="0" snapToObjects="1">
      <p:cViewPr varScale="1">
        <p:scale>
          <a:sx n="146" d="100"/>
          <a:sy n="146" d="100"/>
        </p:scale>
        <p:origin x="176" y="520"/>
      </p:cViewPr>
      <p:guideLst>
        <p:guide orient="horz" pos="755"/>
        <p:guide pos="2830"/>
      </p:guideLst>
    </p:cSldViewPr>
  </p:slideViewPr>
  <p:outlineViewPr>
    <p:cViewPr>
      <p:scale>
        <a:sx n="33" d="100"/>
        <a:sy n="33" d="100"/>
      </p:scale>
      <p:origin x="0" y="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4" Type="http://schemas.openxmlformats.org/officeDocument/2006/relationships/chartUserShapes" Target="../drawings/drawing7.xml"/><Relationship Id="rId1" Type="http://schemas.microsoft.com/office/2011/relationships/chartStyle" Target="style10.xml"/><Relationship Id="rId2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4" Type="http://schemas.openxmlformats.org/officeDocument/2006/relationships/chartUserShapes" Target="../drawings/drawing8.xml"/><Relationship Id="rId1" Type="http://schemas.microsoft.com/office/2011/relationships/chartStyle" Target="style11.xml"/><Relationship Id="rId2" Type="http://schemas.microsoft.com/office/2011/relationships/chartColorStyle" Target="colors1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4" Type="http://schemas.openxmlformats.org/officeDocument/2006/relationships/chartUserShapes" Target="../drawings/drawing1.xm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4" Type="http://schemas.openxmlformats.org/officeDocument/2006/relationships/chartUserShapes" Target="../drawings/drawing2.xml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4" Type="http://schemas.openxmlformats.org/officeDocument/2006/relationships/chartUserShapes" Target="../drawings/drawing3.xml"/><Relationship Id="rId1" Type="http://schemas.microsoft.com/office/2011/relationships/chartStyle" Target="style5.xml"/><Relationship Id="rId2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4" Type="http://schemas.openxmlformats.org/officeDocument/2006/relationships/chartUserShapes" Target="../drawings/drawing4.xml"/><Relationship Id="rId1" Type="http://schemas.microsoft.com/office/2011/relationships/chartStyle" Target="style6.xml"/><Relationship Id="rId2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4" Type="http://schemas.openxmlformats.org/officeDocument/2006/relationships/chartUserShapes" Target="../drawings/drawing5.xml"/><Relationship Id="rId1" Type="http://schemas.microsoft.com/office/2011/relationships/chartStyle" Target="style8.xml"/><Relationship Id="rId2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4" Type="http://schemas.openxmlformats.org/officeDocument/2006/relationships/chartUserShapes" Target="../drawings/drawing6.xml"/><Relationship Id="rId1" Type="http://schemas.microsoft.com/office/2011/relationships/chartStyle" Target="style9.xml"/><Relationship Id="rId2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altLang="zh-CN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Markdown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&amp; Promotion </a:t>
            </a:r>
            <a:r>
              <a:rPr lang="en-US" altLang="zh-CN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strategy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“slow-moving”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product</a:t>
            </a:r>
            <a:endParaRPr lang="zh-CN" altLang="en-US" sz="2400" b="1" baseline="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工作表1!$B$1</c:f>
              <c:strCache>
                <c:ptCount val="1"/>
                <c:pt idx="0">
                  <c:v>Sales each week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0000"/>
                </a:solidFill>
                <a:round/>
              </a:ln>
              <a:effectLst/>
            </c:spPr>
          </c:dPt>
          <c:dPt>
            <c:idx val="5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FF00"/>
                </a:solidFill>
                <a:round/>
              </a:ln>
              <a:effectLst/>
            </c:spPr>
          </c:dPt>
          <c:dPt>
            <c:idx val="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FF00"/>
                </a:solidFill>
                <a:round/>
              </a:ln>
              <a:effectLst/>
            </c:spPr>
          </c:dPt>
          <c:dPt>
            <c:idx val="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FF00"/>
                </a:solidFill>
                <a:round/>
              </a:ln>
              <a:effectLst/>
            </c:spPr>
          </c:dPt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FF00"/>
                </a:solidFill>
                <a:round/>
              </a:ln>
              <a:effectLst/>
            </c:spPr>
          </c:dPt>
          <c:dPt>
            <c:idx val="9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00B050"/>
                </a:solidFill>
                <a:round/>
              </a:ln>
              <a:effectLst/>
            </c:spPr>
          </c:dPt>
          <c:dPt>
            <c:idx val="1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00B050"/>
                </a:solidFill>
                <a:round/>
              </a:ln>
              <a:effectLst/>
            </c:spPr>
          </c:dPt>
          <c:dPt>
            <c:idx val="1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00B050"/>
                </a:solidFill>
                <a:round/>
              </a:ln>
              <a:effectLst/>
            </c:spPr>
          </c:dPt>
          <c:dPt>
            <c:idx val="1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00B050"/>
                </a:solidFill>
                <a:round/>
              </a:ln>
              <a:effectLst/>
            </c:spPr>
          </c:dPt>
          <c:dPt>
            <c:idx val="1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00B050"/>
                </a:solidFill>
                <a:round/>
              </a:ln>
              <a:effectLst/>
            </c:spPr>
          </c:dPt>
          <c:dPt>
            <c:idx val="14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00B050"/>
                </a:solidFill>
                <a:round/>
              </a:ln>
              <a:effectLst/>
            </c:spPr>
          </c:dPt>
          <c:dPt>
            <c:idx val="15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00B050"/>
                </a:solidFill>
                <a:round/>
              </a:ln>
              <a:effectLst/>
            </c:spPr>
          </c:dPt>
          <c:dPt>
            <c:idx val="1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C000"/>
                </a:solidFill>
                <a:round/>
              </a:ln>
              <a:effectLst/>
            </c:spPr>
          </c:dPt>
          <c:dPt>
            <c:idx val="1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C000"/>
                </a:solidFill>
                <a:round/>
              </a:ln>
              <a:effectLst/>
            </c:spPr>
          </c:dPt>
          <c:dPt>
            <c:idx val="1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C000"/>
                </a:solidFill>
                <a:round/>
              </a:ln>
              <a:effectLst/>
            </c:spPr>
          </c:dPt>
          <c:dPt>
            <c:idx val="19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7030A0"/>
                </a:solidFill>
                <a:round/>
              </a:ln>
              <a:effectLst/>
            </c:spPr>
          </c:dPt>
          <c:dPt>
            <c:idx val="2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7030A0"/>
                </a:solidFill>
                <a:round/>
              </a:ln>
              <a:effectLst/>
            </c:spPr>
          </c:dPt>
          <c:dPt>
            <c:idx val="2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7030A0"/>
                </a:solidFill>
                <a:round/>
              </a:ln>
              <a:effectLst/>
            </c:spPr>
          </c:dPt>
          <c:dPt>
            <c:idx val="2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7030A0"/>
                </a:solidFill>
                <a:round/>
              </a:ln>
              <a:effectLst/>
            </c:spPr>
          </c:dPt>
          <c:dPt>
            <c:idx val="2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7030A0"/>
                </a:solidFill>
                <a:round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56551912975774"/>
                  <c:y val="-0.04964346158342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1600" b="1" dirty="0" smtClean="0"/>
                      <a:t>50% off</a:t>
                    </a:r>
                    <a:endParaRPr lang="en-US" altLang="zh-CN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78944198049"/>
                      <c:h val="0.0443629179404907"/>
                    </c:manualLayout>
                  </c15:layout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zh-CN" sz="1600" b="1" dirty="0" smtClean="0"/>
                      <a:t>20% off</a:t>
                    </a:r>
                    <a:endParaRPr lang="en-US" altLang="zh-CN" sz="1600" b="1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0370458525362627"/>
                  <c:y val="-0.0693389664424974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600" b="1" dirty="0" smtClean="0"/>
                      <a:t>30% off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0.0191037645604548"/>
                  <c:y val="-0.0634806983861511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600" b="1" dirty="0" smtClean="0"/>
                      <a:t>40% off</a:t>
                    </a:r>
                    <a:endParaRPr lang="en-US" altLang="zh-CN" sz="1600" b="1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0.06333857869815"/>
                  <c:y val="-0.081864999492885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600" b="1" dirty="0" smtClean="0"/>
                      <a:t>50% off</a:t>
                    </a:r>
                    <a:endParaRPr lang="en-US" altLang="zh-CN" sz="1600" b="1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工作表1!$B$2:$B$25</c:f>
              <c:numCache>
                <c:formatCode>"$"#,##0</c:formatCode>
                <c:ptCount val="24"/>
                <c:pt idx="0">
                  <c:v>5000.0</c:v>
                </c:pt>
                <c:pt idx="1">
                  <c:v>5000.0</c:v>
                </c:pt>
                <c:pt idx="2">
                  <c:v>5000.0</c:v>
                </c:pt>
                <c:pt idx="3">
                  <c:v>5000.0</c:v>
                </c:pt>
                <c:pt idx="4">
                  <c:v>10613.06500068165</c:v>
                </c:pt>
                <c:pt idx="5">
                  <c:v>7936.04467209278</c:v>
                </c:pt>
                <c:pt idx="6">
                  <c:v>7936.04467209278</c:v>
                </c:pt>
                <c:pt idx="7">
                  <c:v>7936.04467209278</c:v>
                </c:pt>
                <c:pt idx="8">
                  <c:v>7126.244195348595</c:v>
                </c:pt>
                <c:pt idx="9">
                  <c:v>7871.26063395325</c:v>
                </c:pt>
                <c:pt idx="10">
                  <c:v>7871.26063395325</c:v>
                </c:pt>
                <c:pt idx="11">
                  <c:v>7871.26063395325</c:v>
                </c:pt>
                <c:pt idx="12">
                  <c:v>8020.835960193237</c:v>
                </c:pt>
                <c:pt idx="13">
                  <c:v>7871.26063395325</c:v>
                </c:pt>
                <c:pt idx="14">
                  <c:v>7871.26063395325</c:v>
                </c:pt>
                <c:pt idx="15">
                  <c:v>7871.26063395325</c:v>
                </c:pt>
                <c:pt idx="16">
                  <c:v>7149.728409174198</c:v>
                </c:pt>
                <c:pt idx="17">
                  <c:v>7149.728409174198</c:v>
                </c:pt>
                <c:pt idx="18">
                  <c:v>7149.728409174198</c:v>
                </c:pt>
                <c:pt idx="19">
                  <c:v>7320.27238957652</c:v>
                </c:pt>
                <c:pt idx="20">
                  <c:v>7320.27238957652</c:v>
                </c:pt>
                <c:pt idx="21">
                  <c:v>7320.27238957652</c:v>
                </c:pt>
                <c:pt idx="22">
                  <c:v>7320.27238957652</c:v>
                </c:pt>
                <c:pt idx="23">
                  <c:v>7320.27238957652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37349296"/>
        <c:axId val="-2137343456"/>
      </c:lineChart>
      <c:catAx>
        <c:axId val="-2137349296"/>
        <c:scaling>
          <c:orientation val="minMax"/>
        </c:scaling>
        <c:delete val="0"/>
        <c:axPos val="b"/>
        <c:minorGridlines>
          <c:spPr>
            <a:ln w="6350" cap="flat" cmpd="sng" algn="ctr">
              <a:solidFill>
                <a:srgbClr val="FFD05C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smtClean="0">
                    <a:solidFill>
                      <a:schemeClr val="tx1"/>
                    </a:solidFill>
                  </a:rPr>
                  <a:t>Weeks</a:t>
                </a:r>
                <a:endParaRPr lang="zh-CN" altLang="en-US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9964704538546"/>
              <c:y val="0.893849682302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7343456"/>
        <c:crosses val="autoZero"/>
        <c:auto val="1"/>
        <c:lblAlgn val="ctr"/>
        <c:lblOffset val="100"/>
        <c:noMultiLvlLbl val="0"/>
      </c:catAx>
      <c:valAx>
        <c:axId val="-213734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Revenues</a:t>
                </a:r>
              </a:p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zh-CN" altLang="en-US" sz="20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734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  <a:ln>
      <a:solidFill>
        <a:srgbClr val="ADAFA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altLang="zh-CN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Effect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Markdowns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&amp;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Promotions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on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Revenue</a:t>
            </a:r>
            <a:endParaRPr lang="zh-CN" altLang="en-US" sz="24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工作表1!$C$1</c:f>
              <c:strCache>
                <c:ptCount val="1"/>
                <c:pt idx="0">
                  <c:v>Revenue without Markdown &amp; Promotion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192776000207644"/>
                  <c:y val="-0.01040020832654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289164000311477"/>
                  <c:y val="-0.007755829543325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385552000415303"/>
                  <c:y val="-0.0005623670422825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0%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</c:numCache>
            </c:numRef>
          </c:cat>
          <c:val>
            <c:numRef>
              <c:f>工作表1!$C$2:$C$4</c:f>
              <c:numCache>
                <c:formatCode>_("$"* #,##0_);_("$"* \(#,##0\);_("$"* "-"??_);_(@_)</c:formatCode>
                <c:ptCount val="3"/>
                <c:pt idx="0">
                  <c:v>79000.0</c:v>
                </c:pt>
                <c:pt idx="1">
                  <c:v>133000.0</c:v>
                </c:pt>
                <c:pt idx="2">
                  <c:v>187000.0</c:v>
                </c:pt>
              </c:numCache>
            </c:numRef>
          </c:val>
        </c:ser>
        <c:ser>
          <c:idx val="0"/>
          <c:order val="1"/>
          <c:tx>
            <c:strRef>
              <c:f>工作表1!$B$1</c:f>
              <c:strCache>
                <c:ptCount val="1"/>
                <c:pt idx="0">
                  <c:v>Revenue with Markdown &amp; Promotion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481940000519129"/>
                  <c:y val="-0.01246198201786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578328000622962"/>
                  <c:y val="0.001050587601920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192776000207666"/>
                  <c:y val="-0.01299211145899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工作表1!$B$2:$B$4</c:f>
              <c:numCache>
                <c:formatCode>"$"#,##0</c:formatCode>
                <c:ptCount val="3"/>
                <c:pt idx="0">
                  <c:v>95766.09295055237</c:v>
                </c:pt>
                <c:pt idx="1">
                  <c:v>164308.0442920885</c:v>
                </c:pt>
                <c:pt idx="2">
                  <c:v>199618.2880578455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36487760"/>
        <c:axId val="-2136479184"/>
      </c:barChart>
      <c:catAx>
        <c:axId val="-2136487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Sales</a:t>
                </a:r>
                <a:r>
                  <a:rPr lang="zh-CN" altLang="en-US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Rate</a:t>
                </a:r>
                <a:r>
                  <a:rPr lang="zh-CN" altLang="en-US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(Number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items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sold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per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week/Inventory)</a:t>
                </a:r>
                <a:endParaRPr lang="zh-CN" altLang="en-US" sz="2000" b="1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329553911781756"/>
              <c:y val="0.864521531722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20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479184"/>
        <c:crosses val="autoZero"/>
        <c:auto val="1"/>
        <c:lblAlgn val="ctr"/>
        <c:lblOffset val="100"/>
        <c:noMultiLvlLbl val="0"/>
      </c:catAx>
      <c:valAx>
        <c:axId val="-2136479184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Revenue</a:t>
                </a:r>
                <a:endParaRPr lang="zh-CN" altLang="en-US" sz="2000" b="1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487760"/>
        <c:crosses val="autoZero"/>
        <c:crossBetween val="between"/>
        <c:majorUnit val="25000.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rgbClr val="ADAFA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4545527422799"/>
          <c:y val="0.0392713416984308"/>
          <c:w val="0.903791960457306"/>
          <c:h val="0.695590072430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Margin without Markdown &amp; Promotion</c:v>
                </c:pt>
              </c:strCache>
            </c:strRef>
          </c:tx>
          <c:spPr>
            <a:solidFill>
              <a:srgbClr val="FFC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工作表1!$A$2:$A$3</c:f>
              <c:numCache>
                <c:formatCode>0%</c:formatCode>
                <c:ptCount val="2"/>
                <c:pt idx="0">
                  <c:v>0.01</c:v>
                </c:pt>
                <c:pt idx="1">
                  <c:v>0.02</c:v>
                </c:pt>
              </c:numCache>
            </c:numRef>
          </c:cat>
          <c:val>
            <c:numRef>
              <c:f>工作表1!$B$2:$B$3</c:f>
              <c:numCache>
                <c:formatCode>0.0%</c:formatCode>
                <c:ptCount val="2"/>
                <c:pt idx="0">
                  <c:v>0.208860759493671</c:v>
                </c:pt>
                <c:pt idx="1">
                  <c:v>0.530075187969925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Margin with good sales lift</c:v>
                </c:pt>
              </c:strCache>
            </c:strRef>
          </c:tx>
          <c:spPr>
            <a:solidFill>
              <a:srgbClr val="00B0F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工作表1!$A$2:$A$3</c:f>
              <c:numCache>
                <c:formatCode>0%</c:formatCode>
                <c:ptCount val="2"/>
                <c:pt idx="0">
                  <c:v>0.01</c:v>
                </c:pt>
                <c:pt idx="1">
                  <c:v>0.02</c:v>
                </c:pt>
              </c:numCache>
            </c:numRef>
          </c:cat>
          <c:val>
            <c:numRef>
              <c:f>工作表1!$C$2:$C$3</c:f>
              <c:numCache>
                <c:formatCode>0.0%</c:formatCode>
                <c:ptCount val="2"/>
                <c:pt idx="0">
                  <c:v>0.379368175161213</c:v>
                </c:pt>
                <c:pt idx="1">
                  <c:v>0.64316919735868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Margin with bad sales lift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工作表1!$A$2:$A$3</c:f>
              <c:numCache>
                <c:formatCode>0%</c:formatCode>
                <c:ptCount val="2"/>
                <c:pt idx="0">
                  <c:v>0.01</c:v>
                </c:pt>
                <c:pt idx="1">
                  <c:v>0.02</c:v>
                </c:pt>
              </c:numCache>
            </c:numRef>
          </c:cat>
          <c:val>
            <c:numRef>
              <c:f>工作表1!$D$2:$D$3</c:f>
              <c:numCache>
                <c:formatCode>0.0%</c:formatCode>
                <c:ptCount val="2"/>
                <c:pt idx="0">
                  <c:v>0.224</c:v>
                </c:pt>
                <c:pt idx="1">
                  <c:v>0.561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136394304"/>
        <c:axId val="-2136391280"/>
      </c:barChart>
      <c:catAx>
        <c:axId val="-21363943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36391280"/>
        <c:crosses val="autoZero"/>
        <c:auto val="1"/>
        <c:lblAlgn val="ctr"/>
        <c:lblOffset val="100"/>
        <c:noMultiLvlLbl val="0"/>
      </c:catAx>
      <c:valAx>
        <c:axId val="-2136391280"/>
        <c:scaling>
          <c:orientation val="minMax"/>
          <c:max val="0.7"/>
          <c:min val="0.1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394304"/>
        <c:crosses val="autoZero"/>
        <c:crossBetween val="between"/>
        <c:majorUnit val="0.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188546936774653"/>
          <c:y val="0.837969283923648"/>
          <c:w val="0.942497163733147"/>
          <c:h val="0.12289606823603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60000"/>
        <a:lumOff val="4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altLang="zh-CN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Markdown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&amp; Promotion </a:t>
            </a:r>
            <a:r>
              <a:rPr lang="en-US" altLang="zh-CN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strategy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“fast-moving”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product</a:t>
            </a:r>
            <a:endParaRPr lang="zh-CN" altLang="en-US" sz="2400" b="1" baseline="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工作表1!$B$1</c:f>
              <c:strCache>
                <c:ptCount val="1"/>
                <c:pt idx="0">
                  <c:v>Sales each week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5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9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1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rgbClr val="FF0000"/>
                </a:solidFill>
                <a:round/>
              </a:ln>
              <a:effectLst/>
            </c:spPr>
          </c:dPt>
          <c:dPt>
            <c:idx val="1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1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1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14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15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rgbClr val="FFFF00"/>
                </a:solidFill>
                <a:round/>
              </a:ln>
              <a:effectLst/>
            </c:spPr>
          </c:dPt>
          <c:dPt>
            <c:idx val="1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rgbClr val="FFFF00"/>
                </a:solidFill>
                <a:round/>
              </a:ln>
              <a:effectLst/>
            </c:spPr>
          </c:dPt>
          <c:dPt>
            <c:idx val="1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rgbClr val="FFFF00"/>
                </a:solidFill>
                <a:round/>
              </a:ln>
              <a:effectLst/>
            </c:spPr>
          </c:dPt>
          <c:dPt>
            <c:idx val="1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rgbClr val="FFFF00"/>
                </a:solidFill>
                <a:round/>
              </a:ln>
              <a:effectLst/>
            </c:spPr>
          </c:dPt>
          <c:dPt>
            <c:idx val="19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rgbClr val="FFFF00"/>
                </a:solidFill>
                <a:round/>
              </a:ln>
              <a:effectLst/>
            </c:spPr>
          </c:dPt>
          <c:dPt>
            <c:idx val="2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rgbClr val="00B050"/>
                </a:solidFill>
                <a:round/>
              </a:ln>
              <a:effectLst/>
            </c:spPr>
          </c:dPt>
          <c:dPt>
            <c:idx val="2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rgbClr val="00B050"/>
                </a:solidFill>
                <a:round/>
              </a:ln>
              <a:effectLst/>
            </c:spPr>
          </c:dPt>
          <c:dPt>
            <c:idx val="2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rgbClr val="FF0000"/>
                </a:solidFill>
                <a:round/>
              </a:ln>
              <a:effectLst/>
            </c:spPr>
          </c:dPt>
          <c:dPt>
            <c:idx val="2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63500" cap="rnd">
                <a:solidFill>
                  <a:srgbClr val="00B050"/>
                </a:solidFill>
                <a:round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62155204159711"/>
                  <c:y val="-0.1679944615995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1600" b="1" dirty="0" smtClean="0"/>
                      <a:t>10% off</a:t>
                    </a:r>
                    <a:endParaRPr lang="en-US" altLang="zh-CN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909090157350287"/>
                      <c:h val="0.0628024477884753"/>
                    </c:manualLayout>
                  </c15:layout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051114129655805"/>
                  <c:y val="-0.041666284257276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600" b="1" dirty="0" smtClean="0"/>
                      <a:t>30% off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.0754023766629253"/>
                  <c:y val="-0.101960842390874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1600" b="1" dirty="0" smtClean="0"/>
                      <a:t>20% off</a:t>
                    </a:r>
                    <a:endParaRPr lang="en-US" altLang="zh-CN" sz="1600" b="1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0.00993475973911172"/>
                  <c:y val="-0.04935829013367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1600" b="1" dirty="0" smtClean="0"/>
                      <a:t>50% off</a:t>
                    </a:r>
                    <a:endParaRPr lang="en-US" altLang="zh-CN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66241919182982"/>
                      <c:h val="0.0687628192963977"/>
                    </c:manualLayout>
                  </c15:layout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工作表1!$B$2:$B$25</c:f>
              <c:numCache>
                <c:formatCode>"$"#,##0</c:formatCode>
                <c:ptCount val="24"/>
                <c:pt idx="0">
                  <c:v>7500.0</c:v>
                </c:pt>
                <c:pt idx="1">
                  <c:v>7500.0</c:v>
                </c:pt>
                <c:pt idx="2">
                  <c:v>7500.0</c:v>
                </c:pt>
                <c:pt idx="3">
                  <c:v>7500.0</c:v>
                </c:pt>
                <c:pt idx="4">
                  <c:v>7500.0</c:v>
                </c:pt>
                <c:pt idx="5">
                  <c:v>7500.0</c:v>
                </c:pt>
                <c:pt idx="6">
                  <c:v>7500.0</c:v>
                </c:pt>
                <c:pt idx="7">
                  <c:v>7500.0</c:v>
                </c:pt>
                <c:pt idx="8">
                  <c:v>7500.0</c:v>
                </c:pt>
                <c:pt idx="9">
                  <c:v>7500.0</c:v>
                </c:pt>
                <c:pt idx="10">
                  <c:v>11130.0</c:v>
                </c:pt>
                <c:pt idx="11">
                  <c:v>7500.0</c:v>
                </c:pt>
                <c:pt idx="12">
                  <c:v>7500.0</c:v>
                </c:pt>
                <c:pt idx="13">
                  <c:v>7500.0</c:v>
                </c:pt>
                <c:pt idx="14">
                  <c:v>7500.0</c:v>
                </c:pt>
                <c:pt idx="15">
                  <c:v>9450.0</c:v>
                </c:pt>
                <c:pt idx="16">
                  <c:v>8820.0</c:v>
                </c:pt>
                <c:pt idx="17">
                  <c:v>8820.0</c:v>
                </c:pt>
                <c:pt idx="18">
                  <c:v>8820.0</c:v>
                </c:pt>
                <c:pt idx="19">
                  <c:v>8820.0</c:v>
                </c:pt>
                <c:pt idx="20">
                  <c:v>9720.0</c:v>
                </c:pt>
                <c:pt idx="21">
                  <c:v>9720.0</c:v>
                </c:pt>
                <c:pt idx="22">
                  <c:v>10108.127770073</c:v>
                </c:pt>
                <c:pt idx="23">
                  <c:v>9720.0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38080208"/>
        <c:axId val="-2138074368"/>
      </c:lineChart>
      <c:catAx>
        <c:axId val="-2138080208"/>
        <c:scaling>
          <c:orientation val="minMax"/>
        </c:scaling>
        <c:delete val="0"/>
        <c:axPos val="b"/>
        <c:minorGridlines>
          <c:spPr>
            <a:ln w="6350" cap="flat" cmpd="sng" algn="ctr">
              <a:solidFill>
                <a:srgbClr val="FFD05C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smtClean="0">
                    <a:solidFill>
                      <a:schemeClr val="tx1"/>
                    </a:solidFill>
                  </a:rPr>
                  <a:t>Weeks</a:t>
                </a:r>
                <a:endParaRPr lang="zh-CN" altLang="en-US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9964722165762"/>
              <c:y val="0.917691180480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074368"/>
        <c:crosses val="autoZero"/>
        <c:auto val="1"/>
        <c:lblAlgn val="ctr"/>
        <c:lblOffset val="100"/>
        <c:noMultiLvlLbl val="0"/>
      </c:catAx>
      <c:valAx>
        <c:axId val="-213807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Revenues</a:t>
                </a:r>
              </a:p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zh-CN" altLang="en-US" sz="20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0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  <a:ln>
      <a:solidFill>
        <a:srgbClr val="ADAFA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altLang="zh-CN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Effect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Markdowns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&amp;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Promotions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on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Revenue</a:t>
            </a:r>
            <a:endParaRPr lang="zh-CN" altLang="en-US" sz="24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工作表1!$C$1</c:f>
              <c:strCache>
                <c:ptCount val="1"/>
                <c:pt idx="0">
                  <c:v>Revenue without Markdown &amp; Promotion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192776000207644"/>
                  <c:y val="-0.01040020832654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289164000311477"/>
                  <c:y val="-0.007755829543325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385552000415303"/>
                  <c:y val="-0.0005623670422825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0%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</c:numCache>
            </c:numRef>
          </c:cat>
          <c:val>
            <c:numRef>
              <c:f>工作表1!$C$2:$C$4</c:f>
              <c:numCache>
                <c:formatCode>_("$"* #,##0_);_("$"* \(#,##0\);_("$"* "-"??_);_(@_)</c:formatCode>
                <c:ptCount val="3"/>
                <c:pt idx="0">
                  <c:v>79000.0</c:v>
                </c:pt>
                <c:pt idx="1">
                  <c:v>133000.0</c:v>
                </c:pt>
                <c:pt idx="2">
                  <c:v>187000.0</c:v>
                </c:pt>
              </c:numCache>
            </c:numRef>
          </c:val>
        </c:ser>
        <c:ser>
          <c:idx val="0"/>
          <c:order val="1"/>
          <c:tx>
            <c:strRef>
              <c:f>工作表1!$B$1</c:f>
              <c:strCache>
                <c:ptCount val="1"/>
                <c:pt idx="0">
                  <c:v>Revenue with Markdown &amp; Promotion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481940000519129"/>
                  <c:y val="-0.01246198201786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578328000622962"/>
                  <c:y val="0.001050587601920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192776000207666"/>
                  <c:y val="-0.01299211145899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工作表1!$B$2:$B$4</c:f>
              <c:numCache>
                <c:formatCode>"$"#,##0</c:formatCode>
                <c:ptCount val="3"/>
                <c:pt idx="0">
                  <c:v>100607.8396357875</c:v>
                </c:pt>
                <c:pt idx="1">
                  <c:v>174846.3901516265</c:v>
                </c:pt>
                <c:pt idx="2">
                  <c:v>204279.0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37232112"/>
        <c:axId val="-2137229200"/>
      </c:barChart>
      <c:catAx>
        <c:axId val="-21372321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37229200"/>
        <c:crosses val="autoZero"/>
        <c:auto val="1"/>
        <c:lblAlgn val="ctr"/>
        <c:lblOffset val="100"/>
        <c:noMultiLvlLbl val="0"/>
      </c:catAx>
      <c:valAx>
        <c:axId val="-2137229200"/>
        <c:scaling>
          <c:orientation val="minMax"/>
          <c:min val="60000.0"/>
        </c:scaling>
        <c:delete val="0"/>
        <c:axPos val="l"/>
        <c:majorGridlines>
          <c:spPr>
            <a:ln w="9525" cap="flat" cmpd="sng" algn="ctr">
              <a:solidFill>
                <a:srgbClr val="FFD05C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Revenue</a:t>
                </a:r>
                <a:endParaRPr lang="zh-CN" altLang="en-US" sz="20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7232112"/>
        <c:crosses val="autoZero"/>
        <c:crossBetween val="between"/>
        <c:majorUnit val="30000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112698260731"/>
          <c:y val="0.908545385548024"/>
          <c:w val="0.579171854611707"/>
          <c:h val="0.0914546144519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60000"/>
        <a:lumOff val="40000"/>
      </a:schemeClr>
    </a:solidFill>
    <a:ln>
      <a:solidFill>
        <a:srgbClr val="ADAFA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altLang="zh-CN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Effect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Markdowns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&amp;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Promotions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on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Revenue</a:t>
            </a:r>
            <a:endParaRPr lang="zh-CN" altLang="en-US" sz="24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工作表1!$C$1</c:f>
              <c:strCache>
                <c:ptCount val="1"/>
                <c:pt idx="0">
                  <c:v>Revenue without Markdown &amp; Promotion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192776000207644"/>
                  <c:y val="-0.01040020832654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289164000311477"/>
                  <c:y val="-0.007755829543325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385552000415303"/>
                  <c:y val="-0.0005623670422825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0%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</c:numCache>
            </c:numRef>
          </c:cat>
          <c:val>
            <c:numRef>
              <c:f>工作表1!$C$2:$C$4</c:f>
              <c:numCache>
                <c:formatCode>_("$"* #,##0_);_("$"* \(#,##0\);_("$"* "-"??_);_(@_)</c:formatCode>
                <c:ptCount val="3"/>
                <c:pt idx="0">
                  <c:v>79000.0</c:v>
                </c:pt>
                <c:pt idx="1">
                  <c:v>133000.0</c:v>
                </c:pt>
                <c:pt idx="2">
                  <c:v>187000.0</c:v>
                </c:pt>
              </c:numCache>
            </c:numRef>
          </c:val>
        </c:ser>
        <c:ser>
          <c:idx val="0"/>
          <c:order val="1"/>
          <c:tx>
            <c:strRef>
              <c:f>工作表1!$B$1</c:f>
              <c:strCache>
                <c:ptCount val="1"/>
                <c:pt idx="0">
                  <c:v>Revenue with Markdown &amp; Promotion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481940000519129"/>
                  <c:y val="-0.01246198201786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578328000622962"/>
                  <c:y val="0.001050587601920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192776000207666"/>
                  <c:y val="-0.01299211145899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工作表1!$B$2:$B$4</c:f>
              <c:numCache>
                <c:formatCode>"$"#,##0</c:formatCode>
                <c:ptCount val="3"/>
                <c:pt idx="0">
                  <c:v>95766.09295055237</c:v>
                </c:pt>
                <c:pt idx="1">
                  <c:v>164308.0442920885</c:v>
                </c:pt>
                <c:pt idx="2">
                  <c:v>199618.2880578455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38730192"/>
        <c:axId val="-2138738784"/>
      </c:barChart>
      <c:catAx>
        <c:axId val="-2138730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Sales</a:t>
                </a:r>
                <a:r>
                  <a:rPr lang="zh-CN" altLang="en-US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Rate</a:t>
                </a:r>
                <a:r>
                  <a:rPr lang="zh-CN" altLang="en-US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(Number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items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sold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per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week/Inventory)</a:t>
                </a:r>
                <a:endParaRPr lang="zh-CN" altLang="en-US" sz="2000" b="1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329553911781756"/>
              <c:y val="0.864521531722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20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738784"/>
        <c:crosses val="autoZero"/>
        <c:auto val="1"/>
        <c:lblAlgn val="ctr"/>
        <c:lblOffset val="100"/>
        <c:noMultiLvlLbl val="0"/>
      </c:catAx>
      <c:valAx>
        <c:axId val="-2138738784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Revenue</a:t>
                </a:r>
                <a:endParaRPr lang="zh-CN" altLang="en-US" sz="2000" b="1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730192"/>
        <c:crosses val="autoZero"/>
        <c:crossBetween val="between"/>
        <c:majorUnit val="25000.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rgbClr val="ADAFA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altLang="zh-CN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Effect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Markdowns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&amp;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Promotions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on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Revenue</a:t>
            </a:r>
            <a:endParaRPr lang="zh-CN" altLang="en-US" sz="24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工作表1!$C$1</c:f>
              <c:strCache>
                <c:ptCount val="1"/>
                <c:pt idx="0">
                  <c:v>Revenue without Markdown &amp; Promotion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192776000207644"/>
                  <c:y val="-0.01040020832654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289164000311477"/>
                  <c:y val="-0.007755829543325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385552000415303"/>
                  <c:y val="-0.0005623670422825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0%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</c:numCache>
            </c:numRef>
          </c:cat>
          <c:val>
            <c:numRef>
              <c:f>工作表1!$C$2:$C$4</c:f>
              <c:numCache>
                <c:formatCode>_("$"* #,##0_);_("$"* \(#,##0\);_("$"* "-"??_);_(@_)</c:formatCode>
                <c:ptCount val="3"/>
                <c:pt idx="0">
                  <c:v>79000.0</c:v>
                </c:pt>
                <c:pt idx="1">
                  <c:v>133000.0</c:v>
                </c:pt>
                <c:pt idx="2">
                  <c:v>187000.0</c:v>
                </c:pt>
              </c:numCache>
            </c:numRef>
          </c:val>
        </c:ser>
        <c:ser>
          <c:idx val="0"/>
          <c:order val="1"/>
          <c:tx>
            <c:strRef>
              <c:f>工作表1!$B$1</c:f>
              <c:strCache>
                <c:ptCount val="1"/>
                <c:pt idx="0">
                  <c:v>Revenue with Markdown &amp; Promotion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481940000519129"/>
                  <c:y val="-0.01246198201786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578328000622962"/>
                  <c:y val="0.001050587601920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192776000207666"/>
                  <c:y val="-0.01299211145899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工作表1!$B$2:$B$4</c:f>
              <c:numCache>
                <c:formatCode>"$"#,##0</c:formatCode>
                <c:ptCount val="3"/>
                <c:pt idx="0">
                  <c:v>95766.09295055237</c:v>
                </c:pt>
                <c:pt idx="1">
                  <c:v>164308.0442920885</c:v>
                </c:pt>
                <c:pt idx="2">
                  <c:v>199618.2880578455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38802048"/>
        <c:axId val="-2138810640"/>
      </c:barChart>
      <c:catAx>
        <c:axId val="-2138802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Sales</a:t>
                </a:r>
                <a:r>
                  <a:rPr lang="zh-CN" altLang="en-US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Rate</a:t>
                </a:r>
                <a:r>
                  <a:rPr lang="zh-CN" altLang="en-US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(Number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items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sold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per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week/Inventory)</a:t>
                </a:r>
                <a:endParaRPr lang="zh-CN" altLang="en-US" sz="2000" b="1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329553911781756"/>
              <c:y val="0.864521531722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20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810640"/>
        <c:crosses val="autoZero"/>
        <c:auto val="1"/>
        <c:lblAlgn val="ctr"/>
        <c:lblOffset val="100"/>
        <c:noMultiLvlLbl val="0"/>
      </c:catAx>
      <c:valAx>
        <c:axId val="-2138810640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Revenue</a:t>
                </a:r>
                <a:endParaRPr lang="zh-CN" altLang="en-US" sz="2000" b="1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802048"/>
        <c:crosses val="autoZero"/>
        <c:crossBetween val="between"/>
        <c:majorUnit val="25000.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rgbClr val="ADAFA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Effect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Markdowns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Promotions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Margin</a:t>
            </a:r>
            <a:endParaRPr lang="en-US" dirty="0"/>
          </a:p>
          <a:p>
            <a:pPr>
              <a:defRPr/>
            </a:pPr>
            <a:endParaRPr lang="zh-CN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595369033839562"/>
          <c:y val="0.166754404796243"/>
          <c:w val="0.921546941027602"/>
          <c:h val="0.646361639521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Margin without Markdown &amp; Promotion</c:v>
                </c:pt>
              </c:strCache>
            </c:strRef>
          </c:tx>
          <c:spPr>
            <a:solidFill>
              <a:srgbClr val="FFC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0%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</c:numCache>
            </c:numRef>
          </c:cat>
          <c:val>
            <c:numRef>
              <c:f>工作表1!$B$2:$B$4</c:f>
              <c:numCache>
                <c:formatCode>0.0%</c:formatCode>
                <c:ptCount val="3"/>
                <c:pt idx="0">
                  <c:v>0.208860759493671</c:v>
                </c:pt>
                <c:pt idx="1">
                  <c:v>0.530075187969925</c:v>
                </c:pt>
                <c:pt idx="2">
                  <c:v>0.665775401069519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Margin with Markdown &amp; Promotion</c:v>
                </c:pt>
              </c:strCache>
            </c:strRef>
          </c:tx>
          <c:spPr>
            <a:solidFill>
              <a:srgbClr val="00B0F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0%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</c:numCache>
            </c:numRef>
          </c:cat>
          <c:val>
            <c:numRef>
              <c:f>工作表1!$C$2:$C$4</c:f>
              <c:numCache>
                <c:formatCode>0.0%</c:formatCode>
                <c:ptCount val="3"/>
                <c:pt idx="0">
                  <c:v>0.379368175161213</c:v>
                </c:pt>
                <c:pt idx="1">
                  <c:v>0.64316919735868</c:v>
                </c:pt>
                <c:pt idx="2">
                  <c:v>0.69402434601139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138867456"/>
        <c:axId val="-2138873712"/>
      </c:barChart>
      <c:catAx>
        <c:axId val="-213886745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Original</a:t>
                </a:r>
                <a:r>
                  <a:rPr lang="zh-CN" altLang="en-US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Sales</a:t>
                </a:r>
                <a:r>
                  <a:rPr lang="zh-CN" altLang="en-US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Rate</a:t>
                </a:r>
                <a:endParaRPr lang="zh-CN" altLang="en-US" sz="2000" b="1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651059541923419"/>
              <c:y val="0.8655284476889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-2138873712"/>
        <c:crosses val="autoZero"/>
        <c:auto val="1"/>
        <c:lblAlgn val="ctr"/>
        <c:lblOffset val="100"/>
        <c:noMultiLvlLbl val="0"/>
      </c:catAx>
      <c:valAx>
        <c:axId val="-2138873712"/>
        <c:scaling>
          <c:orientation val="minMax"/>
          <c:max val="0.7"/>
          <c:min val="0.1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867456"/>
        <c:crosses val="autoZero"/>
        <c:crossBetween val="between"/>
        <c:majorUnit val="0.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632991165509907"/>
          <c:y val="0.837141338261016"/>
          <c:w val="0.549725216498683"/>
          <c:h val="0.13133297632821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60000"/>
        <a:lumOff val="4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工作表1!$B$1</c:f>
              <c:strCache>
                <c:ptCount val="1"/>
                <c:pt idx="0">
                  <c:v>Sales each week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0000"/>
                </a:solidFill>
                <a:round/>
              </a:ln>
              <a:effectLst/>
            </c:spPr>
          </c:dPt>
          <c:dPt>
            <c:idx val="5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0000"/>
                </a:solidFill>
                <a:round/>
              </a:ln>
              <a:effectLst/>
            </c:spPr>
          </c:dPt>
          <c:dPt>
            <c:idx val="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0000"/>
                </a:solidFill>
                <a:round/>
              </a:ln>
              <a:effectLst/>
            </c:spPr>
          </c:dPt>
          <c:dPt>
            <c:idx val="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0000"/>
                </a:solidFill>
                <a:round/>
              </a:ln>
              <a:effectLst/>
            </c:spPr>
          </c:dPt>
          <c:dPt>
            <c:idx val="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0000"/>
                </a:solidFill>
                <a:round/>
              </a:ln>
              <a:effectLst/>
            </c:spPr>
          </c:dPt>
          <c:dPt>
            <c:idx val="9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00B050"/>
                </a:solidFill>
                <a:round/>
              </a:ln>
              <a:effectLst/>
            </c:spPr>
          </c:dPt>
          <c:dPt>
            <c:idx val="1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00B050"/>
                </a:solidFill>
                <a:round/>
              </a:ln>
              <a:effectLst/>
            </c:spPr>
          </c:dPt>
          <c:dPt>
            <c:idx val="1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00B050"/>
                </a:solidFill>
                <a:round/>
              </a:ln>
              <a:effectLst/>
            </c:spPr>
          </c:dPt>
          <c:dPt>
            <c:idx val="1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0000"/>
                </a:solidFill>
                <a:round/>
              </a:ln>
              <a:effectLst/>
            </c:spPr>
          </c:dPt>
          <c:dPt>
            <c:idx val="1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C000"/>
                </a:solidFill>
                <a:round/>
              </a:ln>
              <a:effectLst/>
            </c:spPr>
          </c:dPt>
          <c:dPt>
            <c:idx val="14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C000"/>
                </a:solidFill>
                <a:round/>
              </a:ln>
              <a:effectLst/>
            </c:spPr>
          </c:dPt>
          <c:dPt>
            <c:idx val="15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C000"/>
                </a:solidFill>
                <a:round/>
              </a:ln>
              <a:effectLst/>
            </c:spPr>
          </c:dPt>
          <c:dPt>
            <c:idx val="16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C000"/>
                </a:solidFill>
                <a:round/>
              </a:ln>
              <a:effectLst/>
            </c:spPr>
          </c:dPt>
          <c:dPt>
            <c:idx val="17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C000"/>
                </a:solidFill>
                <a:round/>
              </a:ln>
              <a:effectLst/>
            </c:spPr>
          </c:dPt>
          <c:dPt>
            <c:idx val="18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C000"/>
                </a:solidFill>
                <a:round/>
              </a:ln>
              <a:effectLst/>
            </c:spPr>
          </c:dPt>
          <c:dPt>
            <c:idx val="19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7030A0"/>
                </a:solidFill>
                <a:round/>
              </a:ln>
              <a:effectLst/>
            </c:spPr>
          </c:dPt>
          <c:dPt>
            <c:idx val="20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7030A0"/>
                </a:solidFill>
                <a:round/>
              </a:ln>
              <a:effectLst/>
            </c:spPr>
          </c:dPt>
          <c:dPt>
            <c:idx val="21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7030A0"/>
                </a:solidFill>
                <a:round/>
              </a:ln>
              <a:effectLst/>
            </c:spPr>
          </c:dPt>
          <c:dPt>
            <c:idx val="2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7030A0"/>
                </a:solidFill>
                <a:round/>
              </a:ln>
              <a:effectLst/>
            </c:spPr>
          </c:dPt>
          <c:dPt>
            <c:idx val="23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7030A0"/>
                </a:solidFill>
                <a:round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818923884514436"/>
                  <c:y val="-0.0630879156067579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2000" b="1" dirty="0" smtClean="0"/>
                      <a:t>50% off</a:t>
                    </a:r>
                    <a:endParaRPr lang="en-US" altLang="zh-CN" sz="2000" b="1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0324955161854768"/>
                  <c:y val="-0.05150244326287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2000" dirty="0" smtClean="0"/>
                      <a:t>60% off</a:t>
                    </a:r>
                    <a:endParaRPr lang="en-US" altLang="zh-CN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0269454922273263"/>
                  <c:y val="-0.0983800423253507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2000" b="1" dirty="0" smtClean="0"/>
                      <a:t>40%</a:t>
                    </a:r>
                    <a:r>
                      <a:rPr lang="en-US" altLang="zh-CN" sz="2000" b="1" baseline="0" dirty="0" smtClean="0"/>
                      <a:t> off</a:t>
                    </a:r>
                    <a:endParaRPr lang="en-US" altLang="zh-CN" sz="2000" b="1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0.0607093300837075"/>
                  <c:y val="-0.124804127566953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2000" b="1" dirty="0" smtClean="0"/>
                      <a:t>50% off</a:t>
                    </a:r>
                    <a:endParaRPr lang="en-US" altLang="zh-CN" sz="2000" b="1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altLang="zh-CN" sz="2000" b="1" dirty="0" smtClean="0"/>
                      <a:t>60%</a:t>
                    </a:r>
                    <a:r>
                      <a:rPr lang="en-US" altLang="zh-CN" sz="2000" b="1" baseline="0" dirty="0" smtClean="0"/>
                      <a:t> off</a:t>
                    </a:r>
                    <a:endParaRPr lang="en-US" altLang="zh-CN" sz="2000" b="1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工作表1!$B$2:$B$25</c:f>
              <c:numCache>
                <c:formatCode>"$"#,##0</c:formatCode>
                <c:ptCount val="24"/>
                <c:pt idx="0">
                  <c:v>2500.0</c:v>
                </c:pt>
                <c:pt idx="1">
                  <c:v>2500.0</c:v>
                </c:pt>
                <c:pt idx="2">
                  <c:v>2500.0</c:v>
                </c:pt>
                <c:pt idx="3">
                  <c:v>2500.0</c:v>
                </c:pt>
                <c:pt idx="4">
                  <c:v>5905.277242485305</c:v>
                </c:pt>
                <c:pt idx="5">
                  <c:v>5931.291515699477</c:v>
                </c:pt>
                <c:pt idx="6">
                  <c:v>6019.090810137376</c:v>
                </c:pt>
                <c:pt idx="7">
                  <c:v>5996.966007431552</c:v>
                </c:pt>
                <c:pt idx="8">
                  <c:v>4469.300358965458</c:v>
                </c:pt>
                <c:pt idx="9">
                  <c:v>4089.003848886418</c:v>
                </c:pt>
                <c:pt idx="10">
                  <c:v>4089.003848886418</c:v>
                </c:pt>
                <c:pt idx="11">
                  <c:v>4089.003848886418</c:v>
                </c:pt>
                <c:pt idx="12">
                  <c:v>4451.378426668738</c:v>
                </c:pt>
                <c:pt idx="13">
                  <c:v>4283.399113833477</c:v>
                </c:pt>
                <c:pt idx="14">
                  <c:v>4283.399113833477</c:v>
                </c:pt>
                <c:pt idx="15">
                  <c:v>4283.399113833477</c:v>
                </c:pt>
                <c:pt idx="16">
                  <c:v>3559.444334030637</c:v>
                </c:pt>
                <c:pt idx="17">
                  <c:v>3559.444334030637</c:v>
                </c:pt>
                <c:pt idx="18">
                  <c:v>3559.444334030637</c:v>
                </c:pt>
                <c:pt idx="19">
                  <c:v>3637.872768509278</c:v>
                </c:pt>
                <c:pt idx="20">
                  <c:v>3637.872768509278</c:v>
                </c:pt>
                <c:pt idx="21">
                  <c:v>3637.872768509278</c:v>
                </c:pt>
                <c:pt idx="22">
                  <c:v>3637.872768509278</c:v>
                </c:pt>
                <c:pt idx="23">
                  <c:v>3637.872768509278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工作表1!$C$1</c:f>
              <c:strCache>
                <c:ptCount val="1"/>
                <c:pt idx="0">
                  <c:v>with bad promotion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round/>
              </a:ln>
              <a:effectLst/>
            </c:spPr>
          </c:dPt>
          <c:dPt>
            <c:idx val="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000"/>
                </a:solidFill>
                <a:round/>
              </a:ln>
              <a:effectLst/>
            </c:spPr>
          </c:dPt>
          <c:dPt>
            <c:idx val="8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000"/>
                </a:solidFill>
                <a:round/>
              </a:ln>
              <a:effectLst/>
            </c:spPr>
          </c:dPt>
          <c:dPt>
            <c:idx val="9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000"/>
                </a:solidFill>
                <a:round/>
              </a:ln>
              <a:effectLst/>
            </c:spPr>
          </c:dPt>
          <c:dPt>
            <c:idx val="1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000"/>
                </a:solidFill>
                <a:round/>
              </a:ln>
              <a:effectLst/>
            </c:spPr>
          </c:dPt>
          <c:dPt>
            <c:idx val="1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000"/>
                </a:solidFill>
                <a:round/>
              </a:ln>
              <a:effectLst/>
            </c:spPr>
          </c:dPt>
          <c:dPt>
            <c:idx val="1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000"/>
                </a:solidFill>
                <a:round/>
              </a:ln>
              <a:effectLst/>
            </c:spPr>
          </c:dPt>
          <c:dPt>
            <c:idx val="1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000"/>
                </a:solidFill>
                <a:round/>
              </a:ln>
              <a:effectLst/>
            </c:spPr>
          </c:dPt>
          <c:dPt>
            <c:idx val="1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C000"/>
                </a:solidFill>
                <a:round/>
              </a:ln>
              <a:effectLst/>
            </c:spPr>
          </c:dPt>
          <c:dPt>
            <c:idx val="1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round/>
              </a:ln>
              <a:effectLst/>
            </c:spPr>
          </c:dPt>
          <c:dPt>
            <c:idx val="1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round/>
              </a:ln>
              <a:effectLst/>
            </c:spPr>
          </c:dPt>
          <c:dPt>
            <c:idx val="1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round/>
              </a:ln>
              <a:effectLst/>
            </c:spPr>
          </c:dPt>
          <c:dPt>
            <c:idx val="18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round/>
              </a:ln>
              <a:effectLst/>
            </c:spPr>
          </c:dPt>
          <c:dPt>
            <c:idx val="19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round/>
              </a:ln>
              <a:effectLst/>
            </c:spPr>
          </c:dPt>
          <c:dPt>
            <c:idx val="2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round/>
              </a:ln>
              <a:effectLst/>
            </c:spPr>
          </c:dPt>
          <c:dPt>
            <c:idx val="2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round/>
              </a:ln>
              <a:effectLst/>
            </c:spPr>
          </c:dPt>
          <c:dPt>
            <c:idx val="2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round/>
              </a:ln>
              <a:effectLst/>
            </c:spPr>
          </c:dPt>
          <c:dPt>
            <c:idx val="2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round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82161499343832"/>
                  <c:y val="0.163450985534809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2000" b="1" dirty="0" smtClean="0"/>
                      <a:t>40% off</a:t>
                    </a:r>
                    <a:endParaRPr lang="en-US" altLang="zh-CN" sz="2000" b="1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059043717191601"/>
                  <c:y val="-0.054726761307411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2000" b="1" dirty="0" smtClean="0"/>
                      <a:t>50% off</a:t>
                    </a:r>
                    <a:endParaRPr lang="en-US" altLang="zh-CN" sz="2000" b="1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0515091863517061"/>
                  <c:y val="0.0562365450555935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2000" b="1" dirty="0" smtClean="0"/>
                      <a:t>30% off</a:t>
                    </a:r>
                    <a:endParaRPr lang="en-US" altLang="zh-CN" sz="2000" b="1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.0537375751242931"/>
                  <c:y val="0.0700735010898633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2000" b="1" dirty="0" smtClean="0"/>
                      <a:t>40% off</a:t>
                    </a:r>
                    <a:endParaRPr lang="en-US" altLang="zh-CN" sz="2000" b="1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工作表1!$C$2:$C$25</c:f>
              <c:numCache>
                <c:formatCode>"$"#,##0</c:formatCode>
                <c:ptCount val="24"/>
                <c:pt idx="0">
                  <c:v>2500.0</c:v>
                </c:pt>
                <c:pt idx="1">
                  <c:v>2500.0</c:v>
                </c:pt>
                <c:pt idx="2">
                  <c:v>2500.0</c:v>
                </c:pt>
                <c:pt idx="3">
                  <c:v>2500.0</c:v>
                </c:pt>
                <c:pt idx="4">
                  <c:v>3344.480287657049</c:v>
                </c:pt>
                <c:pt idx="5">
                  <c:v>3388.271879731988</c:v>
                </c:pt>
                <c:pt idx="6">
                  <c:v>3416.870456534441</c:v>
                </c:pt>
                <c:pt idx="7">
                  <c:v>3523.201454760229</c:v>
                </c:pt>
                <c:pt idx="8">
                  <c:v>2959.489221998592</c:v>
                </c:pt>
                <c:pt idx="9">
                  <c:v>2959.489221998592</c:v>
                </c:pt>
                <c:pt idx="10">
                  <c:v>2959.489221998592</c:v>
                </c:pt>
                <c:pt idx="11">
                  <c:v>2959.489221998592</c:v>
                </c:pt>
                <c:pt idx="12">
                  <c:v>2959.489221998592</c:v>
                </c:pt>
                <c:pt idx="13">
                  <c:v>2959.489221998592</c:v>
                </c:pt>
                <c:pt idx="14">
                  <c:v>2959.489221998592</c:v>
                </c:pt>
                <c:pt idx="15">
                  <c:v>2980.628430727153</c:v>
                </c:pt>
                <c:pt idx="16">
                  <c:v>2283.034542684628</c:v>
                </c:pt>
                <c:pt idx="17">
                  <c:v>2283.034542684628</c:v>
                </c:pt>
                <c:pt idx="18">
                  <c:v>2283.034542684628</c:v>
                </c:pt>
                <c:pt idx="19">
                  <c:v>2283.034542684628</c:v>
                </c:pt>
                <c:pt idx="20">
                  <c:v>2283.034542684628</c:v>
                </c:pt>
                <c:pt idx="21">
                  <c:v>2283.034542684628</c:v>
                </c:pt>
                <c:pt idx="22">
                  <c:v>2283.034542684628</c:v>
                </c:pt>
                <c:pt idx="23">
                  <c:v>2283.034542684628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36580368"/>
        <c:axId val="-2136574464"/>
      </c:lineChart>
      <c:catAx>
        <c:axId val="-2136580368"/>
        <c:scaling>
          <c:orientation val="minMax"/>
        </c:scaling>
        <c:delete val="0"/>
        <c:axPos val="b"/>
        <c:minorGridlines>
          <c:spPr>
            <a:ln w="6350" cap="flat" cmpd="sng" algn="ctr">
              <a:solidFill>
                <a:srgbClr val="FFD05C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smtClean="0">
                    <a:solidFill>
                      <a:schemeClr val="tx1"/>
                    </a:solidFill>
                  </a:rPr>
                  <a:t>Weeks</a:t>
                </a:r>
                <a:endParaRPr lang="zh-CN" altLang="en-US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8506397637795"/>
              <c:y val="0.9292011476397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574464"/>
        <c:crosses val="autoZero"/>
        <c:auto val="1"/>
        <c:lblAlgn val="ctr"/>
        <c:lblOffset val="100"/>
        <c:noMultiLvlLbl val="0"/>
      </c:catAx>
      <c:valAx>
        <c:axId val="-213657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Revenues</a:t>
                </a:r>
              </a:p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zh-CN" altLang="en-US" sz="20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58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  <a:ln w="3175">
      <a:solidFill>
        <a:srgbClr val="ADAFA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122050066388"/>
          <c:y val="0.0380157825920956"/>
          <c:w val="0.834830344031652"/>
          <c:h val="0.7751814363440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工作表1!$B$1</c:f>
              <c:strCache>
                <c:ptCount val="1"/>
                <c:pt idx="0">
                  <c:v>Revenue without Markdown &amp; Promotion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192776000207644"/>
                  <c:y val="-0.01040020832654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289164000311477"/>
                  <c:y val="-0.007755829543325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工作表1!$A$2:$A$3</c:f>
              <c:numCache>
                <c:formatCode>0%</c:formatCode>
                <c:ptCount val="2"/>
                <c:pt idx="0">
                  <c:v>0.01</c:v>
                </c:pt>
                <c:pt idx="1">
                  <c:v>0.02</c:v>
                </c:pt>
              </c:numCache>
            </c:numRef>
          </c:cat>
          <c:val>
            <c:numRef>
              <c:f>工作表1!$B$2:$B$3</c:f>
              <c:numCache>
                <c:formatCode>_("$"* #,##0_);_("$"* \(#,##0\);_("$"* "-"??_);_(@_)</c:formatCode>
                <c:ptCount val="2"/>
                <c:pt idx="0">
                  <c:v>79000.0</c:v>
                </c:pt>
                <c:pt idx="1">
                  <c:v>133000.0</c:v>
                </c:pt>
              </c:numCache>
            </c:numRef>
          </c:val>
        </c:ser>
        <c:ser>
          <c:idx val="0"/>
          <c:order val="1"/>
          <c:tx>
            <c:strRef>
              <c:f>工作表1!$C$1</c:f>
              <c:strCache>
                <c:ptCount val="1"/>
                <c:pt idx="0">
                  <c:v>Revenue with good sales lift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5536602967611E-17"/>
                  <c:y val="-0.0182882479302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"/>
                  <c:y val="-0.01680209548094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工作表1!$A$2:$A$3</c:f>
              <c:numCache>
                <c:formatCode>0%</c:formatCode>
                <c:ptCount val="2"/>
                <c:pt idx="0">
                  <c:v>0.01</c:v>
                </c:pt>
                <c:pt idx="1">
                  <c:v>0.02</c:v>
                </c:pt>
              </c:numCache>
            </c:numRef>
          </c:cat>
          <c:val>
            <c:numRef>
              <c:f>工作表1!$C$2:$C$3</c:f>
              <c:numCache>
                <c:formatCode>"$"#,##0</c:formatCode>
                <c:ptCount val="2"/>
                <c:pt idx="0">
                  <c:v>100608.0</c:v>
                </c:pt>
                <c:pt idx="1">
                  <c:v>174846.0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Revenue with bad sales lift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481940000519129"/>
                  <c:y val="-0.01246198201786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578328000622962"/>
                  <c:y val="0.001050587601920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工作表1!$A$2:$A$3</c:f>
              <c:numCache>
                <c:formatCode>0%</c:formatCode>
                <c:ptCount val="2"/>
                <c:pt idx="0">
                  <c:v>0.01</c:v>
                </c:pt>
                <c:pt idx="1">
                  <c:v>0.02</c:v>
                </c:pt>
              </c:numCache>
            </c:numRef>
          </c:cat>
          <c:val>
            <c:numRef>
              <c:f>工作表1!$D$2:$D$3</c:f>
              <c:numCache>
                <c:formatCode>"$"#,##0</c:formatCode>
                <c:ptCount val="2"/>
                <c:pt idx="0">
                  <c:v>81064.0</c:v>
                </c:pt>
                <c:pt idx="1">
                  <c:v>142379.0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37109072"/>
        <c:axId val="-2137106032"/>
      </c:barChart>
      <c:catAx>
        <c:axId val="-2137109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37106032"/>
        <c:crosses val="autoZero"/>
        <c:auto val="1"/>
        <c:lblAlgn val="ctr"/>
        <c:lblOffset val="100"/>
        <c:noMultiLvlLbl val="0"/>
      </c:catAx>
      <c:valAx>
        <c:axId val="-2137106032"/>
        <c:scaling>
          <c:orientation val="minMax"/>
          <c:min val="60000.0"/>
        </c:scaling>
        <c:delete val="0"/>
        <c:axPos val="l"/>
        <c:majorGridlines>
          <c:spPr>
            <a:ln w="9525" cap="flat" cmpd="sng" algn="ctr">
              <a:solidFill>
                <a:srgbClr val="FFD05C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dirty="0" smtClean="0">
                    <a:solidFill>
                      <a:schemeClr val="tx1"/>
                    </a:solidFill>
                  </a:rPr>
                  <a:t>Revenue</a:t>
                </a:r>
                <a:endParaRPr lang="zh-CN" altLang="en-US" sz="20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7109072"/>
        <c:crosses val="autoZero"/>
        <c:crossBetween val="between"/>
        <c:majorUnit val="30000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462688604053943"/>
          <c:y val="0.913798912826252"/>
          <c:w val="0.925055357293755"/>
          <c:h val="0.0712918486329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60000"/>
        <a:lumOff val="40000"/>
      </a:schemeClr>
    </a:solidFill>
    <a:ln>
      <a:solidFill>
        <a:srgbClr val="ADAFA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r>
              <a:rPr lang="en-US" altLang="zh-CN" sz="2400" b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Effect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Markdowns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&amp;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Promotions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on</a:t>
            </a:r>
            <a:r>
              <a:rPr lang="zh-CN" altLang="en-US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400" b="1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Revenue</a:t>
            </a:r>
            <a:endParaRPr lang="zh-CN" altLang="en-US" sz="24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工作表1!$C$1</c:f>
              <c:strCache>
                <c:ptCount val="1"/>
                <c:pt idx="0">
                  <c:v>Revenue without Markdown &amp; Promotion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192776000207644"/>
                  <c:y val="-0.01040020832654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289164000311477"/>
                  <c:y val="-0.007755829543325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385552000415303"/>
                  <c:y val="-0.0005623670422825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工作表1!$A$2:$A$4</c:f>
              <c:numCache>
                <c:formatCode>0%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</c:numCache>
            </c:numRef>
          </c:cat>
          <c:val>
            <c:numRef>
              <c:f>工作表1!$C$2:$C$4</c:f>
              <c:numCache>
                <c:formatCode>_("$"* #,##0_);_("$"* \(#,##0\);_("$"* "-"??_);_(@_)</c:formatCode>
                <c:ptCount val="3"/>
                <c:pt idx="0">
                  <c:v>79000.0</c:v>
                </c:pt>
                <c:pt idx="1">
                  <c:v>133000.0</c:v>
                </c:pt>
                <c:pt idx="2">
                  <c:v>187000.0</c:v>
                </c:pt>
              </c:numCache>
            </c:numRef>
          </c:val>
        </c:ser>
        <c:ser>
          <c:idx val="0"/>
          <c:order val="1"/>
          <c:tx>
            <c:strRef>
              <c:f>工作表1!$B$1</c:f>
              <c:strCache>
                <c:ptCount val="1"/>
                <c:pt idx="0">
                  <c:v>Revenue with Markdown &amp; Promotion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481940000519129"/>
                  <c:y val="-0.01246198201786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578328000622962"/>
                  <c:y val="0.001050587601920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192776000207666"/>
                  <c:y val="-0.01299211145899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工作表1!$B$2:$B$4</c:f>
              <c:numCache>
                <c:formatCode>"$"#,##0</c:formatCode>
                <c:ptCount val="3"/>
                <c:pt idx="0">
                  <c:v>95766.09295055237</c:v>
                </c:pt>
                <c:pt idx="1">
                  <c:v>164308.0442920885</c:v>
                </c:pt>
                <c:pt idx="2">
                  <c:v>199618.2880578455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36531200"/>
        <c:axId val="-2136522624"/>
      </c:barChart>
      <c:catAx>
        <c:axId val="-2136531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Sales</a:t>
                </a:r>
                <a:r>
                  <a:rPr lang="zh-CN" altLang="en-US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Rate</a:t>
                </a:r>
                <a:r>
                  <a:rPr lang="zh-CN" altLang="en-US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(Number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items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sold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per</a:t>
                </a:r>
                <a:r>
                  <a:rPr lang="zh-CN" altLang="en-US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2000" b="1" baseline="0" dirty="0" smtClean="0">
                    <a:solidFill>
                      <a:schemeClr val="bg1">
                        <a:lumMod val="50000"/>
                      </a:schemeClr>
                    </a:solidFill>
                  </a:rPr>
                  <a:t>week/Inventory)</a:t>
                </a:r>
                <a:endParaRPr lang="zh-CN" altLang="en-US" sz="2000" b="1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329553911781756"/>
              <c:y val="0.864521531722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20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522624"/>
        <c:crosses val="autoZero"/>
        <c:auto val="1"/>
        <c:lblAlgn val="ctr"/>
        <c:lblOffset val="100"/>
        <c:noMultiLvlLbl val="0"/>
      </c:catAx>
      <c:valAx>
        <c:axId val="-2136522624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Revenue</a:t>
                </a:r>
                <a:endParaRPr lang="zh-CN" altLang="en-US" sz="2000" b="1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531200"/>
        <c:crosses val="autoZero"/>
        <c:crossBetween val="between"/>
        <c:majorUnit val="25000.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rgbClr val="ADAFAA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0.20305</cdr:x>
      <cdr:y>0.77764</cdr:y>
    </cdr:from>
    <cdr:to>
      <cdr:x>0.30715</cdr:x>
      <cdr:y>0.82849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2675338" y="3496129"/>
          <a:ext cx="1371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/>
        </a:p>
      </cdr:txBody>
    </cdr:sp>
  </cdr:relSizeAnchor>
  <cdr:relSizeAnchor xmlns:cdr="http://schemas.openxmlformats.org/drawingml/2006/chartDrawing">
    <cdr:from>
      <cdr:x>0.219</cdr:x>
      <cdr:y>0.37591</cdr:y>
    </cdr:from>
    <cdr:to>
      <cdr:x>0.38578</cdr:x>
      <cdr:y>0.5</cdr:y>
    </cdr:to>
    <cdr:sp macro="" textlink="">
      <cdr:nvSpPr>
        <cdr:cNvPr id="3" name="文本框 2"/>
        <cdr:cNvSpPr txBox="1"/>
      </cdr:nvSpPr>
      <cdr:spPr>
        <a:xfrm xmlns:a="http://schemas.openxmlformats.org/drawingml/2006/main">
          <a:off x="1984798" y="1748122"/>
          <a:ext cx="1511533" cy="577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zh-CN" sz="1800" b="1" dirty="0" smtClean="0"/>
            <a:t>Very</a:t>
          </a:r>
          <a:r>
            <a:rPr lang="zh-CN" altLang="en-US" sz="1800" b="1" dirty="0" smtClean="0"/>
            <a:t> </a:t>
          </a:r>
          <a:r>
            <a:rPr lang="en-US" altLang="zh-CN" sz="1800" b="1" dirty="0" smtClean="0">
              <a:solidFill>
                <a:schemeClr val="tx1"/>
              </a:solidFill>
            </a:rPr>
            <a:t>slow moving</a:t>
          </a:r>
          <a:endParaRPr lang="zh-CN" altLang="en-US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0.13316</cdr:y>
    </cdr:from>
    <cdr:to>
      <cdr:x>0.63602</cdr:x>
      <cdr:y>0.25388</cdr:y>
    </cdr:to>
    <cdr:sp macro="" textlink="">
      <cdr:nvSpPr>
        <cdr:cNvPr id="4" name="文本框 3"/>
        <cdr:cNvSpPr txBox="1"/>
      </cdr:nvSpPr>
      <cdr:spPr>
        <a:xfrm xmlns:a="http://schemas.openxmlformats.org/drawingml/2006/main">
          <a:off x="4531519" y="619252"/>
          <a:ext cx="1232754" cy="561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CN" sz="1800" b="1" dirty="0" smtClean="0">
              <a:solidFill>
                <a:schemeClr val="tx1"/>
              </a:solidFill>
            </a:rPr>
            <a:t>Slow</a:t>
          </a:r>
        </a:p>
        <a:p xmlns:a="http://schemas.openxmlformats.org/drawingml/2006/main">
          <a:pPr algn="ctr"/>
          <a:r>
            <a:rPr lang="en-US" altLang="zh-CN" sz="1800" b="1" dirty="0" smtClean="0">
              <a:solidFill>
                <a:schemeClr val="tx1"/>
              </a:solidFill>
            </a:rPr>
            <a:t>moving</a:t>
          </a:r>
          <a:endParaRPr lang="zh-CN" altLang="en-US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0.80098</cdr:x>
      <cdr:y>0.06782</cdr:y>
    </cdr:from>
    <cdr:to>
      <cdr:x>0.92726</cdr:x>
      <cdr:y>0.19288</cdr:y>
    </cdr:to>
    <cdr:sp macro="" textlink="">
      <cdr:nvSpPr>
        <cdr:cNvPr id="5" name="文本框 4"/>
        <cdr:cNvSpPr txBox="1"/>
      </cdr:nvSpPr>
      <cdr:spPr>
        <a:xfrm xmlns:a="http://schemas.openxmlformats.org/drawingml/2006/main">
          <a:off x="7259351" y="315386"/>
          <a:ext cx="1144419" cy="581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CN" sz="1800" b="1" dirty="0" smtClean="0"/>
            <a:t>Fast</a:t>
          </a:r>
          <a:r>
            <a:rPr lang="en-US" altLang="zh-CN" sz="1800" b="1" dirty="0" smtClean="0">
              <a:solidFill>
                <a:schemeClr val="tx1"/>
              </a:solidFill>
            </a:rPr>
            <a:t>-moving</a:t>
          </a:r>
          <a:endParaRPr lang="zh-CN" altLang="en-US" sz="18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0.20305</cdr:x>
      <cdr:y>0.77764</cdr:y>
    </cdr:from>
    <cdr:to>
      <cdr:x>0.30715</cdr:x>
      <cdr:y>0.82849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2675338" y="3496129"/>
          <a:ext cx="1371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/>
        </a:p>
      </cdr:txBody>
    </cdr:sp>
  </cdr:relSizeAnchor>
  <cdr:relSizeAnchor xmlns:cdr="http://schemas.openxmlformats.org/drawingml/2006/chartDrawing">
    <cdr:from>
      <cdr:x>0.20794</cdr:x>
      <cdr:y>0.82415</cdr:y>
    </cdr:from>
    <cdr:to>
      <cdr:x>0.35265</cdr:x>
      <cdr:y>0.87875</cdr:y>
    </cdr:to>
    <cdr:sp macro="" textlink="">
      <cdr:nvSpPr>
        <cdr:cNvPr id="3" name="文本框 2"/>
        <cdr:cNvSpPr txBox="1"/>
      </cdr:nvSpPr>
      <cdr:spPr>
        <a:xfrm xmlns:a="http://schemas.openxmlformats.org/drawingml/2006/main">
          <a:off x="2739853" y="5162919"/>
          <a:ext cx="1906687" cy="34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400" dirty="0" smtClean="0"/>
            <a:t>Very</a:t>
          </a:r>
          <a:r>
            <a:rPr lang="zh-CN" altLang="en-US" sz="1400" dirty="0" smtClean="0"/>
            <a:t> </a:t>
          </a:r>
          <a:r>
            <a:rPr lang="en-US" altLang="zh-CN" sz="1400" dirty="0" smtClean="0">
              <a:solidFill>
                <a:schemeClr val="tx1"/>
              </a:solidFill>
            </a:rPr>
            <a:t>slow-moving</a:t>
          </a:r>
          <a:endParaRPr lang="zh-CN" alt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0.50795</cdr:x>
      <cdr:y>0.82013</cdr:y>
    </cdr:from>
    <cdr:to>
      <cdr:x>0.61783</cdr:x>
      <cdr:y>0.86107</cdr:y>
    </cdr:to>
    <cdr:sp macro="" textlink="">
      <cdr:nvSpPr>
        <cdr:cNvPr id="4" name="文本框 3"/>
        <cdr:cNvSpPr txBox="1"/>
      </cdr:nvSpPr>
      <cdr:spPr>
        <a:xfrm xmlns:a="http://schemas.openxmlformats.org/drawingml/2006/main">
          <a:off x="6692698" y="5137708"/>
          <a:ext cx="1447770" cy="256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dirty="0">
              <a:solidFill>
                <a:schemeClr val="tx1"/>
              </a:solidFill>
            </a:rPr>
            <a:t>S</a:t>
          </a:r>
          <a:r>
            <a:rPr lang="en-US" altLang="zh-CN" sz="1400" dirty="0" smtClean="0">
              <a:solidFill>
                <a:schemeClr val="tx1"/>
              </a:solidFill>
            </a:rPr>
            <a:t>low-moving</a:t>
          </a:r>
          <a:endParaRPr lang="zh-CN" alt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0.79873</cdr:x>
      <cdr:y>0.82154</cdr:y>
    </cdr:from>
    <cdr:to>
      <cdr:x>0.90861</cdr:x>
      <cdr:y>0.86248</cdr:y>
    </cdr:to>
    <cdr:sp macro="" textlink="">
      <cdr:nvSpPr>
        <cdr:cNvPr id="5" name="文本框 4"/>
        <cdr:cNvSpPr txBox="1"/>
      </cdr:nvSpPr>
      <cdr:spPr>
        <a:xfrm xmlns:a="http://schemas.openxmlformats.org/drawingml/2006/main">
          <a:off x="10523940" y="5146568"/>
          <a:ext cx="1447770" cy="256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dirty="0" smtClean="0"/>
            <a:t>Fast</a:t>
          </a:r>
          <a:r>
            <a:rPr lang="en-US" altLang="zh-CN" sz="1400" dirty="0" smtClean="0">
              <a:solidFill>
                <a:schemeClr val="tx1"/>
              </a:solidFill>
            </a:rPr>
            <a:t>-moving</a:t>
          </a:r>
          <a:endParaRPr lang="zh-CN" altLang="en-US" sz="14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0.20305</cdr:x>
      <cdr:y>0.77764</cdr:y>
    </cdr:from>
    <cdr:to>
      <cdr:x>0.30715</cdr:x>
      <cdr:y>0.82849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2675338" y="3496129"/>
          <a:ext cx="1371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/>
        </a:p>
      </cdr:txBody>
    </cdr:sp>
  </cdr:relSizeAnchor>
  <cdr:relSizeAnchor xmlns:cdr="http://schemas.openxmlformats.org/drawingml/2006/chartDrawing">
    <cdr:from>
      <cdr:x>0.20794</cdr:x>
      <cdr:y>0.82415</cdr:y>
    </cdr:from>
    <cdr:to>
      <cdr:x>0.35265</cdr:x>
      <cdr:y>0.87875</cdr:y>
    </cdr:to>
    <cdr:sp macro="" textlink="">
      <cdr:nvSpPr>
        <cdr:cNvPr id="3" name="文本框 2"/>
        <cdr:cNvSpPr txBox="1"/>
      </cdr:nvSpPr>
      <cdr:spPr>
        <a:xfrm xmlns:a="http://schemas.openxmlformats.org/drawingml/2006/main">
          <a:off x="2739853" y="5162919"/>
          <a:ext cx="1906687" cy="34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400" dirty="0" smtClean="0"/>
            <a:t>Very</a:t>
          </a:r>
          <a:r>
            <a:rPr lang="zh-CN" altLang="en-US" sz="1400" dirty="0" smtClean="0"/>
            <a:t> </a:t>
          </a:r>
          <a:r>
            <a:rPr lang="en-US" altLang="zh-CN" sz="1400" dirty="0" smtClean="0">
              <a:solidFill>
                <a:schemeClr val="tx1"/>
              </a:solidFill>
            </a:rPr>
            <a:t>slow-moving</a:t>
          </a:r>
          <a:endParaRPr lang="zh-CN" alt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0.50795</cdr:x>
      <cdr:y>0.82013</cdr:y>
    </cdr:from>
    <cdr:to>
      <cdr:x>0.61783</cdr:x>
      <cdr:y>0.86107</cdr:y>
    </cdr:to>
    <cdr:sp macro="" textlink="">
      <cdr:nvSpPr>
        <cdr:cNvPr id="4" name="文本框 3"/>
        <cdr:cNvSpPr txBox="1"/>
      </cdr:nvSpPr>
      <cdr:spPr>
        <a:xfrm xmlns:a="http://schemas.openxmlformats.org/drawingml/2006/main">
          <a:off x="6692698" y="5137708"/>
          <a:ext cx="1447770" cy="256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dirty="0">
              <a:solidFill>
                <a:schemeClr val="tx1"/>
              </a:solidFill>
            </a:rPr>
            <a:t>S</a:t>
          </a:r>
          <a:r>
            <a:rPr lang="en-US" altLang="zh-CN" sz="1400" dirty="0" smtClean="0">
              <a:solidFill>
                <a:schemeClr val="tx1"/>
              </a:solidFill>
            </a:rPr>
            <a:t>low-moving</a:t>
          </a:r>
          <a:endParaRPr lang="zh-CN" alt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0.79873</cdr:x>
      <cdr:y>0.82154</cdr:y>
    </cdr:from>
    <cdr:to>
      <cdr:x>0.90861</cdr:x>
      <cdr:y>0.86248</cdr:y>
    </cdr:to>
    <cdr:sp macro="" textlink="">
      <cdr:nvSpPr>
        <cdr:cNvPr id="5" name="文本框 4"/>
        <cdr:cNvSpPr txBox="1"/>
      </cdr:nvSpPr>
      <cdr:spPr>
        <a:xfrm xmlns:a="http://schemas.openxmlformats.org/drawingml/2006/main">
          <a:off x="10523940" y="5146568"/>
          <a:ext cx="1447770" cy="256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dirty="0" smtClean="0"/>
            <a:t>Fast</a:t>
          </a:r>
          <a:r>
            <a:rPr lang="en-US" altLang="zh-CN" sz="1400" dirty="0" smtClean="0">
              <a:solidFill>
                <a:schemeClr val="tx1"/>
              </a:solidFill>
            </a:rPr>
            <a:t>-moving</a:t>
          </a:r>
          <a:endParaRPr lang="zh-CN" altLang="en-US" sz="14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0.19325</cdr:x>
      <cdr:y>0.28161</cdr:y>
    </cdr:from>
    <cdr:to>
      <cdr:x>0.26892</cdr:x>
      <cdr:y>0.44069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5427" y="16187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0.15765</cdr:x>
      <cdr:y>0.29671</cdr:y>
    </cdr:from>
    <cdr:to>
      <cdr:x>0.37184</cdr:x>
      <cdr:y>0.45579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28868" y="1314816"/>
          <a:ext cx="1941350" cy="704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VERY SLOW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0.46217</cdr:x>
      <cdr:y>0.10562</cdr:y>
    </cdr:from>
    <cdr:to>
      <cdr:x>0.60532</cdr:x>
      <cdr:y>0.2647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88961" y="468035"/>
          <a:ext cx="1297439" cy="704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/>
            <a:t>  </a:t>
          </a:r>
          <a:r>
            <a:rPr lang="en-US" sz="1600" b="1" dirty="0" smtClean="0"/>
            <a:t>SLOW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0.80178</cdr:x>
      <cdr:y>0.04637</cdr:y>
    </cdr:from>
    <cdr:to>
      <cdr:x>0.91758</cdr:x>
      <cdr:y>0.20544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267078" y="205480"/>
          <a:ext cx="1049608" cy="704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FAST</a:t>
          </a:r>
          <a:endParaRPr lang="en-US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0.20305</cdr:x>
      <cdr:y>0.77764</cdr:y>
    </cdr:from>
    <cdr:to>
      <cdr:x>0.30715</cdr:x>
      <cdr:y>0.82849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2675338" y="3496129"/>
          <a:ext cx="1371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/>
        </a:p>
      </cdr:txBody>
    </cdr:sp>
  </cdr:relSizeAnchor>
  <cdr:relSizeAnchor xmlns:cdr="http://schemas.openxmlformats.org/drawingml/2006/chartDrawing">
    <cdr:from>
      <cdr:x>0.29338</cdr:x>
      <cdr:y>0.84089</cdr:y>
    </cdr:from>
    <cdr:to>
      <cdr:x>0.46016</cdr:x>
      <cdr:y>0.90848</cdr:y>
    </cdr:to>
    <cdr:sp macro="" textlink="">
      <cdr:nvSpPr>
        <cdr:cNvPr id="3" name="文本框 2"/>
        <cdr:cNvSpPr txBox="1"/>
      </cdr:nvSpPr>
      <cdr:spPr>
        <a:xfrm xmlns:a="http://schemas.openxmlformats.org/drawingml/2006/main">
          <a:off x="3453977" y="5610662"/>
          <a:ext cx="1963484" cy="450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400" dirty="0" smtClean="0"/>
            <a:t>SLOW MOVING </a:t>
          </a:r>
          <a:endParaRPr lang="zh-CN" alt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0.7292</cdr:x>
      <cdr:y>0.83687</cdr:y>
    </cdr:from>
    <cdr:to>
      <cdr:x>0.86522</cdr:x>
      <cdr:y>0.90848</cdr:y>
    </cdr:to>
    <cdr:sp macro="" textlink="">
      <cdr:nvSpPr>
        <cdr:cNvPr id="4" name="文本框 3"/>
        <cdr:cNvSpPr txBox="1"/>
      </cdr:nvSpPr>
      <cdr:spPr>
        <a:xfrm xmlns:a="http://schemas.openxmlformats.org/drawingml/2006/main">
          <a:off x="8584822" y="5583838"/>
          <a:ext cx="1601350" cy="477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dirty="0" smtClean="0">
              <a:solidFill>
                <a:schemeClr val="tx1"/>
              </a:solidFill>
            </a:rPr>
            <a:t>FAST MOVING </a:t>
          </a:r>
          <a:endParaRPr lang="zh-CN" altLang="en-US" sz="1200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0.20305</cdr:x>
      <cdr:y>0.77764</cdr:y>
    </cdr:from>
    <cdr:to>
      <cdr:x>0.30715</cdr:x>
      <cdr:y>0.82849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2675338" y="3496129"/>
          <a:ext cx="1371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/>
        </a:p>
      </cdr:txBody>
    </cdr:sp>
  </cdr:relSizeAnchor>
  <cdr:relSizeAnchor xmlns:cdr="http://schemas.openxmlformats.org/drawingml/2006/chartDrawing">
    <cdr:from>
      <cdr:x>0.20794</cdr:x>
      <cdr:y>0.82415</cdr:y>
    </cdr:from>
    <cdr:to>
      <cdr:x>0.35265</cdr:x>
      <cdr:y>0.87875</cdr:y>
    </cdr:to>
    <cdr:sp macro="" textlink="">
      <cdr:nvSpPr>
        <cdr:cNvPr id="3" name="文本框 2"/>
        <cdr:cNvSpPr txBox="1"/>
      </cdr:nvSpPr>
      <cdr:spPr>
        <a:xfrm xmlns:a="http://schemas.openxmlformats.org/drawingml/2006/main">
          <a:off x="2739853" y="5162919"/>
          <a:ext cx="1906687" cy="34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400" dirty="0" smtClean="0"/>
            <a:t>Very</a:t>
          </a:r>
          <a:r>
            <a:rPr lang="zh-CN" altLang="en-US" sz="1400" dirty="0" smtClean="0"/>
            <a:t> </a:t>
          </a:r>
          <a:r>
            <a:rPr lang="en-US" altLang="zh-CN" sz="1400" dirty="0" smtClean="0">
              <a:solidFill>
                <a:schemeClr val="tx1"/>
              </a:solidFill>
            </a:rPr>
            <a:t>slow-moving</a:t>
          </a:r>
          <a:endParaRPr lang="zh-CN" alt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0.50795</cdr:x>
      <cdr:y>0.82013</cdr:y>
    </cdr:from>
    <cdr:to>
      <cdr:x>0.61783</cdr:x>
      <cdr:y>0.86107</cdr:y>
    </cdr:to>
    <cdr:sp macro="" textlink="">
      <cdr:nvSpPr>
        <cdr:cNvPr id="4" name="文本框 3"/>
        <cdr:cNvSpPr txBox="1"/>
      </cdr:nvSpPr>
      <cdr:spPr>
        <a:xfrm xmlns:a="http://schemas.openxmlformats.org/drawingml/2006/main">
          <a:off x="6692698" y="5137708"/>
          <a:ext cx="1447770" cy="256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dirty="0">
              <a:solidFill>
                <a:schemeClr val="tx1"/>
              </a:solidFill>
            </a:rPr>
            <a:t>S</a:t>
          </a:r>
          <a:r>
            <a:rPr lang="en-US" altLang="zh-CN" sz="1400" dirty="0" smtClean="0">
              <a:solidFill>
                <a:schemeClr val="tx1"/>
              </a:solidFill>
            </a:rPr>
            <a:t>low-moving</a:t>
          </a:r>
          <a:endParaRPr lang="zh-CN" alt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0.79873</cdr:x>
      <cdr:y>0.82154</cdr:y>
    </cdr:from>
    <cdr:to>
      <cdr:x>0.90861</cdr:x>
      <cdr:y>0.86248</cdr:y>
    </cdr:to>
    <cdr:sp macro="" textlink="">
      <cdr:nvSpPr>
        <cdr:cNvPr id="5" name="文本框 4"/>
        <cdr:cNvSpPr txBox="1"/>
      </cdr:nvSpPr>
      <cdr:spPr>
        <a:xfrm xmlns:a="http://schemas.openxmlformats.org/drawingml/2006/main">
          <a:off x="10523940" y="5146568"/>
          <a:ext cx="1447770" cy="256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dirty="0" smtClean="0"/>
            <a:t>Fast</a:t>
          </a:r>
          <a:r>
            <a:rPr lang="en-US" altLang="zh-CN" sz="1400" dirty="0" smtClean="0">
              <a:solidFill>
                <a:schemeClr val="tx1"/>
              </a:solidFill>
            </a:rPr>
            <a:t>-moving</a:t>
          </a:r>
          <a:endParaRPr lang="zh-CN" altLang="en-US" sz="1400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0.20305</cdr:x>
      <cdr:y>0.77764</cdr:y>
    </cdr:from>
    <cdr:to>
      <cdr:x>0.30715</cdr:x>
      <cdr:y>0.82849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2675338" y="3496129"/>
          <a:ext cx="1371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/>
        </a:p>
      </cdr:txBody>
    </cdr:sp>
  </cdr:relSizeAnchor>
  <cdr:relSizeAnchor xmlns:cdr="http://schemas.openxmlformats.org/drawingml/2006/chartDrawing">
    <cdr:from>
      <cdr:x>0.20794</cdr:x>
      <cdr:y>0.82415</cdr:y>
    </cdr:from>
    <cdr:to>
      <cdr:x>0.35265</cdr:x>
      <cdr:y>0.87875</cdr:y>
    </cdr:to>
    <cdr:sp macro="" textlink="">
      <cdr:nvSpPr>
        <cdr:cNvPr id="3" name="文本框 2"/>
        <cdr:cNvSpPr txBox="1"/>
      </cdr:nvSpPr>
      <cdr:spPr>
        <a:xfrm xmlns:a="http://schemas.openxmlformats.org/drawingml/2006/main">
          <a:off x="2739853" y="5162919"/>
          <a:ext cx="1906687" cy="34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400" dirty="0" smtClean="0"/>
            <a:t>Very</a:t>
          </a:r>
          <a:r>
            <a:rPr lang="zh-CN" altLang="en-US" sz="1400" dirty="0" smtClean="0"/>
            <a:t> </a:t>
          </a:r>
          <a:r>
            <a:rPr lang="en-US" altLang="zh-CN" sz="1400" dirty="0" smtClean="0">
              <a:solidFill>
                <a:schemeClr val="tx1"/>
              </a:solidFill>
            </a:rPr>
            <a:t>slow-moving</a:t>
          </a:r>
          <a:endParaRPr lang="zh-CN" alt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0.50795</cdr:x>
      <cdr:y>0.82013</cdr:y>
    </cdr:from>
    <cdr:to>
      <cdr:x>0.61783</cdr:x>
      <cdr:y>0.86107</cdr:y>
    </cdr:to>
    <cdr:sp macro="" textlink="">
      <cdr:nvSpPr>
        <cdr:cNvPr id="4" name="文本框 3"/>
        <cdr:cNvSpPr txBox="1"/>
      </cdr:nvSpPr>
      <cdr:spPr>
        <a:xfrm xmlns:a="http://schemas.openxmlformats.org/drawingml/2006/main">
          <a:off x="6692698" y="5137708"/>
          <a:ext cx="1447770" cy="256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dirty="0">
              <a:solidFill>
                <a:schemeClr val="tx1"/>
              </a:solidFill>
            </a:rPr>
            <a:t>S</a:t>
          </a:r>
          <a:r>
            <a:rPr lang="en-US" altLang="zh-CN" sz="1400" dirty="0" smtClean="0">
              <a:solidFill>
                <a:schemeClr val="tx1"/>
              </a:solidFill>
            </a:rPr>
            <a:t>low-moving</a:t>
          </a:r>
          <a:endParaRPr lang="zh-CN" alt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0.79873</cdr:x>
      <cdr:y>0.82154</cdr:y>
    </cdr:from>
    <cdr:to>
      <cdr:x>0.90861</cdr:x>
      <cdr:y>0.86248</cdr:y>
    </cdr:to>
    <cdr:sp macro="" textlink="">
      <cdr:nvSpPr>
        <cdr:cNvPr id="5" name="文本框 4"/>
        <cdr:cNvSpPr txBox="1"/>
      </cdr:nvSpPr>
      <cdr:spPr>
        <a:xfrm xmlns:a="http://schemas.openxmlformats.org/drawingml/2006/main">
          <a:off x="10523940" y="5146568"/>
          <a:ext cx="1447770" cy="256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400" dirty="0" smtClean="0"/>
            <a:t>Fast</a:t>
          </a:r>
          <a:r>
            <a:rPr lang="en-US" altLang="zh-CN" sz="1400" dirty="0" smtClean="0">
              <a:solidFill>
                <a:schemeClr val="tx1"/>
              </a:solidFill>
            </a:rPr>
            <a:t>-moving</a:t>
          </a:r>
          <a:endParaRPr lang="zh-CN" altLang="en-US" sz="1400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0.23348</cdr:x>
      <cdr:y>0.76421</cdr:y>
    </cdr:from>
    <cdr:to>
      <cdr:x>0.37536</cdr:x>
      <cdr:y>0.8381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66718" y="5033186"/>
          <a:ext cx="1681316" cy="486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0.65613</cdr:x>
      <cdr:y>0.7754</cdr:y>
    </cdr:from>
    <cdr:to>
      <cdr:x>0.86577</cdr:x>
      <cdr:y>0.83148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75187" y="5106927"/>
          <a:ext cx="248433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FAST MOVING PRODUCT</a:t>
          </a: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defRPr sz="1200">
                <a:latin typeface="HelvNeue Light for IBM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0000"/>
              </a:lnSpc>
              <a:defRPr sz="1200">
                <a:latin typeface="HelvNeue Light for IBM" pitchFamily="34" charset="0"/>
                <a:cs typeface="+mn-cs"/>
              </a:defRPr>
            </a:lvl1pPr>
          </a:lstStyle>
          <a:p>
            <a:pPr>
              <a:defRPr/>
            </a:pPr>
            <a:fld id="{4088C417-8C43-4480-A6DF-45FF0FC09F4C}" type="datetimeFigureOut">
              <a:rPr lang="en-US"/>
              <a:pPr>
                <a:defRPr/>
              </a:pPr>
              <a:t>4/7/16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200">
                <a:latin typeface="HelvNeue Light for IBM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200"/>
            </a:lvl1pPr>
          </a:lstStyle>
          <a:p>
            <a:fld id="{BC610EE8-3D83-4062-9985-013DC29F9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99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ACA2E359-B8FF-490A-87B3-955359B07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83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Introduce used case</a:t>
            </a:r>
          </a:p>
          <a:p>
            <a:r>
              <a:rPr lang="en-US" u="sng" dirty="0" smtClean="0"/>
              <a:t>Discuss plan data </a:t>
            </a:r>
          </a:p>
          <a:p>
            <a:r>
              <a:rPr lang="en-US" u="sng" dirty="0" smtClean="0"/>
              <a:t>Discuss Actual data and compare</a:t>
            </a:r>
          </a:p>
          <a:p>
            <a:r>
              <a:rPr lang="en-US" dirty="0" smtClean="0"/>
              <a:t>Discuss Data by season </a:t>
            </a:r>
          </a:p>
          <a:p>
            <a:r>
              <a:rPr lang="en-US" dirty="0" smtClean="0"/>
              <a:t>Identify Miss target in specific season </a:t>
            </a:r>
            <a:r>
              <a:rPr lang="en-US" dirty="0" err="1" smtClean="0"/>
              <a:t>apparrel</a:t>
            </a:r>
            <a:endParaRPr lang="en-US" dirty="0" smtClean="0"/>
          </a:p>
          <a:p>
            <a:r>
              <a:rPr lang="en-US" dirty="0" smtClean="0"/>
              <a:t>Introduce </a:t>
            </a:r>
            <a:r>
              <a:rPr lang="en-US" dirty="0" err="1" smtClean="0"/>
              <a:t>skus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Work on each </a:t>
            </a:r>
            <a:r>
              <a:rPr lang="en-US" dirty="0" err="1" smtClean="0"/>
              <a:t>sku</a:t>
            </a:r>
            <a:r>
              <a:rPr lang="en-US" dirty="0" smtClean="0"/>
              <a:t> with predictive</a:t>
            </a:r>
          </a:p>
          <a:p>
            <a:r>
              <a:rPr lang="en-US" dirty="0" smtClean="0"/>
              <a:t>Work on each </a:t>
            </a:r>
            <a:r>
              <a:rPr lang="en-US" dirty="0" err="1" smtClean="0"/>
              <a:t>sku</a:t>
            </a:r>
            <a:r>
              <a:rPr lang="en-US" dirty="0" smtClean="0"/>
              <a:t> with optimization – </a:t>
            </a:r>
          </a:p>
          <a:p>
            <a:r>
              <a:rPr lang="en-US" dirty="0" smtClean="0"/>
              <a:t>Dynamic </a:t>
            </a:r>
            <a:r>
              <a:rPr lang="en-US" dirty="0" err="1" smtClean="0"/>
              <a:t>prcing</a:t>
            </a:r>
            <a:r>
              <a:rPr lang="en-US" dirty="0" smtClean="0"/>
              <a:t> </a:t>
            </a:r>
            <a:r>
              <a:rPr lang="en-US" dirty="0" err="1" smtClean="0"/>
              <a:t>rwa’s</a:t>
            </a:r>
            <a:r>
              <a:rPr lang="en-US" dirty="0" smtClean="0"/>
              <a:t> idea</a:t>
            </a:r>
          </a:p>
          <a:p>
            <a:r>
              <a:rPr lang="en-US" dirty="0" smtClean="0"/>
              <a:t>Markdown opt / clearance / promotions</a:t>
            </a:r>
          </a:p>
          <a:p>
            <a:r>
              <a:rPr lang="en-US" dirty="0" smtClean="0"/>
              <a:t>Optimize and build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8FA4-DFDD-D243-8336-029175B45E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1200" dirty="0" smtClean="0"/>
              <a:t>Are all product responding to promotions?</a:t>
            </a:r>
          </a:p>
          <a:p>
            <a:endParaRPr kumimoji="1" lang="en-US" altLang="zh-CN" sz="1200" dirty="0" smtClean="0"/>
          </a:p>
          <a:p>
            <a:r>
              <a:rPr kumimoji="1" lang="en-US" altLang="zh-CN" sz="1200" dirty="0" err="1" smtClean="0"/>
              <a:t>two</a:t>
            </a:r>
            <a:r>
              <a:rPr kumimoji="1" lang="en-US" altLang="zh-CN" dirty="0" err="1" smtClean="0"/>
              <a:t>types</a:t>
            </a:r>
            <a:r>
              <a:rPr kumimoji="1" lang="en-US" altLang="zh-CN" dirty="0" smtClean="0"/>
              <a:t> of very slowing moving products.</a:t>
            </a:r>
          </a:p>
          <a:p>
            <a:r>
              <a:rPr kumimoji="1" lang="en-US" altLang="zh-CN" dirty="0" smtClean="0"/>
              <a:t>Products responding well to promotions(Strong sales lift) and products that don’t respond well (Weak Sales lift)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A8FA4-DFDD-D243-8336-029175B45E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9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ision2016 PPT Cover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11163"/>
            <a:ext cx="84931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8418" r="48000" b="71646"/>
          <a:stretch>
            <a:fillRect/>
          </a:stretch>
        </p:blipFill>
        <p:spPr bwMode="auto">
          <a:xfrm>
            <a:off x="284163" y="323850"/>
            <a:ext cx="425291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6582" y="2733366"/>
            <a:ext cx="4257045" cy="123522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39282" y="4079931"/>
            <a:ext cx="4333245" cy="535381"/>
          </a:xfrm>
        </p:spPr>
        <p:txBody>
          <a:bodyPr/>
          <a:lstStyle>
            <a:lvl1pPr marL="0" indent="0" algn="l">
              <a:buNone/>
              <a:defRPr>
                <a:solidFill>
                  <a:srgbClr val="1B9FD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2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8614" y="1056105"/>
            <a:ext cx="8455025" cy="335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−   Fourth level</a:t>
            </a:r>
          </a:p>
          <a:p>
            <a:pPr lvl="4"/>
            <a:r>
              <a:rPr lang="en-US" dirty="0" smtClean="0"/>
              <a:t>−   Fourth level</a:t>
            </a:r>
          </a:p>
        </p:txBody>
      </p:sp>
    </p:spTree>
    <p:extLst>
      <p:ext uri="{BB962C8B-B14F-4D97-AF65-F5344CB8AC3E}">
        <p14:creationId xmlns:p14="http://schemas.microsoft.com/office/powerpoint/2010/main" val="284144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5300_IBMpos_March2014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27025"/>
            <a:ext cx="8842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Vision2016LockUpBlu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735388"/>
            <a:ext cx="34845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6582" y="1169265"/>
            <a:ext cx="4257045" cy="123522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39282" y="2515830"/>
            <a:ext cx="4333245" cy="535381"/>
          </a:xfrm>
        </p:spPr>
        <p:txBody>
          <a:bodyPr/>
          <a:lstStyle>
            <a:lvl1pPr marL="0" indent="0" algn="l">
              <a:buNone/>
              <a:defRPr>
                <a:solidFill>
                  <a:srgbClr val="F190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133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5300_IBMpos_March2014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27025"/>
            <a:ext cx="8842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Vision2016LockUpBlu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735388"/>
            <a:ext cx="34845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6582" y="1169265"/>
            <a:ext cx="4257045" cy="123522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39282" y="2515830"/>
            <a:ext cx="4333245" cy="535381"/>
          </a:xfrm>
        </p:spPr>
        <p:txBody>
          <a:bodyPr/>
          <a:lstStyle>
            <a:lvl1pPr marL="0" indent="0" algn="l">
              <a:buNone/>
              <a:defRPr>
                <a:solidFill>
                  <a:srgbClr val="F190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090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5300_IBMpos_March2014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27025"/>
            <a:ext cx="8842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Vision2016LockUpBlu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735388"/>
            <a:ext cx="34845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6582" y="1169265"/>
            <a:ext cx="4257045" cy="123522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39282" y="2515830"/>
            <a:ext cx="4333245" cy="535381"/>
          </a:xfrm>
        </p:spPr>
        <p:txBody>
          <a:bodyPr/>
          <a:lstStyle>
            <a:lvl1pPr marL="0" indent="0" algn="l">
              <a:buNone/>
              <a:defRPr>
                <a:solidFill>
                  <a:srgbClr val="F190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637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5300_IBMpos_March2014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27025"/>
            <a:ext cx="8842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Vision2016LockUpBlu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735388"/>
            <a:ext cx="34845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6582" y="1169265"/>
            <a:ext cx="4257045" cy="123522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39282" y="2515830"/>
            <a:ext cx="4333245" cy="535381"/>
          </a:xfrm>
        </p:spPr>
        <p:txBody>
          <a:bodyPr/>
          <a:lstStyle>
            <a:lvl1pPr marL="0" indent="0" algn="l">
              <a:buNone/>
              <a:defRPr>
                <a:solidFill>
                  <a:srgbClr val="F190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96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Vision2016 PPT Cover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44488"/>
            <a:ext cx="8477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8418" r="48000" b="71646"/>
          <a:stretch>
            <a:fillRect/>
          </a:stretch>
        </p:blipFill>
        <p:spPr bwMode="auto">
          <a:xfrm>
            <a:off x="284163" y="3732213"/>
            <a:ext cx="3402012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6582" y="1583691"/>
            <a:ext cx="4257045" cy="123522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7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7575" y="4822825"/>
            <a:ext cx="40005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/>
            </a:lvl1pPr>
          </a:lstStyle>
          <a:p>
            <a:fld id="{58961F27-230C-48F2-AED9-98EBB9AE9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8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E5B6B41-D616-1A41-8143-CC7C508EA69B}" type="datetimeFigureOut">
              <a:rPr lang="en-US" smtClean="0"/>
              <a:t>4/7/16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01F6ED8-56AD-C84A-93C0-C5B24E844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055688"/>
            <a:ext cx="845502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−   Fourth level</a:t>
            </a:r>
          </a:p>
          <a:p>
            <a:pPr lvl="4"/>
            <a:r>
              <a:rPr lang="en-US" smtClean="0"/>
              <a:t>−   Fourth level</a:t>
            </a: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219075"/>
            <a:ext cx="84550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6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77" r="-8284"/>
          <a:stretch>
            <a:fillRect/>
          </a:stretch>
        </p:blipFill>
        <p:spPr bwMode="auto">
          <a:xfrm>
            <a:off x="257175" y="4741863"/>
            <a:ext cx="132556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4827588"/>
            <a:ext cx="1311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39163" y="4795838"/>
            <a:ext cx="40005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000">
                <a:solidFill>
                  <a:srgbClr val="191919"/>
                </a:solidFill>
                <a:latin typeface="HelvNeue Light for IBM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191919"/>
                </a:solidFill>
                <a:latin typeface="HelvNeue Light for IBM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191919"/>
                </a:solidFill>
                <a:latin typeface="HelvNeue Light for IBM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191919"/>
                </a:solidFill>
                <a:latin typeface="HelvNeue Light for IBM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191919"/>
                </a:solidFill>
                <a:latin typeface="HelvNeue Light for IBM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91919"/>
                </a:solidFill>
                <a:latin typeface="HelvNeue Light for IBM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91919"/>
                </a:solidFill>
                <a:latin typeface="HelvNeue Light for IBM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91919"/>
                </a:solidFill>
                <a:latin typeface="HelvNeue Light for IBM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91919"/>
                </a:solidFill>
                <a:latin typeface="HelvNeue Light for IBM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8FAFBBC0-7A5C-4791-BD85-433BEE48B421}" type="slidenum">
              <a:rPr lang="en-US" sz="900">
                <a:latin typeface="Arial" panose="020B0604020202020204" pitchFamily="34" charset="0"/>
              </a:rPr>
              <a:pPr eaLnBrk="1" hangingPunct="1">
                <a:lnSpc>
                  <a:spcPct val="90000"/>
                </a:lnSpc>
              </a:pPr>
              <a:t>‹#›</a:t>
            </a:fld>
            <a:endParaRPr lang="en-US" sz="9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D9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D9E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D9E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D9E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6D9E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9pPr>
    </p:titleStyle>
    <p:bodyStyle>
      <a:lvl1pPr marL="285750" indent="-2857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6D6E70"/>
        </a:buClr>
        <a:buSzPct val="90000"/>
        <a:buFont typeface="Lucida Grande"/>
        <a:buChar char="-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78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6D6E70"/>
        </a:buClr>
        <a:buSzPct val="90000"/>
        <a:buFont typeface="Lucida Grande"/>
        <a:buChar char="-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58838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6D6E70"/>
        </a:buClr>
        <a:buSzPct val="90000"/>
        <a:buFont typeface="Lucida Grande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860425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Lucida Grande"/>
        <a:buChar char="-"/>
        <a:defRPr sz="1400">
          <a:solidFill>
            <a:schemeClr val="tx1"/>
          </a:solidFill>
          <a:latin typeface="Arial" charset="0"/>
          <a:cs typeface="Arial" pitchFamily="34" charset="0"/>
        </a:defRPr>
      </a:lvl4pPr>
      <a:lvl5pPr marL="10858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Lucida Grande"/>
        <a:buChar char="-"/>
        <a:defRPr sz="1400">
          <a:solidFill>
            <a:schemeClr val="tx1"/>
          </a:solidFill>
          <a:latin typeface="Arial" charset="0"/>
          <a:cs typeface="Arial" pitchFamily="34" charset="0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image" Target="../media/image15.tif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sz="3000" dirty="0"/>
              <a:t>Used Case: Dynamic Pricing Using Promotions Markdowns and Clearance strategies</a:t>
            </a:r>
            <a:endParaRPr kumimoji="1" lang="zh-CN" alt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3621">
            <a:off x="474191" y="1711588"/>
            <a:ext cx="1939304" cy="1405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93225">
            <a:off x="3071331" y="1424961"/>
            <a:ext cx="2258152" cy="1279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77566">
            <a:off x="6244967" y="1914030"/>
            <a:ext cx="2196641" cy="1215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742" y="3515178"/>
            <a:ext cx="2092840" cy="10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data we need </a:t>
            </a:r>
            <a:r>
              <a:rPr lang="en-US" smtClean="0"/>
              <a:t>for each </a:t>
            </a:r>
            <a:r>
              <a:rPr lang="en-US" dirty="0" smtClean="0"/>
              <a:t>SKU?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1671" y="1119165"/>
          <a:ext cx="8063681" cy="1927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984"/>
                <a:gridCol w="630494"/>
                <a:gridCol w="575187"/>
                <a:gridCol w="543846"/>
                <a:gridCol w="854624"/>
                <a:gridCol w="881999"/>
                <a:gridCol w="608371"/>
                <a:gridCol w="818536"/>
                <a:gridCol w="652616"/>
                <a:gridCol w="785351"/>
                <a:gridCol w="993673"/>
              </a:tblGrid>
              <a:tr h="10972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SKU ID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Days on the Floor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Quantity</a:t>
                      </a:r>
                      <a:r>
                        <a:rPr lang="en-US" sz="1400" baseline="0" dirty="0" smtClean="0"/>
                        <a:t> Ordered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Revenues  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 of Sold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 Margin 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Sold  Units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Length of Selling period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Liquidation price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7920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SKU999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$24.04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$6.85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77</a:t>
                      </a:r>
                    </a:p>
                    <a:p>
                      <a:r>
                        <a:rPr lang="en-US" sz="1400" dirty="0" smtClean="0"/>
                        <a:t>days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1794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$9969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$4247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57.4%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620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 weeks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$6.85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Up Arrow 5"/>
          <p:cNvSpPr/>
          <p:nvPr/>
        </p:nvSpPr>
        <p:spPr>
          <a:xfrm>
            <a:off x="4050534" y="3079576"/>
            <a:ext cx="1039762" cy="9180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TextBox 6"/>
          <p:cNvSpPr txBox="1"/>
          <p:nvPr/>
        </p:nvSpPr>
        <p:spPr>
          <a:xfrm>
            <a:off x="3575633" y="3997663"/>
            <a:ext cx="2331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Total Sold * Price  IS NOT EQUAL to REVENUES SO FAR</a:t>
            </a:r>
          </a:p>
        </p:txBody>
      </p:sp>
      <p:sp>
        <p:nvSpPr>
          <p:cNvPr id="8" name="Up Arrow 7"/>
          <p:cNvSpPr/>
          <p:nvPr/>
        </p:nvSpPr>
        <p:spPr>
          <a:xfrm rot="3588634">
            <a:off x="2176605" y="2210582"/>
            <a:ext cx="962332" cy="26068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TextBox 8"/>
          <p:cNvSpPr txBox="1"/>
          <p:nvPr/>
        </p:nvSpPr>
        <p:spPr>
          <a:xfrm>
            <a:off x="396272" y="3387634"/>
            <a:ext cx="1167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Average Price</a:t>
            </a:r>
          </a:p>
          <a:p>
            <a:r>
              <a:rPr lang="en-US" sz="1600" b="1" dirty="0" smtClean="0"/>
              <a:t>$</a:t>
            </a:r>
            <a:r>
              <a:rPr lang="en-US" sz="1600" b="1" dirty="0"/>
              <a:t>16.07</a:t>
            </a:r>
          </a:p>
        </p:txBody>
      </p:sp>
      <p:sp>
        <p:nvSpPr>
          <p:cNvPr id="10" name="Up Arrow 9"/>
          <p:cNvSpPr/>
          <p:nvPr/>
        </p:nvSpPr>
        <p:spPr>
          <a:xfrm rot="19476806">
            <a:off x="6348434" y="2715637"/>
            <a:ext cx="873842" cy="13336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TextBox 10"/>
          <p:cNvSpPr txBox="1"/>
          <p:nvPr/>
        </p:nvSpPr>
        <p:spPr>
          <a:xfrm>
            <a:off x="6831060" y="4089807"/>
            <a:ext cx="1574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Avg. </a:t>
            </a:r>
            <a:r>
              <a:rPr lang="en-US" sz="1400" b="1" dirty="0" err="1"/>
              <a:t>Salesthrough</a:t>
            </a:r>
            <a:endParaRPr lang="en-US" sz="1400" b="1" dirty="0"/>
          </a:p>
          <a:p>
            <a:r>
              <a:rPr lang="en-US" sz="1400" b="1" dirty="0"/>
              <a:t>3.14%</a:t>
            </a:r>
          </a:p>
        </p:txBody>
      </p:sp>
    </p:spTree>
    <p:extLst>
      <p:ext uri="{BB962C8B-B14F-4D97-AF65-F5344CB8AC3E}">
        <p14:creationId xmlns:p14="http://schemas.microsoft.com/office/powerpoint/2010/main" val="17889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output of the optimization?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1671" y="1119165"/>
          <a:ext cx="8063681" cy="1927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984"/>
                <a:gridCol w="630494"/>
                <a:gridCol w="575187"/>
                <a:gridCol w="543846"/>
                <a:gridCol w="854624"/>
                <a:gridCol w="881999"/>
                <a:gridCol w="608371"/>
                <a:gridCol w="818536"/>
                <a:gridCol w="652616"/>
                <a:gridCol w="785351"/>
                <a:gridCol w="993673"/>
              </a:tblGrid>
              <a:tr h="10972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SKU ID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Days on the Floor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Quantity</a:t>
                      </a:r>
                      <a:r>
                        <a:rPr lang="en-US" sz="1400" baseline="0" dirty="0" smtClean="0"/>
                        <a:t> Ordered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Revenues  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 of Sold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 Margin 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Sold  Units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Length of Selling period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Liquidation price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7920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SKU999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$24.04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$6.85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77</a:t>
                      </a:r>
                    </a:p>
                    <a:p>
                      <a:r>
                        <a:rPr lang="en-US" sz="1400" dirty="0" smtClean="0"/>
                        <a:t>days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1794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$9969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$4247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57.4%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620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 weeks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$6.85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Up Arrow 5"/>
          <p:cNvSpPr/>
          <p:nvPr/>
        </p:nvSpPr>
        <p:spPr>
          <a:xfrm>
            <a:off x="4050534" y="3079576"/>
            <a:ext cx="1039762" cy="9180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TextBox 6"/>
          <p:cNvSpPr txBox="1"/>
          <p:nvPr/>
        </p:nvSpPr>
        <p:spPr>
          <a:xfrm>
            <a:off x="3404867" y="4195694"/>
            <a:ext cx="2331096" cy="73866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C000"/>
                </a:solidFill>
              </a:rPr>
              <a:t>PROMOTE 30% NEXT WEEK</a:t>
            </a:r>
          </a:p>
        </p:txBody>
      </p:sp>
      <p:sp>
        <p:nvSpPr>
          <p:cNvPr id="8" name="Up Arrow 7"/>
          <p:cNvSpPr/>
          <p:nvPr/>
        </p:nvSpPr>
        <p:spPr>
          <a:xfrm rot="3100044">
            <a:off x="2249118" y="2677226"/>
            <a:ext cx="962332" cy="2213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TextBox 8"/>
          <p:cNvSpPr txBox="1"/>
          <p:nvPr/>
        </p:nvSpPr>
        <p:spPr>
          <a:xfrm>
            <a:off x="396271" y="3443476"/>
            <a:ext cx="1222697" cy="10618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C000"/>
                </a:solidFill>
              </a:rPr>
              <a:t>Average Price</a:t>
            </a:r>
          </a:p>
          <a:p>
            <a:pPr algn="ctr"/>
            <a:r>
              <a:rPr lang="en-US" sz="2100" b="1" dirty="0">
                <a:solidFill>
                  <a:srgbClr val="FFC000"/>
                </a:solidFill>
              </a:rPr>
              <a:t>$16.07</a:t>
            </a:r>
          </a:p>
        </p:txBody>
      </p:sp>
      <p:sp>
        <p:nvSpPr>
          <p:cNvPr id="10" name="Up Arrow 9"/>
          <p:cNvSpPr/>
          <p:nvPr/>
        </p:nvSpPr>
        <p:spPr>
          <a:xfrm rot="19476806">
            <a:off x="6323596" y="2698657"/>
            <a:ext cx="873842" cy="13336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TextBox 10"/>
          <p:cNvSpPr txBox="1"/>
          <p:nvPr/>
        </p:nvSpPr>
        <p:spPr>
          <a:xfrm>
            <a:off x="6852286" y="4032323"/>
            <a:ext cx="2267800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C000"/>
                </a:solidFill>
              </a:rPr>
              <a:t>Avg. </a:t>
            </a:r>
            <a:r>
              <a:rPr lang="en-US" sz="2100" b="1" dirty="0" err="1">
                <a:solidFill>
                  <a:srgbClr val="FFC000"/>
                </a:solidFill>
              </a:rPr>
              <a:t>Salesthrough</a:t>
            </a:r>
            <a:endParaRPr lang="en-US" sz="2100" b="1" dirty="0">
              <a:solidFill>
                <a:srgbClr val="FFC000"/>
              </a:solidFill>
            </a:endParaRPr>
          </a:p>
          <a:p>
            <a:pPr algn="ctr"/>
            <a:r>
              <a:rPr lang="en-US" sz="2100" b="1" dirty="0">
                <a:solidFill>
                  <a:srgbClr val="FFC000"/>
                </a:solidFill>
              </a:rPr>
              <a:t>3.14%</a:t>
            </a:r>
          </a:p>
        </p:txBody>
      </p:sp>
    </p:spTree>
    <p:extLst>
      <p:ext uri="{BB962C8B-B14F-4D97-AF65-F5344CB8AC3E}">
        <p14:creationId xmlns:p14="http://schemas.microsoft.com/office/powerpoint/2010/main" val="3492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2750007"/>
              </p:ext>
            </p:extLst>
          </p:nvPr>
        </p:nvGraphicFramePr>
        <p:xfrm>
          <a:off x="64873" y="1"/>
          <a:ext cx="9079127" cy="503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72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47732351"/>
              </p:ext>
            </p:extLst>
          </p:nvPr>
        </p:nvGraphicFramePr>
        <p:xfrm>
          <a:off x="0" y="231690"/>
          <a:ext cx="9069860" cy="479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65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内容占位符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41261392"/>
              </p:ext>
            </p:extLst>
          </p:nvPr>
        </p:nvGraphicFramePr>
        <p:xfrm>
          <a:off x="0" y="0"/>
          <a:ext cx="9063038" cy="465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/>
          <p:nvPr>
            <p:extLst/>
          </p:nvPr>
        </p:nvGraphicFramePr>
        <p:xfrm>
          <a:off x="12166695" y="10149286"/>
          <a:ext cx="9881936" cy="469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6"/>
          <p:cNvGraphicFramePr/>
          <p:nvPr>
            <p:extLst/>
          </p:nvPr>
        </p:nvGraphicFramePr>
        <p:xfrm>
          <a:off x="12280995" y="10263586"/>
          <a:ext cx="9881936" cy="469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78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2497435"/>
              </p:ext>
            </p:extLst>
          </p:nvPr>
        </p:nvGraphicFramePr>
        <p:xfrm>
          <a:off x="0" y="166817"/>
          <a:ext cx="9063681" cy="443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83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275662"/>
            <a:ext cx="7886700" cy="387798"/>
          </a:xfrm>
        </p:spPr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3273" y="954687"/>
            <a:ext cx="1247834" cy="415498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Product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3561" y="2120188"/>
            <a:ext cx="1247834" cy="738664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Slow moving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1262" y="2124974"/>
            <a:ext cx="1247834" cy="738664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Fast Moving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616764"/>
            <a:ext cx="1247834" cy="1061829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Bad Sales Lift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4246" y="3606416"/>
            <a:ext cx="1247834" cy="1061829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/>
              <a:t>Good Sales Lift</a:t>
            </a:r>
            <a:endParaRPr lang="en-US" sz="2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4759" y="3616764"/>
            <a:ext cx="1247834" cy="1061829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Bad Sales Lift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8716" y="3619662"/>
            <a:ext cx="1247834" cy="1061829"/>
          </a:xfrm>
          <a:prstGeom prst="rect">
            <a:avLst/>
          </a:prstGeom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Good Sales Lift</a:t>
            </a:r>
          </a:p>
        </p:txBody>
      </p:sp>
      <p:sp>
        <p:nvSpPr>
          <p:cNvPr id="17" name="Right Arrow 16"/>
          <p:cNvSpPr/>
          <p:nvPr/>
        </p:nvSpPr>
        <p:spPr>
          <a:xfrm rot="8216646">
            <a:off x="3251072" y="1598190"/>
            <a:ext cx="418434" cy="281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Right Arrow 17"/>
          <p:cNvSpPr/>
          <p:nvPr/>
        </p:nvSpPr>
        <p:spPr>
          <a:xfrm rot="1831824">
            <a:off x="4903550" y="1580016"/>
            <a:ext cx="418434" cy="281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9" name="Right Arrow 18"/>
          <p:cNvSpPr/>
          <p:nvPr/>
        </p:nvSpPr>
        <p:spPr>
          <a:xfrm rot="8216646">
            <a:off x="1505450" y="3099555"/>
            <a:ext cx="418434" cy="281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0" name="Right Arrow 19"/>
          <p:cNvSpPr/>
          <p:nvPr/>
        </p:nvSpPr>
        <p:spPr>
          <a:xfrm rot="3230306">
            <a:off x="2994131" y="3095731"/>
            <a:ext cx="418434" cy="330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1" name="Right Arrow 20"/>
          <p:cNvSpPr/>
          <p:nvPr/>
        </p:nvSpPr>
        <p:spPr>
          <a:xfrm rot="8216646">
            <a:off x="5145243" y="3099554"/>
            <a:ext cx="418434" cy="281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2" name="Right Arrow 21"/>
          <p:cNvSpPr/>
          <p:nvPr/>
        </p:nvSpPr>
        <p:spPr>
          <a:xfrm rot="3013406">
            <a:off x="6635029" y="3094380"/>
            <a:ext cx="418434" cy="281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6407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41075544"/>
              </p:ext>
            </p:extLst>
          </p:nvPr>
        </p:nvGraphicFramePr>
        <p:xfrm>
          <a:off x="1" y="101943"/>
          <a:ext cx="9144000" cy="484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42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内容占位符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48762057"/>
              </p:ext>
            </p:extLst>
          </p:nvPr>
        </p:nvGraphicFramePr>
        <p:xfrm>
          <a:off x="0" y="0"/>
          <a:ext cx="8829675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/>
          <p:nvPr>
            <p:extLst/>
          </p:nvPr>
        </p:nvGraphicFramePr>
        <p:xfrm>
          <a:off x="12166695" y="10149286"/>
          <a:ext cx="9881936" cy="469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6"/>
          <p:cNvGraphicFramePr/>
          <p:nvPr>
            <p:extLst/>
          </p:nvPr>
        </p:nvGraphicFramePr>
        <p:xfrm>
          <a:off x="12280995" y="10263586"/>
          <a:ext cx="9881936" cy="469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20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10360922"/>
              </p:ext>
            </p:extLst>
          </p:nvPr>
        </p:nvGraphicFramePr>
        <p:xfrm>
          <a:off x="148281" y="129747"/>
          <a:ext cx="8887597" cy="493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3155" y="3959942"/>
            <a:ext cx="25151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SLOW MOVING PRODUCT</a:t>
            </a:r>
          </a:p>
        </p:txBody>
      </p:sp>
    </p:spTree>
    <p:extLst>
      <p:ext uri="{BB962C8B-B14F-4D97-AF65-F5344CB8AC3E}">
        <p14:creationId xmlns:p14="http://schemas.microsoft.com/office/powerpoint/2010/main" val="5209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Optimization Used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801190"/>
            <a:ext cx="8673736" cy="3814354"/>
          </a:xfrm>
        </p:spPr>
        <p:txBody>
          <a:bodyPr>
            <a:noAutofit/>
          </a:bodyPr>
          <a:lstStyle/>
          <a:p>
            <a:r>
              <a:rPr lang="en-US" sz="1400" dirty="0"/>
              <a:t>Vertical: Retail</a:t>
            </a:r>
          </a:p>
          <a:p>
            <a:r>
              <a:rPr lang="en-US" sz="1400" dirty="0"/>
              <a:t>Products: Apparel &amp; Accessories</a:t>
            </a:r>
          </a:p>
          <a:p>
            <a:r>
              <a:rPr lang="en-US" sz="1400" dirty="0"/>
              <a:t>Objective: Maximize Revenue, Maximize margin, Reduce Inventory</a:t>
            </a:r>
          </a:p>
          <a:p>
            <a:r>
              <a:rPr lang="en-US" sz="1400" dirty="0"/>
              <a:t>Decisions: </a:t>
            </a:r>
            <a:r>
              <a:rPr lang="en-US" sz="1400" dirty="0" smtClean="0"/>
              <a:t>Dynamic Pricing</a:t>
            </a:r>
            <a:endParaRPr lang="en-US" sz="1400" dirty="0"/>
          </a:p>
          <a:p>
            <a:r>
              <a:rPr lang="en-US" sz="1400" dirty="0"/>
              <a:t>What do I </a:t>
            </a:r>
            <a:r>
              <a:rPr lang="en-US" sz="1400" dirty="0" smtClean="0"/>
              <a:t>have:  </a:t>
            </a:r>
            <a:r>
              <a:rPr lang="en-US" sz="1400" dirty="0"/>
              <a:t>Initial Plan</a:t>
            </a:r>
          </a:p>
          <a:p>
            <a:r>
              <a:rPr lang="en-US" sz="1400" dirty="0"/>
              <a:t>Status: Review the </a:t>
            </a:r>
            <a:r>
              <a:rPr lang="en-US" sz="1400" dirty="0" smtClean="0"/>
              <a:t>week</a:t>
            </a:r>
          </a:p>
          <a:p>
            <a:pPr lvl="1"/>
            <a:r>
              <a:rPr lang="en-US" sz="1400" dirty="0" smtClean="0"/>
              <a:t>Decisions: Pricing</a:t>
            </a:r>
          </a:p>
          <a:p>
            <a:pPr lvl="1"/>
            <a:r>
              <a:rPr lang="en-US" sz="1400" dirty="0" smtClean="0"/>
              <a:t>Dynamic Pricing</a:t>
            </a:r>
          </a:p>
          <a:p>
            <a:pPr lvl="1"/>
            <a:r>
              <a:rPr lang="en-US" sz="1400" dirty="0" smtClean="0"/>
              <a:t>Markdowns</a:t>
            </a:r>
          </a:p>
          <a:p>
            <a:pPr lvl="1"/>
            <a:r>
              <a:rPr lang="en-US" sz="1400" dirty="0" smtClean="0"/>
              <a:t>Price Points</a:t>
            </a:r>
          </a:p>
          <a:p>
            <a:pPr lvl="1"/>
            <a:r>
              <a:rPr lang="en-US" sz="1400" dirty="0" smtClean="0"/>
              <a:t>Clearance</a:t>
            </a:r>
          </a:p>
          <a:p>
            <a:pPr lvl="1"/>
            <a:r>
              <a:rPr lang="en-US" sz="1400" dirty="0" smtClean="0"/>
              <a:t>Promotions</a:t>
            </a:r>
          </a:p>
        </p:txBody>
      </p:sp>
    </p:spTree>
    <p:extLst>
      <p:ext uri="{BB962C8B-B14F-4D97-AF65-F5344CB8AC3E}">
        <p14:creationId xmlns:p14="http://schemas.microsoft.com/office/powerpoint/2010/main" val="11832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30322" y="1803470"/>
          <a:ext cx="3369066" cy="10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5017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PLAN – Last week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Sales $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Units</a:t>
                      </a:r>
                      <a:r>
                        <a:rPr lang="en-US" sz="1400" baseline="0" dirty="0"/>
                        <a:t> Sold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Margin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$7,689,140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568,000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53.73%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sales plan for </a:t>
            </a:r>
            <a:r>
              <a:rPr lang="en-US" dirty="0" smtClean="0"/>
              <a:t>last </a:t>
            </a:r>
            <a:r>
              <a:rPr lang="en-US" dirty="0"/>
              <a:t>week was:</a:t>
            </a:r>
          </a:p>
        </p:txBody>
      </p:sp>
      <p:sp>
        <p:nvSpPr>
          <p:cNvPr id="9" name="Right Arrow 8"/>
          <p:cNvSpPr/>
          <p:nvPr/>
        </p:nvSpPr>
        <p:spPr>
          <a:xfrm rot="15353552">
            <a:off x="1027319" y="3188266"/>
            <a:ext cx="1046908" cy="713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Box 9"/>
          <p:cNvSpPr txBox="1"/>
          <p:nvPr/>
        </p:nvSpPr>
        <p:spPr>
          <a:xfrm>
            <a:off x="1550773" y="4281616"/>
            <a:ext cx="30212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2060"/>
                </a:solidFill>
              </a:rPr>
              <a:t>REVENUE TARGET</a:t>
            </a:r>
          </a:p>
        </p:txBody>
      </p:sp>
    </p:spTree>
    <p:extLst>
      <p:ext uri="{BB962C8B-B14F-4D97-AF65-F5344CB8AC3E}">
        <p14:creationId xmlns:p14="http://schemas.microsoft.com/office/powerpoint/2010/main" val="11202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30322" y="1803470"/>
          <a:ext cx="3369066" cy="10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5017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PLAN – Last week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Sales $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Units</a:t>
                      </a:r>
                      <a:r>
                        <a:rPr lang="en-US" sz="1400" baseline="0" dirty="0"/>
                        <a:t> Sold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Margin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$7,689,140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568,000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53.73%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059595" y="1803469"/>
          <a:ext cx="3369066" cy="10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5017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Actual – Last Week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Sales $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Units</a:t>
                      </a:r>
                      <a:r>
                        <a:rPr lang="en-US" sz="1400" baseline="0" dirty="0"/>
                        <a:t> Sold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Margin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$7,083,935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559,390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do? Plan vs. Actual</a:t>
            </a:r>
          </a:p>
        </p:txBody>
      </p:sp>
      <p:sp>
        <p:nvSpPr>
          <p:cNvPr id="5" name="Right Arrow 4"/>
          <p:cNvSpPr/>
          <p:nvPr/>
        </p:nvSpPr>
        <p:spPr>
          <a:xfrm rot="16200000">
            <a:off x="737590" y="3168355"/>
            <a:ext cx="1046908" cy="713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TextBox 6"/>
          <p:cNvSpPr txBox="1"/>
          <p:nvPr/>
        </p:nvSpPr>
        <p:spPr>
          <a:xfrm>
            <a:off x="730321" y="4190114"/>
            <a:ext cx="30212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2060"/>
                </a:solidFill>
              </a:rPr>
              <a:t>REVENUE TARGET</a:t>
            </a:r>
          </a:p>
        </p:txBody>
      </p:sp>
      <p:sp>
        <p:nvSpPr>
          <p:cNvPr id="8" name="Right Arrow 7"/>
          <p:cNvSpPr/>
          <p:nvPr/>
        </p:nvSpPr>
        <p:spPr>
          <a:xfrm rot="16200000">
            <a:off x="5103214" y="3142515"/>
            <a:ext cx="995225" cy="713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TextBox 8"/>
          <p:cNvSpPr txBox="1"/>
          <p:nvPr/>
        </p:nvSpPr>
        <p:spPr>
          <a:xfrm>
            <a:off x="5233514" y="4190114"/>
            <a:ext cx="30212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002060"/>
                </a:solidFill>
              </a:rPr>
              <a:t>ACTUAL Revenue</a:t>
            </a:r>
            <a:endParaRPr lang="en-US" sz="2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30322" y="1803470"/>
          <a:ext cx="3369066" cy="10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5017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PLAN – Last week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Sales $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Units</a:t>
                      </a:r>
                      <a:r>
                        <a:rPr lang="en-US" sz="1400" baseline="0" dirty="0"/>
                        <a:t> Sold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Margin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$7,689,140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568,000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54%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059595" y="1803469"/>
          <a:ext cx="3369066" cy="10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5017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Actual – Last Week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Sales $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Units</a:t>
                      </a:r>
                      <a:r>
                        <a:rPr lang="en-US" sz="1400" baseline="0" dirty="0"/>
                        <a:t> Sold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Margin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$7,083,935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559,390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do? Plan vs. Actual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37487" y="3186274"/>
            <a:ext cx="26652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We missed both in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Sales revenue,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Units sold and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Margin </a:t>
            </a:r>
          </a:p>
        </p:txBody>
      </p:sp>
    </p:spTree>
    <p:extLst>
      <p:ext uri="{BB962C8B-B14F-4D97-AF65-F5344CB8AC3E}">
        <p14:creationId xmlns:p14="http://schemas.microsoft.com/office/powerpoint/2010/main" val="3535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30322" y="1803470"/>
          <a:ext cx="3369066" cy="10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5017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PLAN – Last week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Sales $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Units</a:t>
                      </a:r>
                      <a:r>
                        <a:rPr lang="en-US" sz="1400" baseline="0" dirty="0"/>
                        <a:t> Sold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Margin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$7,689,140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568,000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53.73%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059595" y="1803469"/>
          <a:ext cx="3369066" cy="10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5017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Actual – Last Week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Sales $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Units</a:t>
                      </a:r>
                      <a:r>
                        <a:rPr lang="en-US" sz="1400" baseline="0" dirty="0"/>
                        <a:t> Sold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Margin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$7,083,935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559,390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do? Plan vs. Actual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1869" y="3546042"/>
            <a:ext cx="58507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accent5"/>
                </a:solidFill>
              </a:rPr>
              <a:t>Which Season/s was </a:t>
            </a:r>
            <a:r>
              <a:rPr lang="en-US" sz="3000" b="1">
                <a:solidFill>
                  <a:schemeClr val="accent5"/>
                </a:solidFill>
              </a:rPr>
              <a:t>the problem? </a:t>
            </a:r>
            <a:endParaRPr lang="en-US" sz="3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11786" y="2305994"/>
          <a:ext cx="3369066" cy="10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5017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PLAN – Last </a:t>
                      </a:r>
                      <a:r>
                        <a:rPr lang="en-US" sz="1400" dirty="0" smtClean="0"/>
                        <a:t>week – SPRING SEASON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Sales $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Units</a:t>
                      </a:r>
                      <a:r>
                        <a:rPr lang="en-US" sz="1400" baseline="0" dirty="0"/>
                        <a:t> Sold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Margin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$5,515,500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310,000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61.73%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059595" y="2305993"/>
          <a:ext cx="3369066" cy="100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3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5017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Actual – Last Week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/>
                        <a:t>Sales $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Units</a:t>
                      </a:r>
                      <a:r>
                        <a:rPr lang="en-US" sz="1400" baseline="0" dirty="0"/>
                        <a:t> Sold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Margin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0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$4,571,196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269,470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61.48%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miss?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17140" y="4243253"/>
            <a:ext cx="353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We missed on Revenue  and on units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7383" y="1367629"/>
            <a:ext cx="458349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/>
              <a:t>SPRING 2016 is the problem!</a:t>
            </a:r>
          </a:p>
        </p:txBody>
      </p:sp>
      <p:sp>
        <p:nvSpPr>
          <p:cNvPr id="7" name="Up Arrow 6"/>
          <p:cNvSpPr/>
          <p:nvPr/>
        </p:nvSpPr>
        <p:spPr>
          <a:xfrm rot="18810042">
            <a:off x="1547684" y="3391930"/>
            <a:ext cx="574589" cy="8526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Up Arrow 7"/>
          <p:cNvSpPr/>
          <p:nvPr/>
        </p:nvSpPr>
        <p:spPr>
          <a:xfrm rot="1650231">
            <a:off x="5003409" y="3394147"/>
            <a:ext cx="574589" cy="8772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459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Using TM1 we can analyze the data and identify Variance in the Plan vs. Actual </a:t>
            </a:r>
          </a:p>
          <a:p>
            <a:endParaRPr lang="en-US" sz="1800" dirty="0"/>
          </a:p>
          <a:p>
            <a:r>
              <a:rPr lang="en-US" sz="1800" dirty="0" smtClean="0"/>
              <a:t>How can we affect the demand? </a:t>
            </a:r>
          </a:p>
          <a:p>
            <a:pPr lvl="1"/>
            <a:r>
              <a:rPr lang="en-US" sz="1800" dirty="0" smtClean="0"/>
              <a:t>Promotions</a:t>
            </a:r>
          </a:p>
          <a:p>
            <a:pPr lvl="1"/>
            <a:r>
              <a:rPr lang="en-US" sz="1800" dirty="0" smtClean="0"/>
              <a:t>Markdowns</a:t>
            </a:r>
          </a:p>
          <a:p>
            <a:pPr lvl="1"/>
            <a:r>
              <a:rPr lang="en-US" sz="1800" dirty="0" smtClean="0"/>
              <a:t>Clearance</a:t>
            </a:r>
          </a:p>
          <a:p>
            <a:pPr lvl="1"/>
            <a:endParaRPr lang="en-US" sz="1800" dirty="0"/>
          </a:p>
          <a:p>
            <a:r>
              <a:rPr lang="en-US" sz="1800" dirty="0" smtClean="0"/>
              <a:t>How do we decide which products , groups, when to act?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84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Predictive analytics</a:t>
            </a:r>
          </a:p>
          <a:p>
            <a:pPr lvl="1"/>
            <a:r>
              <a:rPr lang="en-US" sz="2000" dirty="0" smtClean="0"/>
              <a:t>To predict the sales for next week/s</a:t>
            </a:r>
          </a:p>
          <a:p>
            <a:pPr lvl="1"/>
            <a:r>
              <a:rPr lang="en-US" sz="2000" dirty="0" smtClean="0"/>
              <a:t>To identify slow and fast moving products</a:t>
            </a:r>
          </a:p>
          <a:p>
            <a:pPr lvl="1"/>
            <a:r>
              <a:rPr lang="en-US" sz="2000" dirty="0" smtClean="0"/>
              <a:t>To identify products that react well in markdowns and promotions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dirty="0" smtClean="0"/>
              <a:t>We use Prescriptive analytics – optimization </a:t>
            </a:r>
          </a:p>
          <a:p>
            <a:pPr lvl="1"/>
            <a:r>
              <a:rPr lang="en-US" sz="2000" dirty="0" smtClean="0"/>
              <a:t>To decide optimal prices that maximize our revenue</a:t>
            </a:r>
          </a:p>
          <a:p>
            <a:pPr lvl="1"/>
            <a:r>
              <a:rPr lang="en-US" sz="2000" dirty="0" smtClean="0"/>
              <a:t>to decide when to offer promotions to maximize our revenue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4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 September 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0 September 2009">
      <a:majorFont>
        <a:latin typeface="HelvNeue Light for IBM"/>
        <a:ea typeface=""/>
        <a:cs typeface=""/>
      </a:majorFont>
      <a:minorFont>
        <a:latin typeface="HelvNeue Light for IB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lnDef>
  </a:objectDefaults>
  <a:extraClrSchemeLst>
    <a:extraClrScheme>
      <a:clrScheme name="10 September 2009 1">
        <a:dk1>
          <a:srgbClr val="6D6E70"/>
        </a:dk1>
        <a:lt1>
          <a:srgbClr val="FFFFFF"/>
        </a:lt1>
        <a:dk2>
          <a:srgbClr val="191919"/>
        </a:dk2>
        <a:lt2>
          <a:srgbClr val="B2B2B2"/>
        </a:lt2>
        <a:accent1>
          <a:srgbClr val="00B0DA"/>
        </a:accent1>
        <a:accent2>
          <a:srgbClr val="00B0DA"/>
        </a:accent2>
        <a:accent3>
          <a:srgbClr val="FFFFFF"/>
        </a:accent3>
        <a:accent4>
          <a:srgbClr val="5C5D5F"/>
        </a:accent4>
        <a:accent5>
          <a:srgbClr val="AAD4EA"/>
        </a:accent5>
        <a:accent6>
          <a:srgbClr val="009FC5"/>
        </a:accent6>
        <a:hlink>
          <a:srgbClr val="00B0DA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10742</TotalTime>
  <Words>816</Words>
  <Application>Microsoft Macintosh PowerPoint</Application>
  <PresentationFormat>On-screen Show (16:9)</PresentationFormat>
  <Paragraphs>259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HelvNeue Light for IBM</vt:lpstr>
      <vt:lpstr>Lucida Grande</vt:lpstr>
      <vt:lpstr>宋体</vt:lpstr>
      <vt:lpstr>Arial</vt:lpstr>
      <vt:lpstr>10 September 2009</vt:lpstr>
      <vt:lpstr>Used Case: Dynamic Pricing Using Promotions Markdowns and Clearance strategies</vt:lpstr>
      <vt:lpstr>Retail Optimization Used Case</vt:lpstr>
      <vt:lpstr>Our sales plan for last week was:</vt:lpstr>
      <vt:lpstr>How did we do? Plan vs. Actual</vt:lpstr>
      <vt:lpstr>How did we do? Plan vs. Actual</vt:lpstr>
      <vt:lpstr>How did we do? Plan vs. Actual</vt:lpstr>
      <vt:lpstr>Where we miss?  </vt:lpstr>
      <vt:lpstr>What can do? </vt:lpstr>
      <vt:lpstr>Technology</vt:lpstr>
      <vt:lpstr>What are the data we need for each SKU?</vt:lpstr>
      <vt:lpstr>What is the output of the optimization? </vt:lpstr>
      <vt:lpstr>PowerPoint Presentation</vt:lpstr>
      <vt:lpstr>PowerPoint Presentation</vt:lpstr>
      <vt:lpstr>PowerPoint Presentation</vt:lpstr>
      <vt:lpstr>PowerPoint Presentation</vt:lpstr>
      <vt:lpstr>Learn more</vt:lpstr>
      <vt:lpstr>PowerPoint Presentation</vt:lpstr>
      <vt:lpstr>PowerPoint Presentation</vt:lpstr>
      <vt:lpstr>PowerPoint Presentation</vt:lpstr>
    </vt:vector>
  </TitlesOfParts>
  <Company>IBM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Presentations: Smart Planet Template</dc:title>
  <dc:creator>krisbiron</dc:creator>
  <cp:lastModifiedBy>Alkis Vazacopoulos</cp:lastModifiedBy>
  <cp:revision>314</cp:revision>
  <dcterms:created xsi:type="dcterms:W3CDTF">2014-12-08T21:56:56Z</dcterms:created>
  <dcterms:modified xsi:type="dcterms:W3CDTF">2016-04-07T16:13:32Z</dcterms:modified>
</cp:coreProperties>
</file>