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notesSlides/notesSlide2.xml" ContentType="application/vnd.openxmlformats-officedocument.presentationml.notesSlide+xml"/>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handoutMasterIdLst>
    <p:handoutMasterId r:id="rId61"/>
  </p:handoutMasterIdLst>
  <p:sldIdLst>
    <p:sldId id="256" r:id="rId2"/>
    <p:sldId id="287" r:id="rId3"/>
    <p:sldId id="291" r:id="rId4"/>
    <p:sldId id="340" r:id="rId5"/>
    <p:sldId id="295" r:id="rId6"/>
    <p:sldId id="296" r:id="rId7"/>
    <p:sldId id="298" r:id="rId8"/>
    <p:sldId id="341" r:id="rId9"/>
    <p:sldId id="301" r:id="rId10"/>
    <p:sldId id="302" r:id="rId11"/>
    <p:sldId id="352" r:id="rId12"/>
    <p:sldId id="382" r:id="rId13"/>
    <p:sldId id="353" r:id="rId14"/>
    <p:sldId id="316" r:id="rId15"/>
    <p:sldId id="384" r:id="rId16"/>
    <p:sldId id="355" r:id="rId17"/>
    <p:sldId id="317" r:id="rId18"/>
    <p:sldId id="354" r:id="rId19"/>
    <p:sldId id="356" r:id="rId20"/>
    <p:sldId id="357" r:id="rId21"/>
    <p:sldId id="358" r:id="rId22"/>
    <p:sldId id="359" r:id="rId23"/>
    <p:sldId id="360" r:id="rId24"/>
    <p:sldId id="385" r:id="rId25"/>
    <p:sldId id="363" r:id="rId26"/>
    <p:sldId id="387" r:id="rId27"/>
    <p:sldId id="388" r:id="rId28"/>
    <p:sldId id="389" r:id="rId29"/>
    <p:sldId id="390" r:id="rId30"/>
    <p:sldId id="391" r:id="rId31"/>
    <p:sldId id="362" r:id="rId32"/>
    <p:sldId id="364" r:id="rId33"/>
    <p:sldId id="365" r:id="rId34"/>
    <p:sldId id="366" r:id="rId35"/>
    <p:sldId id="367" r:id="rId36"/>
    <p:sldId id="371" r:id="rId37"/>
    <p:sldId id="372" r:id="rId38"/>
    <p:sldId id="314" r:id="rId39"/>
    <p:sldId id="373" r:id="rId40"/>
    <p:sldId id="315" r:id="rId41"/>
    <p:sldId id="318" r:id="rId42"/>
    <p:sldId id="374" r:id="rId43"/>
    <p:sldId id="375" r:id="rId44"/>
    <p:sldId id="376" r:id="rId45"/>
    <p:sldId id="377" r:id="rId46"/>
    <p:sldId id="378" r:id="rId47"/>
    <p:sldId id="379" r:id="rId48"/>
    <p:sldId id="319" r:id="rId49"/>
    <p:sldId id="383" r:id="rId50"/>
    <p:sldId id="320" r:id="rId51"/>
    <p:sldId id="322" r:id="rId52"/>
    <p:sldId id="323" r:id="rId53"/>
    <p:sldId id="324" r:id="rId54"/>
    <p:sldId id="381" r:id="rId55"/>
    <p:sldId id="380" r:id="rId56"/>
    <p:sldId id="325" r:id="rId57"/>
    <p:sldId id="326" r:id="rId58"/>
    <p:sldId id="327" r:id="rId59"/>
  </p:sldIdLst>
  <p:sldSz cx="9144000" cy="6858000" type="letter"/>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hiddenSlides="1" frameSlides="1"/>
  <p:clrMru>
    <a:srgbClr val="C071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126" autoAdjust="0"/>
  </p:normalViewPr>
  <p:slideViewPr>
    <p:cSldViewPr>
      <p:cViewPr varScale="1">
        <p:scale>
          <a:sx n="77" d="100"/>
          <a:sy n="77" d="100"/>
        </p:scale>
        <p:origin x="-1808"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notesMaster" Target="notesMasters/notesMaster1.xml"/><Relationship Id="rId61" Type="http://schemas.openxmlformats.org/officeDocument/2006/relationships/handoutMaster" Target="handoutMasters/handoutMaster1.xml"/><Relationship Id="rId62"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 Id="rId2"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 Id="rId2"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3.wmf"/><Relationship Id="rId4" Type="http://schemas.openxmlformats.org/officeDocument/2006/relationships/image" Target="../media/image24.wmf"/><Relationship Id="rId5" Type="http://schemas.openxmlformats.org/officeDocument/2006/relationships/image" Target="../media/image25.wmf"/><Relationship Id="rId6" Type="http://schemas.openxmlformats.org/officeDocument/2006/relationships/image" Target="../media/image26.wmf"/><Relationship Id="rId7" Type="http://schemas.openxmlformats.org/officeDocument/2006/relationships/image" Target="../media/image27.wmf"/><Relationship Id="rId1" Type="http://schemas.openxmlformats.org/officeDocument/2006/relationships/image" Target="../media/image21.wmf"/><Relationship Id="rId2"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283AF63-FE53-3046-A2D4-1DD83E07AE07}" type="datetimeFigureOut">
              <a:rPr lang="en-US" smtClean="0"/>
              <a:t>11/18/14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7BE531-F661-5947-A046-0B38D184359F}" type="slidenum">
              <a:rPr lang="en-US" smtClean="0"/>
              <a:t>‹#›</a:t>
            </a:fld>
            <a:endParaRPr lang="en-US"/>
          </a:p>
        </p:txBody>
      </p:sp>
    </p:spTree>
    <p:extLst>
      <p:ext uri="{BB962C8B-B14F-4D97-AF65-F5344CB8AC3E}">
        <p14:creationId xmlns:p14="http://schemas.microsoft.com/office/powerpoint/2010/main" val="2504717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5E1935-0A4D-457F-BDF0-994FA5FE208A}" type="datetimeFigureOut">
              <a:rPr lang="en-US" smtClean="0"/>
              <a:t>11/18/14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97E58F-0BBC-46FC-A081-E30C014914D0}" type="slidenum">
              <a:rPr lang="en-US" smtClean="0"/>
              <a:t>‹#›</a:t>
            </a:fld>
            <a:endParaRPr lang="en-US"/>
          </a:p>
        </p:txBody>
      </p:sp>
    </p:spTree>
    <p:extLst>
      <p:ext uri="{BB962C8B-B14F-4D97-AF65-F5344CB8AC3E}">
        <p14:creationId xmlns:p14="http://schemas.microsoft.com/office/powerpoint/2010/main" val="3251813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733ECEF-8765-4FAA-8E88-11CD93214110}" type="slidenum">
              <a:rPr lang="en-US" altLang="en-US" sz="1200"/>
              <a:pPr/>
              <a:t>10</a:t>
            </a:fld>
            <a:endParaRPr lang="en-US" altLang="en-US" sz="1200"/>
          </a:p>
        </p:txBody>
      </p:sp>
      <p:sp>
        <p:nvSpPr>
          <p:cNvPr id="62467" name="Rectangle 1026"/>
          <p:cNvSpPr>
            <a:spLocks noGrp="1" noRot="1" noChangeAspect="1" noChangeArrowheads="1" noTextEdit="1"/>
          </p:cNvSpPr>
          <p:nvPr>
            <p:ph type="sldImg"/>
          </p:nvPr>
        </p:nvSpPr>
        <p:spPr>
          <a:xfrm>
            <a:off x="1139825" y="701675"/>
            <a:ext cx="4578350" cy="3433763"/>
          </a:xfrm>
          <a:ln/>
        </p:spPr>
      </p:sp>
      <p:sp>
        <p:nvSpPr>
          <p:cNvPr id="62468" name="Rectangle 1027"/>
          <p:cNvSpPr>
            <a:spLocks noGrp="1" noChangeArrowheads="1"/>
          </p:cNvSpPr>
          <p:nvPr>
            <p:ph type="body" idx="1"/>
          </p:nvPr>
        </p:nvSpPr>
        <p:spPr>
          <a:xfrm>
            <a:off x="914400" y="4368890"/>
            <a:ext cx="5029200" cy="4055793"/>
          </a:xfrm>
          <a:noFill/>
        </p:spPr>
        <p:txBody>
          <a:bodyPr/>
          <a:lstStyle/>
          <a:p>
            <a:r>
              <a:rPr lang="en-US" altLang="en-US" dirty="0" smtClean="0">
                <a:cs typeface="Times New Roman" pitchFamily="18" charset="0"/>
              </a:rPr>
              <a:t>One reason planning for short life cycle products is so difficult is that the rate of acceleration through a product’s life is rapid.  Each stage, from ‘Merchandise Test’ to ‘Early Read’, then to ‘Replenishment’ and finally to ‘End of Life’ has differing supply-chain parameters. Quite often, a model developed for replenishment doesn’t capture when a product is nearing of life.  Also difficult is to create a forecast from a merchandise test and know how to scale that to a chain and then use it to plan early demand.  The above graph shows that you are actually trying to solve not one, but four different problems.</a:t>
            </a:r>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2F548C6-98BC-4772-9B75-6118F553FC8B}" type="slidenum">
              <a:rPr lang="en-US" altLang="en-US" sz="1200"/>
              <a:pPr/>
              <a:t>41</a:t>
            </a:fld>
            <a:endParaRPr lang="en-US" altLang="en-US" sz="1200"/>
          </a:p>
        </p:txBody>
      </p:sp>
      <p:sp>
        <p:nvSpPr>
          <p:cNvPr id="64515" name="Rectangle 2"/>
          <p:cNvSpPr>
            <a:spLocks noGrp="1" noRot="1" noChangeAspect="1" noChangeArrowheads="1" noTextEdit="1"/>
          </p:cNvSpPr>
          <p:nvPr>
            <p:ph type="sldImg"/>
          </p:nvPr>
        </p:nvSpPr>
        <p:spPr>
          <a:xfrm>
            <a:off x="1143000" y="701675"/>
            <a:ext cx="4573588" cy="3432175"/>
          </a:xfrm>
          <a:ln/>
        </p:spPr>
      </p:sp>
      <p:sp>
        <p:nvSpPr>
          <p:cNvPr id="64516" name="Rectangle 3"/>
          <p:cNvSpPr>
            <a:spLocks noGrp="1" noChangeArrowheads="1"/>
          </p:cNvSpPr>
          <p:nvPr>
            <p:ph type="body" idx="1"/>
          </p:nvPr>
        </p:nvSpPr>
        <p:spPr>
          <a:xfrm>
            <a:off x="914400" y="4368890"/>
            <a:ext cx="5029200" cy="4057398"/>
          </a:xfrm>
          <a:noFill/>
        </p:spPr>
        <p:txBody>
          <a:bodyPr/>
          <a:lstStyle/>
          <a:p>
            <a:r>
              <a:rPr lang="en-US" altLang="en-US" dirty="0" smtClean="0">
                <a:cs typeface="Times New Roman" pitchFamily="18" charset="0"/>
              </a:rPr>
              <a:t>The chart above depicts the process we use for an initial buy. We first estimate the probability of various demand levels over two periods – the period that the initial buy needs to cover until the first resupply arrives and a period equal to the life of the product. We then choose the initial buy to minimize the total expected cost of two risks – stocking out during the initial demand period and losing sales and margin, and buying more than life cycle demand resulting in product left over at the end of life that has to be marked down and sold at a loss.</a:t>
            </a:r>
          </a:p>
          <a:p>
            <a:endParaRPr lang="en-US" altLang="en-US" dirty="0" smtClean="0"/>
          </a:p>
          <a:p>
            <a:r>
              <a:rPr lang="en-US" altLang="en-US" dirty="0" smtClean="0"/>
              <a:t>The goal is to balance the risk of buying too much and risking obsolescence or buying too little and risking a </a:t>
            </a:r>
            <a:r>
              <a:rPr lang="en-US" altLang="en-US" dirty="0" err="1" smtClean="0"/>
              <a:t>stockout</a:t>
            </a:r>
            <a:r>
              <a:rPr lang="en-US" altLang="en-US" dirty="0" smtClean="0"/>
              <a:t>.  The “sweet spot” is purchasing the optimal amount that maximizes gross margin.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l-G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3DF53439-851E-44AD-84B1-B6BFC3D0C743}" type="slidenum">
              <a:rPr lang="el-GR" smtClean="0"/>
              <a:t>‹#›</a:t>
            </a:fld>
            <a:endParaRPr lang="el-GR"/>
          </a:p>
        </p:txBody>
      </p:sp>
      <p:sp>
        <p:nvSpPr>
          <p:cNvPr id="12" name="Title 1"/>
          <p:cNvSpPr txBox="1">
            <a:spLocks/>
          </p:cNvSpPr>
          <p:nvPr userDrawn="1"/>
        </p:nvSpPr>
        <p:spPr bwMode="auto">
          <a:xfrm>
            <a:off x="2377465" y="5989292"/>
            <a:ext cx="6766536" cy="731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normAutofit fontScale="75000" lnSpcReduction="20000"/>
          </a:bodyPr>
          <a:lstStyle>
            <a:lvl1pPr algn="l" rtl="0" eaLnBrk="0" fontAlgn="base" hangingPunct="0">
              <a:spcBef>
                <a:spcPct val="0"/>
              </a:spcBef>
              <a:spcAft>
                <a:spcPct val="0"/>
              </a:spcAft>
              <a:defRPr sz="4400" kern="1200" cap="all" baseline="0">
                <a:solidFill>
                  <a:schemeClr val="tx2"/>
                </a:solidFill>
                <a:latin typeface="Tahoma"/>
                <a:ea typeface="ＭＳ Ｐゴシック" charset="0"/>
                <a:cs typeface="Tahoma"/>
              </a:defRPr>
            </a:lvl1pPr>
            <a:lvl2pPr algn="l" rtl="0" eaLnBrk="0" fontAlgn="base" hangingPunct="0">
              <a:spcBef>
                <a:spcPct val="0"/>
              </a:spcBef>
              <a:spcAft>
                <a:spcPct val="0"/>
              </a:spcAft>
              <a:defRPr sz="4400">
                <a:solidFill>
                  <a:schemeClr val="tx2"/>
                </a:solidFill>
                <a:latin typeface="Tahoma"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Tahoma"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Tahoma"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Tahoma"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pPr eaLnBrk="1" fontAlgn="auto" hangingPunct="1">
              <a:spcAft>
                <a:spcPts val="0"/>
              </a:spcAft>
              <a:defRPr/>
            </a:pPr>
            <a:r>
              <a:rPr lang="en-US" cap="none" dirty="0" smtClean="0">
                <a:solidFill>
                  <a:schemeClr val="tx1"/>
                </a:solidFill>
                <a:ea typeface="+mj-ea"/>
                <a:cs typeface="+mj-cs"/>
              </a:rPr>
              <a:t>BIA </a:t>
            </a:r>
            <a:r>
              <a:rPr lang="en-US" cap="none" smtClean="0">
                <a:solidFill>
                  <a:schemeClr val="tx1"/>
                </a:solidFill>
                <a:ea typeface="+mj-ea"/>
                <a:cs typeface="+mj-cs"/>
              </a:rPr>
              <a:t>674 - Supply </a:t>
            </a:r>
            <a:r>
              <a:rPr lang="en-US" cap="none" dirty="0" smtClean="0">
                <a:solidFill>
                  <a:schemeClr val="tx1"/>
                </a:solidFill>
                <a:ea typeface="+mj-ea"/>
                <a:cs typeface="+mj-cs"/>
              </a:rPr>
              <a:t>Chain Analytics</a:t>
            </a:r>
            <a:endParaRPr lang="el-GR" cap="none" dirty="0">
              <a:solidFill>
                <a:schemeClr val="tx1"/>
              </a:solidFill>
              <a:ea typeface="+mj-ea"/>
              <a:cs typeface="+mj-cs"/>
            </a:endParaRPr>
          </a:p>
        </p:txBody>
      </p:sp>
      <p:pic>
        <p:nvPicPr>
          <p:cNvPr id="13" name="Picture 12"/>
          <p:cNvPicPr>
            <a:picLocks noChangeAspect="1"/>
          </p:cNvPicPr>
          <p:nvPr userDrawn="1"/>
        </p:nvPicPr>
        <p:blipFill>
          <a:blip r:embed="rId2"/>
          <a:stretch>
            <a:fillRect/>
          </a:stretch>
        </p:blipFill>
        <p:spPr>
          <a:xfrm>
            <a:off x="365806" y="6080723"/>
            <a:ext cx="1717171" cy="731520"/>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2853615-BFDE-46DE-814C-47EC6EF6D371}" type="datetimeFigureOut">
              <a:rPr lang="el-GR" smtClean="0"/>
              <a:t>11/18/14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2853615-BFDE-46DE-814C-47EC6EF6D371}" type="datetimeFigureOut">
              <a:rPr lang="el-GR" smtClean="0"/>
              <a:t>11/18/14</a:t>
            </a:fld>
            <a:endParaRPr lang="el-GR"/>
          </a:p>
        </p:txBody>
      </p:sp>
      <p:sp>
        <p:nvSpPr>
          <p:cNvPr id="5" name="Footer Placeholder 4"/>
          <p:cNvSpPr>
            <a:spLocks noGrp="1"/>
          </p:cNvSpPr>
          <p:nvPr>
            <p:ph type="ftr" sz="quarter" idx="11"/>
          </p:nvPr>
        </p:nvSpPr>
        <p:spPr>
          <a:xfrm>
            <a:off x="457201" y="6248207"/>
            <a:ext cx="5573483" cy="365125"/>
          </a:xfrm>
        </p:spPr>
        <p:txBody>
          <a:bodyPr/>
          <a:lstStyle/>
          <a:p>
            <a:endParaRPr lang="el-G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3DF53439-851E-44AD-84B1-B6BFC3D0C743}" type="slidenum">
              <a:rPr lang="el-GR" smtClean="0"/>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72400" cy="304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762000"/>
            <a:ext cx="8686800" cy="53340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t>© </a:t>
            </a:r>
            <a:r>
              <a:rPr lang="en-US" altLang="en-US" sz="1200">
                <a:latin typeface="Goudy" pitchFamily="2" charset="0"/>
              </a:rPr>
              <a:t>2002 Marshall L. Fisher – The Wharton School</a:t>
            </a:r>
            <a:endParaRPr lang="en-US" altLang="en-US" sz="1400">
              <a:latin typeface="Times New Roman" pitchFamily="18" charset="0"/>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40B1622-B985-4CD9-AA0A-A7BEE650A17B}" type="slidenum">
              <a:rPr lang="en-US" altLang="en-US"/>
              <a:pPr>
                <a:defRPr/>
              </a:pPr>
              <a:t>‹#›</a:t>
            </a:fld>
            <a:endParaRPr lang="en-US" altLang="en-US"/>
          </a:p>
        </p:txBody>
      </p:sp>
    </p:spTree>
    <p:extLst>
      <p:ext uri="{BB962C8B-B14F-4D97-AF65-F5344CB8AC3E}">
        <p14:creationId xmlns:p14="http://schemas.microsoft.com/office/powerpoint/2010/main" val="431454199"/>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2853615-BFDE-46DE-814C-47EC6EF6D371}" type="datetimeFigureOut">
              <a:rPr lang="el-GR" smtClean="0"/>
              <a:t>11/18/14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DF53439-851E-44AD-84B1-B6BFC3D0C743}" type="slidenum">
              <a:rPr lang="el-GR" smtClean="0"/>
              <a:t>‹#›</a:t>
            </a:fld>
            <a:endParaRPr lang="el-G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F2853615-BFDE-46DE-814C-47EC6EF6D371}" type="datetimeFigureOut">
              <a:rPr lang="el-GR" smtClean="0"/>
              <a:t>11/18/14</a:t>
            </a:fld>
            <a:endParaRPr lang="el-G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3DF53439-851E-44AD-84B1-B6BFC3D0C743}" type="slidenum">
              <a:rPr lang="el-GR" smtClean="0"/>
              <a:t>‹#›</a:t>
            </a:fld>
            <a:endParaRPr lang="el-GR"/>
          </a:p>
        </p:txBody>
      </p:sp>
      <p:sp>
        <p:nvSpPr>
          <p:cNvPr id="14" name="Footer Placeholder 13"/>
          <p:cNvSpPr>
            <a:spLocks noGrp="1"/>
          </p:cNvSpPr>
          <p:nvPr>
            <p:ph type="ftr" sz="quarter" idx="12"/>
          </p:nvPr>
        </p:nvSpPr>
        <p:spPr/>
        <p:txBody>
          <a:bodyPr/>
          <a:lstStyle/>
          <a:p>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F2853615-BFDE-46DE-814C-47EC6EF6D371}" type="datetimeFigureOut">
              <a:rPr lang="el-GR" smtClean="0"/>
              <a:t>11/18/14</a:t>
            </a:fld>
            <a:endParaRPr lang="el-GR"/>
          </a:p>
        </p:txBody>
      </p:sp>
      <p:sp>
        <p:nvSpPr>
          <p:cNvPr id="10" name="Slide Number Placeholder 9"/>
          <p:cNvSpPr>
            <a:spLocks noGrp="1"/>
          </p:cNvSpPr>
          <p:nvPr>
            <p:ph type="sldNum" sz="quarter" idx="16"/>
          </p:nvPr>
        </p:nvSpPr>
        <p:spPr/>
        <p:txBody>
          <a:bodyPr rtlCol="0"/>
          <a:lstStyle/>
          <a:p>
            <a:fld id="{3DF53439-851E-44AD-84B1-B6BFC3D0C743}" type="slidenum">
              <a:rPr lang="el-GR" smtClean="0"/>
              <a:t>‹#›</a:t>
            </a:fld>
            <a:endParaRPr lang="el-GR"/>
          </a:p>
        </p:txBody>
      </p:sp>
      <p:sp>
        <p:nvSpPr>
          <p:cNvPr id="12" name="Footer Placeholder 11"/>
          <p:cNvSpPr>
            <a:spLocks noGrp="1"/>
          </p:cNvSpPr>
          <p:nvPr>
            <p:ph type="ftr" sz="quarter" idx="17"/>
          </p:nvPr>
        </p:nvSpPr>
        <p:spPr/>
        <p:txBody>
          <a:bodyPr rtlCol="0"/>
          <a:lstStyle/>
          <a:p>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F2853615-BFDE-46DE-814C-47EC6EF6D371}" type="datetimeFigureOut">
              <a:rPr lang="el-GR" smtClean="0"/>
              <a:t>11/18/14</a:t>
            </a:fld>
            <a:endParaRPr lang="el-GR"/>
          </a:p>
        </p:txBody>
      </p:sp>
      <p:sp>
        <p:nvSpPr>
          <p:cNvPr id="12" name="Slide Number Placeholder 11"/>
          <p:cNvSpPr>
            <a:spLocks noGrp="1"/>
          </p:cNvSpPr>
          <p:nvPr>
            <p:ph type="sldNum" sz="quarter" idx="16"/>
          </p:nvPr>
        </p:nvSpPr>
        <p:spPr/>
        <p:txBody>
          <a:bodyPr rtlCol="0"/>
          <a:lstStyle/>
          <a:p>
            <a:fld id="{3DF53439-851E-44AD-84B1-B6BFC3D0C743}" type="slidenum">
              <a:rPr lang="el-GR" smtClean="0"/>
              <a:t>‹#›</a:t>
            </a:fld>
            <a:endParaRPr lang="el-GR"/>
          </a:p>
        </p:txBody>
      </p:sp>
      <p:sp>
        <p:nvSpPr>
          <p:cNvPr id="14" name="Footer Placeholder 13"/>
          <p:cNvSpPr>
            <a:spLocks noGrp="1"/>
          </p:cNvSpPr>
          <p:nvPr>
            <p:ph type="ftr" sz="quarter" idx="17"/>
          </p:nvPr>
        </p:nvSpPr>
        <p:spPr/>
        <p:txBody>
          <a:bodyPr rtlCol="0"/>
          <a:lstStyle/>
          <a:p>
            <a:endParaRPr lang="el-G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2853615-BFDE-46DE-814C-47EC6EF6D371}" type="datetimeFigureOut">
              <a:rPr lang="el-GR" smtClean="0"/>
              <a:t>11/18/14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3DF53439-851E-44AD-84B1-B6BFC3D0C743}"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853615-BFDE-46DE-814C-47EC6EF6D371}" type="datetimeFigureOut">
              <a:rPr lang="el-GR" smtClean="0"/>
              <a:t>11/18/14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3DF53439-851E-44AD-84B1-B6BFC3D0C743}"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2853615-BFDE-46DE-814C-47EC6EF6D371}" type="datetimeFigureOut">
              <a:rPr lang="el-GR" smtClean="0"/>
              <a:t>11/18/14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3DF53439-851E-44AD-84B1-B6BFC3D0C743}" type="slidenum">
              <a:rPr lang="el-GR" smtClean="0"/>
              <a:t>‹#›</a:t>
            </a:fld>
            <a:endParaRPr lang="el-G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F2853615-BFDE-46DE-814C-47EC6EF6D371}" type="datetimeFigureOut">
              <a:rPr lang="el-GR" smtClean="0"/>
              <a:t>11/18/14</a:t>
            </a:fld>
            <a:endParaRPr lang="el-G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3DF53439-851E-44AD-84B1-B6BFC3D0C743}" type="slidenum">
              <a:rPr lang="el-GR" smtClean="0"/>
              <a:t>‹#›</a:t>
            </a:fld>
            <a:endParaRPr lang="el-GR"/>
          </a:p>
        </p:txBody>
      </p:sp>
      <p:sp>
        <p:nvSpPr>
          <p:cNvPr id="14" name="Footer Placeholder 13"/>
          <p:cNvSpPr>
            <a:spLocks noGrp="1"/>
          </p:cNvSpPr>
          <p:nvPr>
            <p:ph type="ftr" sz="quarter" idx="12"/>
          </p:nvPr>
        </p:nvSpPr>
        <p:spPr>
          <a:xfrm>
            <a:off x="1600200" y="6248206"/>
            <a:ext cx="4572000" cy="365125"/>
          </a:xfrm>
        </p:spPr>
        <p:txBody>
          <a:bodyPr rtlCol="0"/>
          <a:lstStyle/>
          <a:p>
            <a:endParaRPr lang="el-G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F2853615-BFDE-46DE-814C-47EC6EF6D371}" type="datetimeFigureOut">
              <a:rPr lang="el-GR" smtClean="0"/>
              <a:t>11/18/14</a:t>
            </a:fld>
            <a:endParaRPr lang="el-G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l-G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3DF53439-851E-44AD-84B1-B6BFC3D0C743}"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5.e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6.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5.emf"/><Relationship Id="rId5" Type="http://schemas.openxmlformats.org/officeDocument/2006/relationships/oleObject" Target="../embeddings/oleObject4.bin"/><Relationship Id="rId6" Type="http://schemas.openxmlformats.org/officeDocument/2006/relationships/image" Target="../media/image10.emf"/><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11.emf"/><Relationship Id="rId5" Type="http://schemas.openxmlformats.org/officeDocument/2006/relationships/oleObject" Target="../embeddings/oleObject6.bin"/><Relationship Id="rId6" Type="http://schemas.openxmlformats.org/officeDocument/2006/relationships/image" Target="../media/image12.emf"/><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3.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18.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19.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20.w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1" Type="http://schemas.openxmlformats.org/officeDocument/2006/relationships/oleObject" Target="../embeddings/oleObject14.bin"/><Relationship Id="rId12" Type="http://schemas.openxmlformats.org/officeDocument/2006/relationships/image" Target="../media/image25.wmf"/><Relationship Id="rId13" Type="http://schemas.openxmlformats.org/officeDocument/2006/relationships/oleObject" Target="../embeddings/oleObject15.bin"/><Relationship Id="rId14" Type="http://schemas.openxmlformats.org/officeDocument/2006/relationships/image" Target="../media/image26.wmf"/><Relationship Id="rId15" Type="http://schemas.openxmlformats.org/officeDocument/2006/relationships/oleObject" Target="../embeddings/oleObject16.bin"/><Relationship Id="rId16" Type="http://schemas.openxmlformats.org/officeDocument/2006/relationships/image" Target="../media/image27.wmf"/><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oleObject" Target="../embeddings/oleObject10.bin"/><Relationship Id="rId4" Type="http://schemas.openxmlformats.org/officeDocument/2006/relationships/image" Target="../media/image21.wmf"/><Relationship Id="rId5" Type="http://schemas.openxmlformats.org/officeDocument/2006/relationships/oleObject" Target="../embeddings/oleObject11.bin"/><Relationship Id="rId6" Type="http://schemas.openxmlformats.org/officeDocument/2006/relationships/image" Target="../media/image22.wmf"/><Relationship Id="rId7" Type="http://schemas.openxmlformats.org/officeDocument/2006/relationships/oleObject" Target="../embeddings/oleObject12.bin"/><Relationship Id="rId8" Type="http://schemas.openxmlformats.org/officeDocument/2006/relationships/image" Target="../media/image23.wmf"/><Relationship Id="rId9" Type="http://schemas.openxmlformats.org/officeDocument/2006/relationships/oleObject" Target="../embeddings/oleObject13.bin"/><Relationship Id="rId10" Type="http://schemas.openxmlformats.org/officeDocument/2006/relationships/image" Target="../media/image24.w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7.bin"/><Relationship Id="rId4" Type="http://schemas.openxmlformats.org/officeDocument/2006/relationships/image" Target="../media/image28.w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8.bin"/><Relationship Id="rId4" Type="http://schemas.openxmlformats.org/officeDocument/2006/relationships/image" Target="../media/image29.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9.bin"/><Relationship Id="rId4" Type="http://schemas.openxmlformats.org/officeDocument/2006/relationships/image" Target="../media/image30.e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07504" y="2510408"/>
            <a:ext cx="8884096" cy="990600"/>
          </a:xfrm>
          <a:prstGeom prst="rect">
            <a:avLst/>
          </a:prstGeom>
        </p:spPr>
        <p:txBody>
          <a:bodyPr vert="horz" anchor="b">
            <a:noAutofit/>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pPr algn="ctr"/>
            <a:r>
              <a:rPr lang="en-US" altLang="en-US" sz="3600" b="1" cap="none" dirty="0" smtClean="0"/>
              <a:t>11b. Retail Analytics – </a:t>
            </a:r>
          </a:p>
          <a:p>
            <a:pPr algn="ctr"/>
            <a:r>
              <a:rPr lang="en-US" altLang="en-US" sz="3600" b="1" cap="none" dirty="0" smtClean="0"/>
              <a:t>Product Life Cycle Planning</a:t>
            </a:r>
          </a:p>
        </p:txBody>
      </p:sp>
    </p:spTree>
    <p:extLst>
      <p:ext uri="{BB962C8B-B14F-4D97-AF65-F5344CB8AC3E}">
        <p14:creationId xmlns:p14="http://schemas.microsoft.com/office/powerpoint/2010/main" val="238316882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1" name="Group 2054"/>
          <p:cNvGrpSpPr>
            <a:grpSpLocks/>
          </p:cNvGrpSpPr>
          <p:nvPr/>
        </p:nvGrpSpPr>
        <p:grpSpPr bwMode="auto">
          <a:xfrm>
            <a:off x="457200" y="1628800"/>
            <a:ext cx="8686800" cy="2819400"/>
            <a:chOff x="432" y="480"/>
            <a:chExt cx="4464" cy="1622"/>
          </a:xfrm>
        </p:grpSpPr>
        <p:sp>
          <p:nvSpPr>
            <p:cNvPr id="22547" name="Freeform 2055"/>
            <p:cNvSpPr>
              <a:spLocks/>
            </p:cNvSpPr>
            <p:nvPr/>
          </p:nvSpPr>
          <p:spPr bwMode="auto">
            <a:xfrm>
              <a:off x="480" y="1949"/>
              <a:ext cx="4416" cy="3"/>
            </a:xfrm>
            <a:custGeom>
              <a:avLst/>
              <a:gdLst>
                <a:gd name="T0" fmla="*/ 0 w 4416"/>
                <a:gd name="T1" fmla="*/ 3 h 3"/>
                <a:gd name="T2" fmla="*/ 4416 w 4416"/>
                <a:gd name="T3" fmla="*/ 0 h 3"/>
                <a:gd name="T4" fmla="*/ 0 60000 65536"/>
                <a:gd name="T5" fmla="*/ 0 60000 65536"/>
              </a:gdLst>
              <a:ahLst/>
              <a:cxnLst>
                <a:cxn ang="T4">
                  <a:pos x="T0" y="T1"/>
                </a:cxn>
                <a:cxn ang="T5">
                  <a:pos x="T2" y="T3"/>
                </a:cxn>
              </a:cxnLst>
              <a:rect l="0" t="0" r="r" b="b"/>
              <a:pathLst>
                <a:path w="4416" h="3">
                  <a:moveTo>
                    <a:pt x="0" y="3"/>
                  </a:moveTo>
                  <a:lnTo>
                    <a:pt x="4416" y="0"/>
                  </a:lnTo>
                </a:path>
              </a:pathLst>
            </a:custGeom>
            <a:noFill/>
            <a:ln w="38100">
              <a:solidFill>
                <a:schemeClr val="tx1"/>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2548" name="Line 2056"/>
            <p:cNvSpPr>
              <a:spLocks noChangeShapeType="1"/>
            </p:cNvSpPr>
            <p:nvPr/>
          </p:nvSpPr>
          <p:spPr bwMode="auto">
            <a:xfrm>
              <a:off x="480" y="1142"/>
              <a:ext cx="0" cy="9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9" name="Line 2057"/>
            <p:cNvSpPr>
              <a:spLocks noChangeShapeType="1"/>
            </p:cNvSpPr>
            <p:nvPr/>
          </p:nvSpPr>
          <p:spPr bwMode="auto">
            <a:xfrm>
              <a:off x="1152" y="1142"/>
              <a:ext cx="0" cy="9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0" name="Line 2058"/>
            <p:cNvSpPr>
              <a:spLocks noChangeShapeType="1"/>
            </p:cNvSpPr>
            <p:nvPr/>
          </p:nvSpPr>
          <p:spPr bwMode="auto">
            <a:xfrm>
              <a:off x="1728" y="1142"/>
              <a:ext cx="0" cy="9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1" name="Line 2059"/>
            <p:cNvSpPr>
              <a:spLocks noChangeShapeType="1"/>
            </p:cNvSpPr>
            <p:nvPr/>
          </p:nvSpPr>
          <p:spPr bwMode="auto">
            <a:xfrm>
              <a:off x="3792" y="1142"/>
              <a:ext cx="0" cy="9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2" name="Freeform 2060"/>
            <p:cNvSpPr>
              <a:spLocks/>
            </p:cNvSpPr>
            <p:nvPr/>
          </p:nvSpPr>
          <p:spPr bwMode="auto">
            <a:xfrm rot="-63126">
              <a:off x="1105" y="1142"/>
              <a:ext cx="3457" cy="808"/>
            </a:xfrm>
            <a:custGeom>
              <a:avLst/>
              <a:gdLst>
                <a:gd name="T0" fmla="*/ 0 w 3120"/>
                <a:gd name="T1" fmla="*/ 770 h 1008"/>
                <a:gd name="T2" fmla="*/ 585 w 3120"/>
                <a:gd name="T3" fmla="*/ 500 h 1008"/>
                <a:gd name="T4" fmla="*/ 1649 w 3120"/>
                <a:gd name="T5" fmla="*/ 38 h 1008"/>
                <a:gd name="T6" fmla="*/ 2925 w 3120"/>
                <a:gd name="T7" fmla="*/ 269 h 1008"/>
                <a:gd name="T8" fmla="*/ 3457 w 3120"/>
                <a:gd name="T9" fmla="*/ 808 h 10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0" h="1008">
                  <a:moveTo>
                    <a:pt x="0" y="960"/>
                  </a:moveTo>
                  <a:cubicBezTo>
                    <a:pt x="140" y="868"/>
                    <a:pt x="280" y="776"/>
                    <a:pt x="528" y="624"/>
                  </a:cubicBezTo>
                  <a:cubicBezTo>
                    <a:pt x="776" y="472"/>
                    <a:pt x="1136" y="96"/>
                    <a:pt x="1488" y="48"/>
                  </a:cubicBezTo>
                  <a:cubicBezTo>
                    <a:pt x="1840" y="0"/>
                    <a:pt x="2368" y="176"/>
                    <a:pt x="2640" y="336"/>
                  </a:cubicBezTo>
                  <a:cubicBezTo>
                    <a:pt x="2912" y="496"/>
                    <a:pt x="3016" y="752"/>
                    <a:pt x="3120" y="100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3" name="Rectangle 2061"/>
            <p:cNvSpPr>
              <a:spLocks noChangeArrowheads="1"/>
            </p:cNvSpPr>
            <p:nvPr/>
          </p:nvSpPr>
          <p:spPr bwMode="auto">
            <a:xfrm rot="-63126">
              <a:off x="2772" y="947"/>
              <a:ext cx="379" cy="42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pSp>
          <p:nvGrpSpPr>
            <p:cNvPr id="22554" name="Group 2062"/>
            <p:cNvGrpSpPr>
              <a:grpSpLocks/>
            </p:cNvGrpSpPr>
            <p:nvPr/>
          </p:nvGrpSpPr>
          <p:grpSpPr bwMode="auto">
            <a:xfrm rot="-63126">
              <a:off x="2896" y="1083"/>
              <a:ext cx="167" cy="177"/>
              <a:chOff x="3024" y="1680"/>
              <a:chExt cx="192" cy="336"/>
            </a:xfrm>
          </p:grpSpPr>
          <p:sp>
            <p:nvSpPr>
              <p:cNvPr id="22569" name="Freeform 2063"/>
              <p:cNvSpPr>
                <a:spLocks/>
              </p:cNvSpPr>
              <p:nvPr/>
            </p:nvSpPr>
            <p:spPr bwMode="auto">
              <a:xfrm>
                <a:off x="3024" y="1680"/>
                <a:ext cx="48" cy="336"/>
              </a:xfrm>
              <a:custGeom>
                <a:avLst/>
                <a:gdLst>
                  <a:gd name="T0" fmla="*/ 0 w 48"/>
                  <a:gd name="T1" fmla="*/ 0 h 336"/>
                  <a:gd name="T2" fmla="*/ 48 w 48"/>
                  <a:gd name="T3" fmla="*/ 144 h 336"/>
                  <a:gd name="T4" fmla="*/ 0 w 48"/>
                  <a:gd name="T5" fmla="*/ 240 h 336"/>
                  <a:gd name="T6" fmla="*/ 48 w 48"/>
                  <a:gd name="T7" fmla="*/ 336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36">
                    <a:moveTo>
                      <a:pt x="0" y="0"/>
                    </a:moveTo>
                    <a:cubicBezTo>
                      <a:pt x="24" y="52"/>
                      <a:pt x="48" y="104"/>
                      <a:pt x="48" y="144"/>
                    </a:cubicBezTo>
                    <a:cubicBezTo>
                      <a:pt x="48" y="184"/>
                      <a:pt x="0" y="208"/>
                      <a:pt x="0" y="240"/>
                    </a:cubicBezTo>
                    <a:cubicBezTo>
                      <a:pt x="0" y="272"/>
                      <a:pt x="40" y="320"/>
                      <a:pt x="48" y="33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70" name="Freeform 2064"/>
              <p:cNvSpPr>
                <a:spLocks/>
              </p:cNvSpPr>
              <p:nvPr/>
            </p:nvSpPr>
            <p:spPr bwMode="auto">
              <a:xfrm>
                <a:off x="3168" y="1680"/>
                <a:ext cx="48" cy="336"/>
              </a:xfrm>
              <a:custGeom>
                <a:avLst/>
                <a:gdLst>
                  <a:gd name="T0" fmla="*/ 0 w 48"/>
                  <a:gd name="T1" fmla="*/ 0 h 336"/>
                  <a:gd name="T2" fmla="*/ 48 w 48"/>
                  <a:gd name="T3" fmla="*/ 144 h 336"/>
                  <a:gd name="T4" fmla="*/ 0 w 48"/>
                  <a:gd name="T5" fmla="*/ 240 h 336"/>
                  <a:gd name="T6" fmla="*/ 48 w 48"/>
                  <a:gd name="T7" fmla="*/ 336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36">
                    <a:moveTo>
                      <a:pt x="0" y="0"/>
                    </a:moveTo>
                    <a:cubicBezTo>
                      <a:pt x="24" y="52"/>
                      <a:pt x="48" y="104"/>
                      <a:pt x="48" y="144"/>
                    </a:cubicBezTo>
                    <a:cubicBezTo>
                      <a:pt x="48" y="184"/>
                      <a:pt x="0" y="208"/>
                      <a:pt x="0" y="240"/>
                    </a:cubicBezTo>
                    <a:cubicBezTo>
                      <a:pt x="0" y="272"/>
                      <a:pt x="40" y="320"/>
                      <a:pt x="48" y="33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2555" name="Text Box 2065"/>
            <p:cNvSpPr txBox="1">
              <a:spLocks noChangeArrowheads="1"/>
            </p:cNvSpPr>
            <p:nvPr/>
          </p:nvSpPr>
          <p:spPr bwMode="auto">
            <a:xfrm>
              <a:off x="474" y="556"/>
              <a:ext cx="630" cy="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1400" b="1" dirty="0"/>
                <a:t>Merchandise Test</a:t>
              </a:r>
            </a:p>
          </p:txBody>
        </p:sp>
        <p:sp>
          <p:nvSpPr>
            <p:cNvPr id="22556" name="AutoShape 2066"/>
            <p:cNvSpPr>
              <a:spLocks/>
            </p:cNvSpPr>
            <p:nvPr/>
          </p:nvSpPr>
          <p:spPr bwMode="auto">
            <a:xfrm rot="16200000" flipH="1">
              <a:off x="1312" y="630"/>
              <a:ext cx="240" cy="688"/>
            </a:xfrm>
            <a:prstGeom prst="leftBrace">
              <a:avLst>
                <a:gd name="adj1" fmla="val 23889"/>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2557" name="Text Box 2067"/>
            <p:cNvSpPr txBox="1">
              <a:spLocks noChangeArrowheads="1"/>
            </p:cNvSpPr>
            <p:nvPr/>
          </p:nvSpPr>
          <p:spPr bwMode="auto">
            <a:xfrm>
              <a:off x="1142" y="560"/>
              <a:ext cx="627" cy="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1400" b="1" dirty="0"/>
                <a:t>Read &amp; React Period</a:t>
              </a:r>
            </a:p>
          </p:txBody>
        </p:sp>
        <p:sp>
          <p:nvSpPr>
            <p:cNvPr id="22558" name="AutoShape 2068"/>
            <p:cNvSpPr>
              <a:spLocks/>
            </p:cNvSpPr>
            <p:nvPr/>
          </p:nvSpPr>
          <p:spPr bwMode="auto">
            <a:xfrm rot="16200000" flipH="1">
              <a:off x="2592" y="-58"/>
              <a:ext cx="240" cy="2064"/>
            </a:xfrm>
            <a:prstGeom prst="leftBrace">
              <a:avLst>
                <a:gd name="adj1" fmla="val 7166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2559" name="Text Box 2069"/>
            <p:cNvSpPr txBox="1">
              <a:spLocks noChangeArrowheads="1"/>
            </p:cNvSpPr>
            <p:nvPr/>
          </p:nvSpPr>
          <p:spPr bwMode="auto">
            <a:xfrm>
              <a:off x="2304" y="521"/>
              <a:ext cx="983"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1400" b="1" dirty="0" smtClean="0"/>
                <a:t>Ongoing Replenishment </a:t>
              </a:r>
              <a:r>
                <a:rPr lang="en-US" altLang="en-US" sz="1400" b="1" dirty="0"/>
                <a:t>/ Model Stock Setting</a:t>
              </a:r>
            </a:p>
          </p:txBody>
        </p:sp>
        <p:sp>
          <p:nvSpPr>
            <p:cNvPr id="22560" name="Line 2070"/>
            <p:cNvSpPr>
              <a:spLocks noChangeShapeType="1"/>
            </p:cNvSpPr>
            <p:nvPr/>
          </p:nvSpPr>
          <p:spPr bwMode="auto">
            <a:xfrm>
              <a:off x="4560" y="1142"/>
              <a:ext cx="0" cy="9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1" name="AutoShape 2071"/>
            <p:cNvSpPr>
              <a:spLocks/>
            </p:cNvSpPr>
            <p:nvPr/>
          </p:nvSpPr>
          <p:spPr bwMode="auto">
            <a:xfrm rot="16200000" flipH="1">
              <a:off x="4080" y="374"/>
              <a:ext cx="240" cy="1200"/>
            </a:xfrm>
            <a:prstGeom prst="leftBrace">
              <a:avLst>
                <a:gd name="adj1" fmla="val 4166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2562" name="Text Box 2072"/>
            <p:cNvSpPr txBox="1">
              <a:spLocks noChangeArrowheads="1"/>
            </p:cNvSpPr>
            <p:nvPr/>
          </p:nvSpPr>
          <p:spPr bwMode="auto">
            <a:xfrm>
              <a:off x="3878" y="480"/>
              <a:ext cx="682"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1400" b="1" dirty="0"/>
                <a:t>Phase Down / End of Life / Markdown</a:t>
              </a:r>
            </a:p>
          </p:txBody>
        </p:sp>
        <p:sp>
          <p:nvSpPr>
            <p:cNvPr id="22563" name="AutoShape 2073"/>
            <p:cNvSpPr>
              <a:spLocks/>
            </p:cNvSpPr>
            <p:nvPr/>
          </p:nvSpPr>
          <p:spPr bwMode="auto">
            <a:xfrm rot="16200000" flipH="1">
              <a:off x="696" y="590"/>
              <a:ext cx="240" cy="768"/>
            </a:xfrm>
            <a:prstGeom prst="leftBrace">
              <a:avLst>
                <a:gd name="adj1" fmla="val 2666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2564" name="Oval 2074"/>
            <p:cNvSpPr>
              <a:spLocks noChangeArrowheads="1"/>
            </p:cNvSpPr>
            <p:nvPr/>
          </p:nvSpPr>
          <p:spPr bwMode="auto">
            <a:xfrm>
              <a:off x="432" y="1896"/>
              <a:ext cx="96" cy="116"/>
            </a:xfrm>
            <a:prstGeom prst="ellipse">
              <a:avLst/>
            </a:prstGeom>
            <a:gradFill rotWithShape="0">
              <a:gsLst>
                <a:gs pos="0">
                  <a:srgbClr val="FFFFFF"/>
                </a:gs>
                <a:gs pos="100000">
                  <a:schemeClr val="accent1"/>
                </a:gs>
              </a:gsLst>
              <a:path path="shape">
                <a:fillToRect l="50000" t="50000" r="50000" b="50000"/>
              </a:path>
            </a:gradFill>
            <a:ln>
              <a:noFill/>
            </a:ln>
            <a:effectLst>
              <a:outerShdw dist="17961" dir="2700000" algn="ctr" rotWithShape="0">
                <a:schemeClr val="bg2"/>
              </a:outerShdw>
            </a:effectLst>
            <a:extLst>
              <a:ext uri="{91240B29-F687-4f45-9708-019B960494DF}">
                <a14:hiddenLine xmlns:a14="http://schemas.microsoft.com/office/drawing/2010/main" w="25400">
                  <a:solidFill>
                    <a:schemeClr val="folHlink"/>
                  </a:solidFill>
                  <a:round/>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2565" name="Oval 2075"/>
            <p:cNvSpPr>
              <a:spLocks noChangeArrowheads="1"/>
            </p:cNvSpPr>
            <p:nvPr/>
          </p:nvSpPr>
          <p:spPr bwMode="auto">
            <a:xfrm>
              <a:off x="1088" y="1896"/>
              <a:ext cx="96" cy="116"/>
            </a:xfrm>
            <a:prstGeom prst="ellipse">
              <a:avLst/>
            </a:prstGeom>
            <a:gradFill rotWithShape="0">
              <a:gsLst>
                <a:gs pos="0">
                  <a:srgbClr val="FFFFFF"/>
                </a:gs>
                <a:gs pos="100000">
                  <a:schemeClr val="accent1"/>
                </a:gs>
              </a:gsLst>
              <a:path path="shape">
                <a:fillToRect l="50000" t="50000" r="50000" b="50000"/>
              </a:path>
            </a:gradFill>
            <a:ln>
              <a:noFill/>
            </a:ln>
            <a:effectLst>
              <a:outerShdw dist="17961" dir="2700000" algn="ctr" rotWithShape="0">
                <a:schemeClr val="bg2"/>
              </a:outerShdw>
            </a:effectLst>
            <a:extLst>
              <a:ext uri="{91240B29-F687-4f45-9708-019B960494DF}">
                <a14:hiddenLine xmlns:a14="http://schemas.microsoft.com/office/drawing/2010/main" w="25400">
                  <a:solidFill>
                    <a:schemeClr val="folHlink"/>
                  </a:solidFill>
                  <a:round/>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2566" name="Oval 2076"/>
            <p:cNvSpPr>
              <a:spLocks noChangeArrowheads="1"/>
            </p:cNvSpPr>
            <p:nvPr/>
          </p:nvSpPr>
          <p:spPr bwMode="auto">
            <a:xfrm>
              <a:off x="1680" y="1900"/>
              <a:ext cx="96" cy="116"/>
            </a:xfrm>
            <a:prstGeom prst="ellipse">
              <a:avLst/>
            </a:prstGeom>
            <a:gradFill rotWithShape="0">
              <a:gsLst>
                <a:gs pos="0">
                  <a:srgbClr val="FFFFFF"/>
                </a:gs>
                <a:gs pos="100000">
                  <a:schemeClr val="accent1"/>
                </a:gs>
              </a:gsLst>
              <a:path path="shape">
                <a:fillToRect l="50000" t="50000" r="50000" b="50000"/>
              </a:path>
            </a:gradFill>
            <a:ln>
              <a:noFill/>
            </a:ln>
            <a:effectLst>
              <a:outerShdw dist="17961" dir="2700000" algn="ctr" rotWithShape="0">
                <a:schemeClr val="bg2"/>
              </a:outerShdw>
            </a:effectLst>
            <a:extLst>
              <a:ext uri="{91240B29-F687-4f45-9708-019B960494DF}">
                <a14:hiddenLine xmlns:a14="http://schemas.microsoft.com/office/drawing/2010/main" w="25400">
                  <a:solidFill>
                    <a:schemeClr val="folHlink"/>
                  </a:solidFill>
                  <a:round/>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2567" name="Oval 2077"/>
            <p:cNvSpPr>
              <a:spLocks noChangeArrowheads="1"/>
            </p:cNvSpPr>
            <p:nvPr/>
          </p:nvSpPr>
          <p:spPr bwMode="auto">
            <a:xfrm>
              <a:off x="3744" y="1900"/>
              <a:ext cx="96" cy="116"/>
            </a:xfrm>
            <a:prstGeom prst="ellipse">
              <a:avLst/>
            </a:prstGeom>
            <a:gradFill rotWithShape="0">
              <a:gsLst>
                <a:gs pos="0">
                  <a:srgbClr val="FFFFFF"/>
                </a:gs>
                <a:gs pos="100000">
                  <a:schemeClr val="accent1"/>
                </a:gs>
              </a:gsLst>
              <a:path path="shape">
                <a:fillToRect l="50000" t="50000" r="50000" b="50000"/>
              </a:path>
            </a:gradFill>
            <a:ln>
              <a:noFill/>
            </a:ln>
            <a:effectLst>
              <a:outerShdw dist="17961" dir="2700000" algn="ctr" rotWithShape="0">
                <a:schemeClr val="bg2"/>
              </a:outerShdw>
            </a:effectLst>
            <a:extLst>
              <a:ext uri="{91240B29-F687-4f45-9708-019B960494DF}">
                <a14:hiddenLine xmlns:a14="http://schemas.microsoft.com/office/drawing/2010/main" w="25400">
                  <a:solidFill>
                    <a:schemeClr val="folHlink"/>
                  </a:solidFill>
                  <a:round/>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2568" name="Oval 2078"/>
            <p:cNvSpPr>
              <a:spLocks noChangeArrowheads="1"/>
            </p:cNvSpPr>
            <p:nvPr/>
          </p:nvSpPr>
          <p:spPr bwMode="auto">
            <a:xfrm>
              <a:off x="4512" y="1900"/>
              <a:ext cx="96" cy="116"/>
            </a:xfrm>
            <a:prstGeom prst="ellipse">
              <a:avLst/>
            </a:prstGeom>
            <a:gradFill rotWithShape="0">
              <a:gsLst>
                <a:gs pos="0">
                  <a:srgbClr val="FFFFFF"/>
                </a:gs>
                <a:gs pos="100000">
                  <a:schemeClr val="accent1"/>
                </a:gs>
              </a:gsLst>
              <a:path path="shape">
                <a:fillToRect l="50000" t="50000" r="50000" b="50000"/>
              </a:path>
            </a:gradFill>
            <a:ln>
              <a:noFill/>
            </a:ln>
            <a:effectLst>
              <a:outerShdw dist="17961" dir="2700000" algn="ctr" rotWithShape="0">
                <a:schemeClr val="bg2"/>
              </a:outerShdw>
            </a:effectLst>
            <a:extLst>
              <a:ext uri="{91240B29-F687-4f45-9708-019B960494DF}">
                <a14:hiddenLine xmlns:a14="http://schemas.microsoft.com/office/drawing/2010/main" w="25400">
                  <a:solidFill>
                    <a:schemeClr val="folHlink"/>
                  </a:solidFill>
                  <a:round/>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pSp>
      <p:sp>
        <p:nvSpPr>
          <p:cNvPr id="22533" name="Rectangle 2141"/>
          <p:cNvSpPr>
            <a:spLocks noChangeArrowheads="1"/>
          </p:cNvSpPr>
          <p:nvPr/>
        </p:nvSpPr>
        <p:spPr bwMode="auto">
          <a:xfrm>
            <a:off x="7061200" y="4402163"/>
            <a:ext cx="1397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1800">
                <a:solidFill>
                  <a:srgbClr val="FF0000"/>
                </a:solidFill>
                <a:latin typeface="Arial Black" pitchFamily="34" charset="0"/>
              </a:rPr>
              <a:t>Retirement</a:t>
            </a:r>
            <a:endParaRPr lang="en-US" altLang="en-US" sz="1200" b="1">
              <a:latin typeface="Arial" pitchFamily="34" charset="0"/>
            </a:endParaRPr>
          </a:p>
        </p:txBody>
      </p:sp>
      <p:sp>
        <p:nvSpPr>
          <p:cNvPr id="22534" name="Rectangle 2142"/>
          <p:cNvSpPr>
            <a:spLocks noChangeArrowheads="1"/>
          </p:cNvSpPr>
          <p:nvPr/>
        </p:nvSpPr>
        <p:spPr bwMode="auto">
          <a:xfrm>
            <a:off x="228600" y="4372000"/>
            <a:ext cx="1320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1800">
                <a:solidFill>
                  <a:srgbClr val="FF0000"/>
                </a:solidFill>
                <a:latin typeface="Arial Black" pitchFamily="34" charset="0"/>
              </a:rPr>
              <a:t>Pregnancy</a:t>
            </a:r>
            <a:endParaRPr lang="en-US" altLang="en-US" sz="1200" b="1">
              <a:latin typeface="Arial" pitchFamily="34" charset="0"/>
            </a:endParaRPr>
          </a:p>
        </p:txBody>
      </p:sp>
      <p:sp>
        <p:nvSpPr>
          <p:cNvPr id="22535" name="Rectangle 2143"/>
          <p:cNvSpPr>
            <a:spLocks noChangeArrowheads="1"/>
          </p:cNvSpPr>
          <p:nvPr/>
        </p:nvSpPr>
        <p:spPr bwMode="auto">
          <a:xfrm>
            <a:off x="4114800" y="4372000"/>
            <a:ext cx="152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1800">
                <a:solidFill>
                  <a:srgbClr val="FF0000"/>
                </a:solidFill>
                <a:latin typeface="Arial Black" pitchFamily="34" charset="0"/>
              </a:rPr>
              <a:t>Middle age</a:t>
            </a:r>
            <a:endParaRPr lang="en-US" altLang="en-US" sz="1200" b="1">
              <a:latin typeface="Arial" pitchFamily="34" charset="0"/>
            </a:endParaRPr>
          </a:p>
        </p:txBody>
      </p:sp>
      <p:sp>
        <p:nvSpPr>
          <p:cNvPr id="22536" name="Rectangle 2144"/>
          <p:cNvSpPr>
            <a:spLocks noChangeArrowheads="1"/>
          </p:cNvSpPr>
          <p:nvPr/>
        </p:nvSpPr>
        <p:spPr bwMode="auto">
          <a:xfrm>
            <a:off x="2082800" y="4402163"/>
            <a:ext cx="736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1800">
                <a:solidFill>
                  <a:srgbClr val="FF0000"/>
                </a:solidFill>
                <a:latin typeface="Arial Black" pitchFamily="34" charset="0"/>
              </a:rPr>
              <a:t>Youth</a:t>
            </a:r>
            <a:endParaRPr lang="en-US" altLang="en-US" sz="1200" b="1">
              <a:latin typeface="Arial" pitchFamily="34" charset="0"/>
            </a:endParaRPr>
          </a:p>
        </p:txBody>
      </p:sp>
      <p:sp>
        <p:nvSpPr>
          <p:cNvPr id="241761" name="Text Box 2145"/>
          <p:cNvSpPr txBox="1">
            <a:spLocks noChangeArrowheads="1"/>
          </p:cNvSpPr>
          <p:nvPr/>
        </p:nvSpPr>
        <p:spPr bwMode="auto">
          <a:xfrm>
            <a:off x="76200" y="4697438"/>
            <a:ext cx="18288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400" dirty="0">
                <a:latin typeface="Arial" pitchFamily="34" charset="0"/>
              </a:rPr>
              <a:t>Forecast initial </a:t>
            </a:r>
            <a:r>
              <a:rPr lang="en-US" altLang="en-US" sz="1400" dirty="0" smtClean="0">
                <a:latin typeface="Arial" pitchFamily="34" charset="0"/>
              </a:rPr>
              <a:t>demand (prelaunch forecast)</a:t>
            </a:r>
            <a:endParaRPr lang="en-US" altLang="en-US" sz="1400" dirty="0">
              <a:latin typeface="Arial" pitchFamily="34" charset="0"/>
            </a:endParaRPr>
          </a:p>
          <a:p>
            <a:pPr>
              <a:buFontTx/>
              <a:buChar char="•"/>
            </a:pPr>
            <a:r>
              <a:rPr lang="en-US" altLang="en-US" sz="1400" dirty="0">
                <a:latin typeface="Arial" pitchFamily="34" charset="0"/>
              </a:rPr>
              <a:t>Survey experts</a:t>
            </a:r>
          </a:p>
          <a:p>
            <a:pPr>
              <a:buFontTx/>
              <a:buChar char="•"/>
            </a:pPr>
            <a:r>
              <a:rPr lang="en-US" altLang="en-US" sz="1400" dirty="0">
                <a:latin typeface="Arial" pitchFamily="34" charset="0"/>
              </a:rPr>
              <a:t>Mall intercepts</a:t>
            </a:r>
          </a:p>
          <a:p>
            <a:pPr>
              <a:buFontTx/>
              <a:buChar char="•"/>
            </a:pPr>
            <a:r>
              <a:rPr lang="en-US" altLang="en-US" sz="1400" dirty="0">
                <a:latin typeface="Arial" pitchFamily="34" charset="0"/>
              </a:rPr>
              <a:t>Prior products </a:t>
            </a:r>
          </a:p>
          <a:p>
            <a:pPr>
              <a:buFontTx/>
              <a:buChar char="•"/>
            </a:pPr>
            <a:r>
              <a:rPr lang="en-US" altLang="en-US" sz="1400" dirty="0">
                <a:latin typeface="Arial" pitchFamily="34" charset="0"/>
              </a:rPr>
              <a:t>Merchandise test </a:t>
            </a:r>
          </a:p>
          <a:p>
            <a:r>
              <a:rPr lang="en-US" altLang="en-US" sz="1400" dirty="0">
                <a:latin typeface="Arial" pitchFamily="34" charset="0"/>
              </a:rPr>
              <a:t>Initial buy</a:t>
            </a:r>
          </a:p>
          <a:p>
            <a:r>
              <a:rPr lang="en-US" altLang="en-US" sz="1400" dirty="0">
                <a:latin typeface="Arial" pitchFamily="34" charset="0"/>
              </a:rPr>
              <a:t>Preposition materials</a:t>
            </a:r>
          </a:p>
        </p:txBody>
      </p:sp>
      <p:sp>
        <p:nvSpPr>
          <p:cNvPr id="241764" name="Text Box 2148"/>
          <p:cNvSpPr txBox="1">
            <a:spLocks noChangeArrowheads="1"/>
          </p:cNvSpPr>
          <p:nvPr/>
        </p:nvSpPr>
        <p:spPr bwMode="auto">
          <a:xfrm>
            <a:off x="4191000" y="4829200"/>
            <a:ext cx="2431026" cy="1923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400" dirty="0">
                <a:latin typeface="Arial" pitchFamily="34" charset="0"/>
              </a:rPr>
              <a:t>Traditional long life cycle replenishment – set target stock levels for each </a:t>
            </a:r>
            <a:r>
              <a:rPr lang="en-US" altLang="en-US" sz="1400" dirty="0" smtClean="0">
                <a:latin typeface="Arial" pitchFamily="34" charset="0"/>
              </a:rPr>
              <a:t>SKU-store</a:t>
            </a:r>
            <a:endParaRPr lang="en-US" altLang="en-US" sz="1400" dirty="0">
              <a:latin typeface="Arial" pitchFamily="34" charset="0"/>
            </a:endParaRPr>
          </a:p>
          <a:p>
            <a:pPr>
              <a:spcBef>
                <a:spcPct val="50000"/>
              </a:spcBef>
            </a:pPr>
            <a:r>
              <a:rPr lang="en-US" altLang="en-US" sz="1400" dirty="0" smtClean="0">
                <a:latin typeface="Arial" pitchFamily="34" charset="0"/>
              </a:rPr>
              <a:t>Update forecast and rebuy as appropriate (lead time is the time needed to receive the rebuy)</a:t>
            </a:r>
            <a:endParaRPr lang="en-US" altLang="en-US" sz="1400" dirty="0">
              <a:latin typeface="Arial" pitchFamily="34" charset="0"/>
            </a:endParaRPr>
          </a:p>
        </p:txBody>
      </p:sp>
      <p:grpSp>
        <p:nvGrpSpPr>
          <p:cNvPr id="241768" name="Group 2152"/>
          <p:cNvGrpSpPr>
            <a:grpSpLocks/>
          </p:cNvGrpSpPr>
          <p:nvPr/>
        </p:nvGrpSpPr>
        <p:grpSpPr bwMode="auto">
          <a:xfrm>
            <a:off x="1905000" y="4372000"/>
            <a:ext cx="2057400" cy="2263775"/>
            <a:chOff x="1200" y="2160"/>
            <a:chExt cx="1296" cy="1426"/>
          </a:xfrm>
        </p:grpSpPr>
        <p:sp>
          <p:nvSpPr>
            <p:cNvPr id="22544" name="Text Box 2146"/>
            <p:cNvSpPr txBox="1">
              <a:spLocks noChangeArrowheads="1"/>
            </p:cNvSpPr>
            <p:nvPr/>
          </p:nvSpPr>
          <p:spPr bwMode="auto">
            <a:xfrm>
              <a:off x="1248" y="2410"/>
              <a:ext cx="1248" cy="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400" dirty="0">
                  <a:latin typeface="Arial" pitchFamily="34" charset="0"/>
                </a:rPr>
                <a:t>Read early sales, update forecast and reorder as needed</a:t>
              </a:r>
            </a:p>
            <a:p>
              <a:pPr>
                <a:spcBef>
                  <a:spcPct val="50000"/>
                </a:spcBef>
              </a:pPr>
              <a:r>
                <a:rPr lang="en-US" altLang="en-US" sz="1400" dirty="0">
                  <a:latin typeface="Arial" pitchFamily="34" charset="0"/>
                </a:rPr>
                <a:t>Expedite resupply? </a:t>
              </a:r>
            </a:p>
            <a:p>
              <a:pPr>
                <a:spcBef>
                  <a:spcPct val="50000"/>
                </a:spcBef>
              </a:pPr>
              <a:r>
                <a:rPr lang="en-US" altLang="en-US" sz="1400" dirty="0">
                  <a:latin typeface="Arial" pitchFamily="34" charset="0"/>
                </a:rPr>
                <a:t>Rollout to more stores or drop stores?</a:t>
              </a:r>
            </a:p>
          </p:txBody>
        </p:sp>
        <p:sp>
          <p:nvSpPr>
            <p:cNvPr id="22545" name="Line 2147"/>
            <p:cNvSpPr>
              <a:spLocks noChangeShapeType="1"/>
            </p:cNvSpPr>
            <p:nvPr/>
          </p:nvSpPr>
          <p:spPr bwMode="auto">
            <a:xfrm>
              <a:off x="1200" y="2160"/>
              <a:ext cx="0" cy="14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6" name="Line 2150"/>
            <p:cNvSpPr>
              <a:spLocks noChangeShapeType="1"/>
            </p:cNvSpPr>
            <p:nvPr/>
          </p:nvSpPr>
          <p:spPr bwMode="auto">
            <a:xfrm>
              <a:off x="2496" y="2160"/>
              <a:ext cx="0" cy="14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41769" name="Group 2153"/>
          <p:cNvGrpSpPr>
            <a:grpSpLocks/>
          </p:cNvGrpSpPr>
          <p:nvPr/>
        </p:nvGrpSpPr>
        <p:grpSpPr bwMode="auto">
          <a:xfrm>
            <a:off x="6781800" y="4372001"/>
            <a:ext cx="1828800" cy="2281238"/>
            <a:chOff x="4272" y="2160"/>
            <a:chExt cx="1152" cy="1437"/>
          </a:xfrm>
        </p:grpSpPr>
        <p:sp>
          <p:nvSpPr>
            <p:cNvPr id="22542" name="Text Box 2149"/>
            <p:cNvSpPr txBox="1">
              <a:spLocks noChangeArrowheads="1"/>
            </p:cNvSpPr>
            <p:nvPr/>
          </p:nvSpPr>
          <p:spPr bwMode="auto">
            <a:xfrm>
              <a:off x="4368" y="2453"/>
              <a:ext cx="1056" cy="1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400" dirty="0">
                  <a:latin typeface="Arial" pitchFamily="34" charset="0"/>
                </a:rPr>
                <a:t>Manage down replenishment flow</a:t>
              </a:r>
            </a:p>
            <a:p>
              <a:pPr>
                <a:spcBef>
                  <a:spcPct val="50000"/>
                </a:spcBef>
              </a:pPr>
              <a:r>
                <a:rPr lang="en-US" altLang="en-US" sz="1400" dirty="0">
                  <a:latin typeface="Arial" pitchFamily="34" charset="0"/>
                </a:rPr>
                <a:t>Drop product in selected stores</a:t>
              </a:r>
            </a:p>
            <a:p>
              <a:pPr>
                <a:spcBef>
                  <a:spcPct val="50000"/>
                </a:spcBef>
              </a:pPr>
              <a:r>
                <a:rPr lang="en-US" altLang="en-US" sz="1400" dirty="0">
                  <a:latin typeface="Arial" pitchFamily="34" charset="0"/>
                </a:rPr>
                <a:t>Markdown price or transfer to outlet stores</a:t>
              </a:r>
            </a:p>
          </p:txBody>
        </p:sp>
        <p:sp>
          <p:nvSpPr>
            <p:cNvPr id="22543" name="Line 2151"/>
            <p:cNvSpPr>
              <a:spLocks noChangeShapeType="1"/>
            </p:cNvSpPr>
            <p:nvPr/>
          </p:nvSpPr>
          <p:spPr bwMode="auto">
            <a:xfrm>
              <a:off x="4272" y="2160"/>
              <a:ext cx="0" cy="14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 name="Title 1"/>
          <p:cNvSpPr>
            <a:spLocks noGrp="1"/>
          </p:cNvSpPr>
          <p:nvPr>
            <p:ph type="title"/>
          </p:nvPr>
        </p:nvSpPr>
        <p:spPr/>
        <p:txBody>
          <a:bodyPr>
            <a:normAutofit/>
          </a:bodyPr>
          <a:lstStyle/>
          <a:p>
            <a:r>
              <a:rPr lang="en-US" altLang="en-US" sz="4000" dirty="0"/>
              <a:t>Product Life Cycle Planning </a:t>
            </a:r>
            <a:endParaRPr lang="en-US" sz="4000" dirty="0"/>
          </a:p>
        </p:txBody>
      </p:sp>
    </p:spTree>
    <p:extLst>
      <p:ext uri="{BB962C8B-B14F-4D97-AF65-F5344CB8AC3E}">
        <p14:creationId xmlns:p14="http://schemas.microsoft.com/office/powerpoint/2010/main" val="2090528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78160"/>
            <a:ext cx="8153400" cy="990600"/>
          </a:xfrm>
        </p:spPr>
        <p:txBody>
          <a:bodyPr/>
          <a:lstStyle/>
          <a:p>
            <a:r>
              <a:rPr lang="en-US" altLang="en-US" dirty="0"/>
              <a:t>Product Life Cycle Planning </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The life cycle planning can be split into 3 categories based on the ratio of the length of life to replenishment lead time</a:t>
            </a:r>
          </a:p>
          <a:p>
            <a:pPr lvl="1"/>
            <a:r>
              <a:rPr lang="en-US" dirty="0" smtClean="0"/>
              <a:t>Lead time ≥ life </a:t>
            </a:r>
            <a:r>
              <a:rPr lang="en-US" dirty="0"/>
              <a:t> </a:t>
            </a:r>
            <a:r>
              <a:rPr lang="en-US" dirty="0" smtClean="0"/>
              <a:t>     single buy (one-and-done mode) - replenishment is impossible</a:t>
            </a:r>
          </a:p>
          <a:p>
            <a:pPr lvl="1"/>
            <a:r>
              <a:rPr lang="en-US" dirty="0" smtClean="0"/>
              <a:t>Life &gt;&gt; lead time </a:t>
            </a:r>
            <a:r>
              <a:rPr lang="en-US" dirty="0"/>
              <a:t> </a:t>
            </a:r>
            <a:r>
              <a:rPr lang="en-US" dirty="0" smtClean="0"/>
              <a:t>       replenishment soon after product launch</a:t>
            </a:r>
          </a:p>
          <a:p>
            <a:pPr lvl="1"/>
            <a:r>
              <a:rPr lang="en-US" dirty="0" smtClean="0"/>
              <a:t>Lead time is little less product life </a:t>
            </a:r>
            <a:r>
              <a:rPr lang="en-US" dirty="0"/>
              <a:t> </a:t>
            </a:r>
            <a:r>
              <a:rPr lang="en-US" dirty="0" smtClean="0"/>
              <a:t>        only a few replenishment orders can be made (or you may have a single one-and-done buy and you allocate part of the inventory at the distribution center and stores are replenished from that supply</a:t>
            </a:r>
            <a:endParaRPr lang="en-US" dirty="0"/>
          </a:p>
        </p:txBody>
      </p:sp>
      <p:sp>
        <p:nvSpPr>
          <p:cNvPr id="4" name="Right Arrow 3"/>
          <p:cNvSpPr/>
          <p:nvPr/>
        </p:nvSpPr>
        <p:spPr>
          <a:xfrm>
            <a:off x="3347865" y="2852936"/>
            <a:ext cx="501767" cy="2880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ight Arrow 4"/>
          <p:cNvSpPr/>
          <p:nvPr/>
        </p:nvSpPr>
        <p:spPr>
          <a:xfrm>
            <a:off x="3635896" y="3573016"/>
            <a:ext cx="501767" cy="2880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Arrow 5"/>
          <p:cNvSpPr/>
          <p:nvPr/>
        </p:nvSpPr>
        <p:spPr>
          <a:xfrm>
            <a:off x="5510393" y="4293096"/>
            <a:ext cx="501767" cy="2880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724738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type="body" idx="1"/>
          </p:nvPr>
        </p:nvSpPr>
        <p:spPr>
          <a:xfrm>
            <a:off x="1371600" y="2743200"/>
            <a:ext cx="7123113" cy="3566120"/>
          </a:xfrm>
        </p:spPr>
        <p:txBody>
          <a:bodyPr>
            <a:normAutofit/>
          </a:bodyPr>
          <a:lstStyle/>
          <a:p>
            <a:pPr lvl="1"/>
            <a:r>
              <a:rPr lang="en-US" altLang="en-US" sz="3600" dirty="0" smtClean="0"/>
              <a:t>Women’s Apparel </a:t>
            </a:r>
            <a:r>
              <a:rPr lang="en-US" altLang="en-US" sz="3600" dirty="0"/>
              <a:t>C</a:t>
            </a:r>
            <a:r>
              <a:rPr lang="en-US" altLang="en-US" sz="3600" dirty="0" smtClean="0"/>
              <a:t>atalog</a:t>
            </a:r>
          </a:p>
          <a:p>
            <a:pPr marL="937260" lvl="1" indent="-571500">
              <a:buFont typeface="Arial" panose="020B0604020202020204" pitchFamily="34" charset="0"/>
              <a:buChar char="•"/>
            </a:pPr>
            <a:r>
              <a:rPr lang="en-US" altLang="en-US" sz="3600" dirty="0" smtClean="0"/>
              <a:t>Product Lunch Forecasting</a:t>
            </a:r>
          </a:p>
          <a:p>
            <a:pPr marL="937260" lvl="1" indent="-571500">
              <a:buFont typeface="Arial" panose="020B0604020202020204" pitchFamily="34" charset="0"/>
              <a:buChar char="•"/>
            </a:pPr>
            <a:r>
              <a:rPr lang="en-US" altLang="en-US" sz="3600" dirty="0" smtClean="0"/>
              <a:t>Initial Buy Strategies</a:t>
            </a:r>
          </a:p>
          <a:p>
            <a:pPr marL="937260" lvl="1" indent="-571500">
              <a:buFont typeface="Arial" panose="020B0604020202020204" pitchFamily="34" charset="0"/>
              <a:buChar char="•"/>
            </a:pPr>
            <a:r>
              <a:rPr lang="en-US" altLang="en-US" sz="3600" dirty="0" smtClean="0"/>
              <a:t>Two-buy Strategies (Read and React)</a:t>
            </a:r>
            <a:endParaRPr lang="en-US" altLang="en-US" sz="2400" dirty="0" smtClean="0"/>
          </a:p>
          <a:p>
            <a:endParaRPr lang="en-US" altLang="en-US" sz="2400" dirty="0" smtClean="0"/>
          </a:p>
          <a:p>
            <a:endParaRPr lang="en-US" altLang="en-US" sz="2400" dirty="0" smtClean="0"/>
          </a:p>
        </p:txBody>
      </p:sp>
      <p:sp>
        <p:nvSpPr>
          <p:cNvPr id="4099" name="Rectangle 2"/>
          <p:cNvSpPr>
            <a:spLocks noGrp="1" noChangeArrowheads="1"/>
          </p:cNvSpPr>
          <p:nvPr>
            <p:ph type="title"/>
          </p:nvPr>
        </p:nvSpPr>
        <p:spPr/>
        <p:txBody>
          <a:bodyPr>
            <a:normAutofit fontScale="90000"/>
          </a:bodyPr>
          <a:lstStyle/>
          <a:p>
            <a:r>
              <a:rPr lang="en-US" altLang="en-US" dirty="0" smtClean="0"/>
              <a:t>Improving Accuracy of Product Lunch Forecasts</a:t>
            </a:r>
          </a:p>
        </p:txBody>
      </p:sp>
      <p:sp>
        <p:nvSpPr>
          <p:cNvPr id="4" name="TextBox 3"/>
          <p:cNvSpPr txBox="1"/>
          <p:nvPr/>
        </p:nvSpPr>
        <p:spPr>
          <a:xfrm>
            <a:off x="2376264" y="6516052"/>
            <a:ext cx="6804248" cy="369332"/>
          </a:xfrm>
          <a:prstGeom prst="rect">
            <a:avLst/>
          </a:prstGeom>
          <a:noFill/>
        </p:spPr>
        <p:txBody>
          <a:bodyPr wrap="square" rtlCol="0">
            <a:spAutoFit/>
          </a:bodyPr>
          <a:lstStyle/>
          <a:p>
            <a:pPr algn="r"/>
            <a:r>
              <a:rPr lang="en-US" dirty="0" smtClean="0"/>
              <a:t>*From Fisher M and Raman A: The New Science of Retailing, HBP, 2010</a:t>
            </a:r>
            <a:endParaRPr lang="en-US" dirty="0"/>
          </a:p>
        </p:txBody>
      </p:sp>
    </p:spTree>
    <p:extLst>
      <p:ext uri="{BB962C8B-B14F-4D97-AF65-F5344CB8AC3E}">
        <p14:creationId xmlns:p14="http://schemas.microsoft.com/office/powerpoint/2010/main" val="309882673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Fashion Cataloger </a:t>
            </a:r>
            <a:r>
              <a:rPr lang="en-US" dirty="0" smtClean="0"/>
              <a:t>Example – Initial Buy</a:t>
            </a:r>
            <a:endParaRPr lang="en-US" dirty="0"/>
          </a:p>
        </p:txBody>
      </p:sp>
      <p:sp>
        <p:nvSpPr>
          <p:cNvPr id="3" name="Content Placeholder 2"/>
          <p:cNvSpPr>
            <a:spLocks noGrp="1"/>
          </p:cNvSpPr>
          <p:nvPr>
            <p:ph sz="quarter" idx="1"/>
          </p:nvPr>
        </p:nvSpPr>
        <p:spPr/>
        <p:txBody>
          <a:bodyPr/>
          <a:lstStyle/>
          <a:p>
            <a:r>
              <a:rPr lang="en-US" dirty="0" smtClean="0"/>
              <a:t>Decide how much to buy of each assortment of women’s dresses and other clothing to be offered in a catalog that would last for 26 weeks</a:t>
            </a:r>
          </a:p>
          <a:p>
            <a:pPr lvl="1"/>
            <a:r>
              <a:rPr lang="en-US" dirty="0" smtClean="0"/>
              <a:t>Because of long production lead times, orders are placed several months before</a:t>
            </a:r>
          </a:p>
          <a:p>
            <a:pPr lvl="1"/>
            <a:r>
              <a:rPr lang="en-US" dirty="0" smtClean="0"/>
              <a:t>It is assumed that customers couldn’t backorder         an order for a sold out product becomes lost sale</a:t>
            </a:r>
          </a:p>
          <a:p>
            <a:pPr lvl="1"/>
            <a:r>
              <a:rPr lang="en-US" dirty="0" smtClean="0"/>
              <a:t>Any inventory left at the end of catalog’s life, it is sold at a deep discount</a:t>
            </a:r>
            <a:endParaRPr lang="en-US" dirty="0"/>
          </a:p>
        </p:txBody>
      </p:sp>
      <p:sp>
        <p:nvSpPr>
          <p:cNvPr id="4" name="Right Arrow 3"/>
          <p:cNvSpPr/>
          <p:nvPr/>
        </p:nvSpPr>
        <p:spPr>
          <a:xfrm>
            <a:off x="7598625" y="4005064"/>
            <a:ext cx="501767" cy="2880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0616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“We” beats “Me”: A new way of deliberating</a:t>
            </a:r>
            <a:endParaRPr lang="en-US" dirty="0"/>
          </a:p>
        </p:txBody>
      </p:sp>
      <p:sp>
        <p:nvSpPr>
          <p:cNvPr id="2" name="Rectangle 1"/>
          <p:cNvSpPr/>
          <p:nvPr/>
        </p:nvSpPr>
        <p:spPr>
          <a:xfrm>
            <a:off x="571994" y="2204864"/>
            <a:ext cx="4000006" cy="523220"/>
          </a:xfrm>
          <a:prstGeom prst="rect">
            <a:avLst/>
          </a:prstGeom>
        </p:spPr>
        <p:txBody>
          <a:bodyPr wrap="none">
            <a:spAutoFit/>
          </a:bodyPr>
          <a:lstStyle/>
          <a:p>
            <a:r>
              <a:rPr lang="en-US" altLang="en-US" sz="2800" dirty="0"/>
              <a:t>Forecast Committee Results</a:t>
            </a:r>
            <a:endParaRPr lang="en-US" sz="2800" dirty="0"/>
          </a:p>
        </p:txBody>
      </p:sp>
      <p:sp>
        <p:nvSpPr>
          <p:cNvPr id="11" name="Rectangle 10"/>
          <p:cNvSpPr/>
          <p:nvPr/>
        </p:nvSpPr>
        <p:spPr>
          <a:xfrm>
            <a:off x="571994" y="1628800"/>
            <a:ext cx="5970352" cy="523220"/>
          </a:xfrm>
          <a:prstGeom prst="rect">
            <a:avLst/>
          </a:prstGeom>
        </p:spPr>
        <p:txBody>
          <a:bodyPr wrap="none">
            <a:spAutoFit/>
          </a:bodyPr>
          <a:lstStyle/>
          <a:p>
            <a:r>
              <a:rPr lang="en-US" altLang="en-US" sz="2800" dirty="0" smtClean="0"/>
              <a:t>Use a committee of expert to deliberate</a:t>
            </a:r>
            <a:endParaRPr lang="en-US" sz="2800" dirty="0"/>
          </a:p>
        </p:txBody>
      </p:sp>
      <p:graphicFrame>
        <p:nvGraphicFramePr>
          <p:cNvPr id="5" name="Table 4"/>
          <p:cNvGraphicFramePr>
            <a:graphicFrameLocks noGrp="1"/>
          </p:cNvGraphicFramePr>
          <p:nvPr>
            <p:extLst>
              <p:ext uri="{D42A27DB-BD31-4B8C-83A1-F6EECF244321}">
                <p14:modId xmlns:p14="http://schemas.microsoft.com/office/powerpoint/2010/main" val="4086565099"/>
              </p:ext>
            </p:extLst>
          </p:nvPr>
        </p:nvGraphicFramePr>
        <p:xfrm>
          <a:off x="251520" y="2996952"/>
          <a:ext cx="8712968" cy="2291726"/>
        </p:xfrm>
        <a:graphic>
          <a:graphicData uri="http://schemas.openxmlformats.org/drawingml/2006/table">
            <a:tbl>
              <a:tblPr/>
              <a:tblGrid>
                <a:gridCol w="1571908"/>
                <a:gridCol w="1163638"/>
                <a:gridCol w="1139140"/>
                <a:gridCol w="1139140"/>
                <a:gridCol w="1212633"/>
                <a:gridCol w="1322871"/>
                <a:gridCol w="1163638"/>
              </a:tblGrid>
              <a:tr h="760984">
                <a:tc>
                  <a:txBody>
                    <a:bodyPr/>
                    <a:lstStyle/>
                    <a:p>
                      <a:pPr algn="l" fontAlgn="ctr"/>
                      <a:r>
                        <a:rPr lang="en-US" sz="1800" b="1" i="0" u="none" strike="noStrike" dirty="0">
                          <a:solidFill>
                            <a:srgbClr val="000000"/>
                          </a:solidFill>
                          <a:effectLst/>
                          <a:latin typeface="Calibri"/>
                        </a:rPr>
                        <a:t>Product</a:t>
                      </a:r>
                    </a:p>
                  </a:txBody>
                  <a:tcPr marL="138781" marR="11565" marT="11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800" b="1" i="0" u="none" strike="noStrike">
                          <a:solidFill>
                            <a:srgbClr val="000000"/>
                          </a:solidFill>
                          <a:effectLst/>
                          <a:latin typeface="Calibri"/>
                        </a:rPr>
                        <a:t>Anna</a:t>
                      </a:r>
                    </a:p>
                  </a:txBody>
                  <a:tcPr marL="11565" marR="11565" marT="11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800" b="1" i="0" u="none" strike="noStrike" dirty="0">
                          <a:solidFill>
                            <a:srgbClr val="000000"/>
                          </a:solidFill>
                          <a:effectLst/>
                          <a:latin typeface="Calibri"/>
                        </a:rPr>
                        <a:t>Laurie</a:t>
                      </a:r>
                    </a:p>
                  </a:txBody>
                  <a:tcPr marL="11565" marR="11565" marT="11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800" b="1" i="0" u="none" strike="noStrike" dirty="0">
                          <a:solidFill>
                            <a:srgbClr val="000000"/>
                          </a:solidFill>
                          <a:effectLst/>
                          <a:latin typeface="Calibri"/>
                        </a:rPr>
                        <a:t>Julie</a:t>
                      </a:r>
                    </a:p>
                  </a:txBody>
                  <a:tcPr marL="11565" marR="11565" marT="11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800" b="1" i="0" u="none" strike="noStrike" dirty="0">
                          <a:solidFill>
                            <a:srgbClr val="000000"/>
                          </a:solidFill>
                          <a:effectLst/>
                          <a:latin typeface="Calibri"/>
                        </a:rPr>
                        <a:t>Kim</a:t>
                      </a:r>
                    </a:p>
                  </a:txBody>
                  <a:tcPr marL="11565" marR="11565" marT="11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800" b="1" i="0" u="none" strike="noStrike" dirty="0">
                          <a:solidFill>
                            <a:srgbClr val="000000"/>
                          </a:solidFill>
                          <a:effectLst/>
                          <a:latin typeface="Calibri"/>
                        </a:rPr>
                        <a:t>Committee Average</a:t>
                      </a:r>
                    </a:p>
                  </a:txBody>
                  <a:tcPr marL="11565" marR="11565" marT="11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800" b="1" i="0" u="none" strike="noStrike">
                          <a:solidFill>
                            <a:srgbClr val="000000"/>
                          </a:solidFill>
                          <a:effectLst/>
                          <a:latin typeface="Calibri"/>
                        </a:rPr>
                        <a:t>Committee Standard Deviation</a:t>
                      </a:r>
                    </a:p>
                  </a:txBody>
                  <a:tcPr marL="11565" marR="11565" marT="11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r>
              <a:tr h="485734">
                <a:tc>
                  <a:txBody>
                    <a:bodyPr/>
                    <a:lstStyle/>
                    <a:p>
                      <a:pPr algn="l" fontAlgn="ctr"/>
                      <a:r>
                        <a:rPr lang="en-US" sz="1800" b="1" i="0" u="none" strike="noStrike">
                          <a:solidFill>
                            <a:srgbClr val="000000"/>
                          </a:solidFill>
                          <a:effectLst/>
                          <a:latin typeface="Calibri"/>
                        </a:rPr>
                        <a:t>Navy Turtleck</a:t>
                      </a:r>
                    </a:p>
                  </a:txBody>
                  <a:tcPr marL="138781" marR="11565" marT="11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a:rPr>
                        <a:t>89</a:t>
                      </a:r>
                    </a:p>
                  </a:txBody>
                  <a:tcPr marL="11565" marR="11565" marT="11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a:rPr>
                        <a:t>86</a:t>
                      </a:r>
                    </a:p>
                  </a:txBody>
                  <a:tcPr marL="11565" marR="11565" marT="11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a:rPr>
                        <a:t>102</a:t>
                      </a:r>
                    </a:p>
                  </a:txBody>
                  <a:tcPr marL="11565" marR="11565" marT="11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a:rPr>
                        <a:t>102</a:t>
                      </a:r>
                    </a:p>
                  </a:txBody>
                  <a:tcPr marL="11565" marR="11565" marT="11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a:rPr>
                        <a:t>95</a:t>
                      </a:r>
                    </a:p>
                  </a:txBody>
                  <a:tcPr marL="11565" marR="11565" marT="11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a:rPr>
                        <a:t>7</a:t>
                      </a:r>
                    </a:p>
                  </a:txBody>
                  <a:tcPr marL="11565" marR="11565" marT="11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5734">
                <a:tc>
                  <a:txBody>
                    <a:bodyPr/>
                    <a:lstStyle/>
                    <a:p>
                      <a:pPr algn="l" fontAlgn="ctr"/>
                      <a:r>
                        <a:rPr lang="en-US" sz="1800" b="1" i="0" u="none" strike="noStrike">
                          <a:solidFill>
                            <a:srgbClr val="000000"/>
                          </a:solidFill>
                          <a:effectLst/>
                          <a:latin typeface="Calibri"/>
                        </a:rPr>
                        <a:t>Red Cardigan</a:t>
                      </a:r>
                    </a:p>
                  </a:txBody>
                  <a:tcPr marL="138781" marR="11565" marT="11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a:rPr>
                        <a:t>51</a:t>
                      </a:r>
                    </a:p>
                  </a:txBody>
                  <a:tcPr marL="11565" marR="11565" marT="11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a:rPr>
                        <a:t>100</a:t>
                      </a:r>
                    </a:p>
                  </a:txBody>
                  <a:tcPr marL="11565" marR="11565" marT="11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a:rPr>
                        <a:t>152</a:t>
                      </a:r>
                    </a:p>
                  </a:txBody>
                  <a:tcPr marL="11565" marR="11565" marT="11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a:rPr>
                        <a:t>39</a:t>
                      </a:r>
                    </a:p>
                  </a:txBody>
                  <a:tcPr marL="11565" marR="11565" marT="11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a:rPr>
                        <a:t>86</a:t>
                      </a:r>
                    </a:p>
                  </a:txBody>
                  <a:tcPr marL="11565" marR="11565" marT="11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a:rPr>
                        <a:t>45</a:t>
                      </a:r>
                    </a:p>
                  </a:txBody>
                  <a:tcPr marL="11565" marR="11565" marT="11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5734">
                <a:tc>
                  <a:txBody>
                    <a:bodyPr/>
                    <a:lstStyle/>
                    <a:p>
                      <a:pPr algn="l" fontAlgn="ctr"/>
                      <a:r>
                        <a:rPr lang="en-US" sz="1800" b="1" i="0" u="none" strike="noStrike">
                          <a:solidFill>
                            <a:srgbClr val="000000"/>
                          </a:solidFill>
                          <a:effectLst/>
                          <a:latin typeface="Calibri"/>
                        </a:rPr>
                        <a:t>Blue Vest</a:t>
                      </a:r>
                    </a:p>
                  </a:txBody>
                  <a:tcPr marL="138781" marR="11565" marT="11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a:rPr>
                        <a:t>30</a:t>
                      </a:r>
                    </a:p>
                  </a:txBody>
                  <a:tcPr marL="11565" marR="11565" marT="11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a:rPr>
                        <a:t>91</a:t>
                      </a:r>
                    </a:p>
                  </a:txBody>
                  <a:tcPr marL="11565" marR="11565" marT="11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a:rPr>
                        <a:t>183</a:t>
                      </a:r>
                    </a:p>
                  </a:txBody>
                  <a:tcPr marL="11565" marR="11565" marT="11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a:rPr>
                        <a:t>76</a:t>
                      </a:r>
                    </a:p>
                  </a:txBody>
                  <a:tcPr marL="11565" marR="11565" marT="11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a:rPr>
                        <a:t>95</a:t>
                      </a:r>
                    </a:p>
                  </a:txBody>
                  <a:tcPr marL="11565" marR="11565" marT="11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a:rPr>
                        <a:t>56</a:t>
                      </a:r>
                    </a:p>
                  </a:txBody>
                  <a:tcPr marL="11565" marR="11565" marT="11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611560" y="5981218"/>
            <a:ext cx="6480720" cy="646331"/>
          </a:xfrm>
          <a:prstGeom prst="rect">
            <a:avLst/>
          </a:prstGeom>
          <a:noFill/>
        </p:spPr>
        <p:txBody>
          <a:bodyPr wrap="square" rtlCol="0">
            <a:spAutoFit/>
          </a:bodyPr>
          <a:lstStyle/>
          <a:p>
            <a:r>
              <a:rPr lang="en-US" sz="2400" dirty="0" smtClean="0"/>
              <a:t>Remember: Standard Deviation = </a:t>
            </a:r>
            <a:r>
              <a:rPr lang="en-US" sz="3600" dirty="0" smtClean="0"/>
              <a:t>√</a:t>
            </a:r>
            <a:r>
              <a:rPr lang="en-US" sz="2400" dirty="0" err="1" smtClean="0"/>
              <a:t>Σ</a:t>
            </a:r>
            <a:r>
              <a:rPr lang="en-US" sz="2400" dirty="0" smtClean="0"/>
              <a:t>(X</a:t>
            </a:r>
            <a:r>
              <a:rPr lang="en-US" sz="2400" baseline="-25000" dirty="0" smtClean="0"/>
              <a:t>i</a:t>
            </a:r>
            <a:r>
              <a:rPr lang="en-US" sz="2400" dirty="0" smtClean="0"/>
              <a:t>-X)</a:t>
            </a:r>
            <a:r>
              <a:rPr lang="en-US" sz="2400" baseline="30000" dirty="0" smtClean="0"/>
              <a:t>2</a:t>
            </a:r>
            <a:r>
              <a:rPr lang="en-US" sz="2400" dirty="0" smtClean="0"/>
              <a:t>/N</a:t>
            </a:r>
            <a:endParaRPr lang="en-US" sz="2400" dirty="0"/>
          </a:p>
        </p:txBody>
      </p:sp>
      <p:cxnSp>
        <p:nvCxnSpPr>
          <p:cNvPr id="8" name="Straight Connector 7"/>
          <p:cNvCxnSpPr/>
          <p:nvPr/>
        </p:nvCxnSpPr>
        <p:spPr>
          <a:xfrm>
            <a:off x="5832715" y="6237312"/>
            <a:ext cx="17944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076056" y="6063414"/>
            <a:ext cx="1584176"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5727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Initial Forecasts: Groping in the Dark</a:t>
            </a:r>
            <a:endParaRPr lang="en-US" dirty="0"/>
          </a:p>
        </p:txBody>
      </p:sp>
      <p:sp>
        <p:nvSpPr>
          <p:cNvPr id="2" name="Rectangle 1"/>
          <p:cNvSpPr/>
          <p:nvPr/>
        </p:nvSpPr>
        <p:spPr>
          <a:xfrm>
            <a:off x="611560" y="6021288"/>
            <a:ext cx="7965742" cy="523220"/>
          </a:xfrm>
          <a:prstGeom prst="rect">
            <a:avLst/>
          </a:prstGeom>
        </p:spPr>
        <p:txBody>
          <a:bodyPr wrap="none">
            <a:spAutoFit/>
          </a:bodyPr>
          <a:lstStyle/>
          <a:p>
            <a:r>
              <a:rPr lang="en-US" altLang="en-US" sz="2800" dirty="0" smtClean="0"/>
              <a:t>When the Committee agrees, they tend to be Accurate</a:t>
            </a:r>
            <a:endParaRPr lang="en-US" sz="2800" dirty="0"/>
          </a:p>
        </p:txBody>
      </p:sp>
      <p:sp>
        <p:nvSpPr>
          <p:cNvPr id="11" name="Rectangle 10"/>
          <p:cNvSpPr/>
          <p:nvPr/>
        </p:nvSpPr>
        <p:spPr>
          <a:xfrm>
            <a:off x="251520" y="1628800"/>
            <a:ext cx="6917278" cy="523220"/>
          </a:xfrm>
          <a:prstGeom prst="rect">
            <a:avLst/>
          </a:prstGeom>
        </p:spPr>
        <p:txBody>
          <a:bodyPr wrap="none">
            <a:spAutoFit/>
          </a:bodyPr>
          <a:lstStyle/>
          <a:p>
            <a:pPr marL="457200" indent="-457200">
              <a:buFont typeface="Arial"/>
              <a:buChar char="•"/>
            </a:pPr>
            <a:r>
              <a:rPr lang="en-US" altLang="en-US" sz="2800" dirty="0" smtClean="0"/>
              <a:t>After 26 weeks we know the actual demand</a:t>
            </a:r>
          </a:p>
        </p:txBody>
      </p:sp>
      <p:graphicFrame>
        <p:nvGraphicFramePr>
          <p:cNvPr id="5" name="Table 4"/>
          <p:cNvGraphicFramePr>
            <a:graphicFrameLocks noGrp="1"/>
          </p:cNvGraphicFramePr>
          <p:nvPr>
            <p:extLst>
              <p:ext uri="{D42A27DB-BD31-4B8C-83A1-F6EECF244321}">
                <p14:modId xmlns:p14="http://schemas.microsoft.com/office/powerpoint/2010/main" val="6351003"/>
              </p:ext>
            </p:extLst>
          </p:nvPr>
        </p:nvGraphicFramePr>
        <p:xfrm>
          <a:off x="179512" y="2564904"/>
          <a:ext cx="8712968" cy="3168354"/>
        </p:xfrm>
        <a:graphic>
          <a:graphicData uri="http://schemas.openxmlformats.org/drawingml/2006/table">
            <a:tbl>
              <a:tblPr/>
              <a:tblGrid>
                <a:gridCol w="1777562"/>
                <a:gridCol w="1573579"/>
                <a:gridCol w="1398737"/>
                <a:gridCol w="1311316"/>
                <a:gridCol w="1325887"/>
                <a:gridCol w="1325887"/>
              </a:tblGrid>
              <a:tr h="1086954">
                <a:tc>
                  <a:txBody>
                    <a:bodyPr/>
                    <a:lstStyle/>
                    <a:p>
                      <a:pPr algn="l" fontAlgn="ctr"/>
                      <a:r>
                        <a:rPr lang="en-US" sz="1800" b="1" i="0" u="none" strike="noStrike">
                          <a:solidFill>
                            <a:srgbClr val="000000"/>
                          </a:solidFill>
                          <a:effectLst/>
                          <a:latin typeface="Calibri"/>
                        </a:rPr>
                        <a:t>Product</a:t>
                      </a:r>
                    </a:p>
                  </a:txBody>
                  <a:tcPr marL="1524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800" b="1" i="0" u="none" strike="noStrike">
                          <a:solidFill>
                            <a:srgbClr val="000000"/>
                          </a:solidFill>
                          <a:effectLst/>
                          <a:latin typeface="Calibri"/>
                        </a:rPr>
                        <a:t>Committee Average</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800" b="1" i="0" u="none" strike="noStrike">
                          <a:solidFill>
                            <a:srgbClr val="000000"/>
                          </a:solidFill>
                          <a:effectLst/>
                          <a:latin typeface="Calibri"/>
                        </a:rPr>
                        <a:t>Committee Standard Deviation</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800" b="1" i="0" u="none" strike="noStrike">
                          <a:solidFill>
                            <a:srgbClr val="000000"/>
                          </a:solidFill>
                          <a:effectLst/>
                          <a:latin typeface="Calibri"/>
                        </a:rPr>
                        <a:t>Actual Demand</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800" b="1" i="0" u="none" strike="noStrike">
                          <a:solidFill>
                            <a:srgbClr val="000000"/>
                          </a:solidFill>
                          <a:effectLst/>
                          <a:latin typeface="Calibri"/>
                        </a:rPr>
                        <a:t>Forecast Error</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800" b="1" i="0" u="none" strike="noStrike">
                          <a:solidFill>
                            <a:srgbClr val="000000"/>
                          </a:solidFill>
                          <a:effectLst/>
                          <a:latin typeface="Calibri"/>
                        </a:rPr>
                        <a:t>Absolute Deviation</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r>
              <a:tr h="693800">
                <a:tc>
                  <a:txBody>
                    <a:bodyPr/>
                    <a:lstStyle/>
                    <a:p>
                      <a:pPr algn="l" fontAlgn="ctr"/>
                      <a:r>
                        <a:rPr lang="en-US" sz="1800" b="1" i="0" u="none" strike="noStrike">
                          <a:solidFill>
                            <a:srgbClr val="000000"/>
                          </a:solidFill>
                          <a:effectLst/>
                          <a:latin typeface="Calibri"/>
                        </a:rPr>
                        <a:t>Navy Turtleck</a:t>
                      </a:r>
                    </a:p>
                  </a:txBody>
                  <a:tcPr marL="1524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a:rPr>
                        <a:t>95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a:rPr>
                        <a:t>7</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a:rPr>
                        <a:t>85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a:rPr>
                        <a:t>-10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a:rPr>
                        <a:t>10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93800">
                <a:tc>
                  <a:txBody>
                    <a:bodyPr/>
                    <a:lstStyle/>
                    <a:p>
                      <a:pPr algn="l" fontAlgn="ctr"/>
                      <a:r>
                        <a:rPr lang="en-US" sz="1800" b="1" i="0" u="none" strike="noStrike">
                          <a:solidFill>
                            <a:srgbClr val="000000"/>
                          </a:solidFill>
                          <a:effectLst/>
                          <a:latin typeface="Calibri"/>
                        </a:rPr>
                        <a:t>Red Cardigan</a:t>
                      </a:r>
                    </a:p>
                  </a:txBody>
                  <a:tcPr marL="1524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a:rPr>
                        <a:t>86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a:rPr>
                        <a:t>45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a:rPr>
                        <a:t>132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a:rPr>
                        <a:t>47</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a:rPr>
                        <a:t>47</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93800">
                <a:tc>
                  <a:txBody>
                    <a:bodyPr/>
                    <a:lstStyle/>
                    <a:p>
                      <a:pPr algn="l" fontAlgn="ctr"/>
                      <a:r>
                        <a:rPr lang="en-US" sz="1800" b="1" i="0" u="none" strike="noStrike">
                          <a:solidFill>
                            <a:srgbClr val="000000"/>
                          </a:solidFill>
                          <a:effectLst/>
                          <a:latin typeface="Calibri"/>
                        </a:rPr>
                        <a:t>Blue Vest</a:t>
                      </a:r>
                    </a:p>
                  </a:txBody>
                  <a:tcPr marL="1524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a:rPr>
                        <a:t>95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a:rPr>
                        <a:t>56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a:rPr>
                        <a:t>29</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a:rPr>
                        <a:t>-66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a:rPr>
                        <a:t>66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63187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9" name="Object 2"/>
          <p:cNvGraphicFramePr>
            <a:graphicFrameLocks noChangeAspect="1"/>
          </p:cNvGraphicFramePr>
          <p:nvPr>
            <p:extLst>
              <p:ext uri="{D42A27DB-BD31-4B8C-83A1-F6EECF244321}">
                <p14:modId xmlns:p14="http://schemas.microsoft.com/office/powerpoint/2010/main" val="3066520633"/>
              </p:ext>
            </p:extLst>
          </p:nvPr>
        </p:nvGraphicFramePr>
        <p:xfrm>
          <a:off x="1979712" y="2269590"/>
          <a:ext cx="4536504" cy="3967722"/>
        </p:xfrm>
        <a:graphic>
          <a:graphicData uri="http://schemas.openxmlformats.org/presentationml/2006/ole">
            <mc:AlternateContent xmlns:mc="http://schemas.openxmlformats.org/markup-compatibility/2006">
              <mc:Choice xmlns:v="urn:schemas-microsoft-com:vml" Requires="v">
                <p:oleObj spid="_x0000_s29762" name="Worksheet" r:id="rId3" imgW="4715256" imgH="4124554" progId="Excel.Sheet.8">
                  <p:embed/>
                </p:oleObj>
              </mc:Choice>
              <mc:Fallback>
                <p:oleObj name="Worksheet" r:id="rId3" imgW="4715256" imgH="4124554"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2269590"/>
                        <a:ext cx="4536504" cy="3967722"/>
                      </a:xfrm>
                      <a:prstGeom prst="rect">
                        <a:avLst/>
                      </a:prstGeom>
                      <a:noFill/>
                      <a:ln>
                        <a:noFill/>
                      </a:ln>
                      <a:effectLst/>
                      <a:extLst/>
                    </p:spPr>
                  </p:pic>
                </p:oleObj>
              </mc:Fallback>
            </mc:AlternateContent>
          </a:graphicData>
        </a:graphic>
      </p:graphicFrame>
      <p:sp>
        <p:nvSpPr>
          <p:cNvPr id="34821" name="Line 5"/>
          <p:cNvSpPr>
            <a:spLocks noChangeShapeType="1"/>
          </p:cNvSpPr>
          <p:nvPr/>
        </p:nvSpPr>
        <p:spPr bwMode="auto">
          <a:xfrm flipV="1">
            <a:off x="3412976" y="2562200"/>
            <a:ext cx="2743200" cy="2667000"/>
          </a:xfrm>
          <a:prstGeom prst="line">
            <a:avLst/>
          </a:prstGeom>
          <a:noFill/>
          <a:ln w="1905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itle 1"/>
          <p:cNvSpPr>
            <a:spLocks noGrp="1"/>
          </p:cNvSpPr>
          <p:nvPr>
            <p:ph type="title"/>
          </p:nvPr>
        </p:nvSpPr>
        <p:spPr>
          <a:xfrm>
            <a:off x="609600" y="278160"/>
            <a:ext cx="8153400" cy="990600"/>
          </a:xfrm>
        </p:spPr>
        <p:txBody>
          <a:bodyPr>
            <a:normAutofit/>
          </a:bodyPr>
          <a:lstStyle/>
          <a:p>
            <a:r>
              <a:rPr lang="en-US" dirty="0" smtClean="0"/>
              <a:t>Forecast Errors Cost Money</a:t>
            </a:r>
            <a:endParaRPr lang="en-US" dirty="0"/>
          </a:p>
        </p:txBody>
      </p:sp>
      <p:sp>
        <p:nvSpPr>
          <p:cNvPr id="7" name="Rectangle 6"/>
          <p:cNvSpPr/>
          <p:nvPr/>
        </p:nvSpPr>
        <p:spPr>
          <a:xfrm>
            <a:off x="676056" y="1484784"/>
            <a:ext cx="7712368" cy="954107"/>
          </a:xfrm>
          <a:prstGeom prst="rect">
            <a:avLst/>
          </a:prstGeom>
        </p:spPr>
        <p:txBody>
          <a:bodyPr wrap="none">
            <a:spAutoFit/>
          </a:bodyPr>
          <a:lstStyle/>
          <a:p>
            <a:pPr marL="457200" indent="-457200" algn="ctr">
              <a:buFont typeface="Arial"/>
              <a:buChar char="•"/>
            </a:pPr>
            <a:r>
              <a:rPr lang="en-US" sz="2800" dirty="0" smtClean="0"/>
              <a:t>Mean Absolute Deviation (MAD) =50%</a:t>
            </a:r>
          </a:p>
          <a:p>
            <a:pPr marL="457200" indent="-457200" algn="ctr">
              <a:buFont typeface="Arial"/>
              <a:buChar char="•"/>
            </a:pPr>
            <a:r>
              <a:rPr lang="en-US" sz="2800" dirty="0" smtClean="0"/>
              <a:t>Mean Absolute Percentage Error (MAPE) = 55%</a:t>
            </a:r>
            <a:endParaRPr lang="en-US" sz="2800" dirty="0"/>
          </a:p>
        </p:txBody>
      </p:sp>
      <p:sp>
        <p:nvSpPr>
          <p:cNvPr id="8" name="Rectangle 7"/>
          <p:cNvSpPr/>
          <p:nvPr/>
        </p:nvSpPr>
        <p:spPr>
          <a:xfrm>
            <a:off x="395536" y="6239053"/>
            <a:ext cx="8352928" cy="646331"/>
          </a:xfrm>
          <a:prstGeom prst="rect">
            <a:avLst/>
          </a:prstGeom>
        </p:spPr>
        <p:txBody>
          <a:bodyPr wrap="square">
            <a:spAutoFit/>
          </a:bodyPr>
          <a:lstStyle/>
          <a:p>
            <a:pPr algn="ctr"/>
            <a:r>
              <a:rPr lang="en-US" dirty="0" smtClean="0"/>
              <a:t>MAD=(Total Absolute Deviation)/(Total Actual Demand)</a:t>
            </a:r>
          </a:p>
          <a:p>
            <a:pPr algn="ctr"/>
            <a:r>
              <a:rPr lang="en-US" dirty="0" smtClean="0"/>
              <a:t>MAPE= Average of Individual Percentage Deviations</a:t>
            </a:r>
            <a:endParaRPr lang="en-US" dirty="0"/>
          </a:p>
        </p:txBody>
      </p:sp>
    </p:spTree>
    <p:extLst>
      <p:ext uri="{BB962C8B-B14F-4D97-AF65-F5344CB8AC3E}">
        <p14:creationId xmlns:p14="http://schemas.microsoft.com/office/powerpoint/2010/main" val="87513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91" name="Object 2"/>
          <p:cNvGraphicFramePr>
            <a:graphicFrameLocks noChangeAspect="1"/>
          </p:cNvGraphicFramePr>
          <p:nvPr>
            <p:extLst>
              <p:ext uri="{D42A27DB-BD31-4B8C-83A1-F6EECF244321}">
                <p14:modId xmlns:p14="http://schemas.microsoft.com/office/powerpoint/2010/main" val="2058527697"/>
              </p:ext>
            </p:extLst>
          </p:nvPr>
        </p:nvGraphicFramePr>
        <p:xfrm>
          <a:off x="617611" y="2141934"/>
          <a:ext cx="7710488" cy="4743450"/>
        </p:xfrm>
        <a:graphic>
          <a:graphicData uri="http://schemas.openxmlformats.org/presentationml/2006/ole">
            <mc:AlternateContent xmlns:mc="http://schemas.openxmlformats.org/markup-compatibility/2006">
              <mc:Choice xmlns:v="urn:schemas-microsoft-com:vml" Requires="v">
                <p:oleObj spid="_x0000_s15428" name="Worksheet" r:id="rId3" imgW="5782056" imgH="5839054" progId="Excel.Sheet.8">
                  <p:embed/>
                </p:oleObj>
              </mc:Choice>
              <mc:Fallback>
                <p:oleObj name="Worksheet" r:id="rId3" imgW="5782056" imgH="5839054"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611" y="2141934"/>
                        <a:ext cx="7710488" cy="474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892" name="Text Box 3"/>
          <p:cNvSpPr txBox="1">
            <a:spLocks noChangeArrowheads="1"/>
          </p:cNvSpPr>
          <p:nvPr/>
        </p:nvSpPr>
        <p:spPr bwMode="auto">
          <a:xfrm>
            <a:off x="1816174" y="5937076"/>
            <a:ext cx="19588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b="1" dirty="0">
                <a:solidFill>
                  <a:srgbClr val="FF0000"/>
                </a:solidFill>
                <a:latin typeface="Arial" pitchFamily="34" charset="0"/>
              </a:rPr>
              <a:t>High Agreement</a:t>
            </a:r>
          </a:p>
        </p:txBody>
      </p:sp>
      <p:sp>
        <p:nvSpPr>
          <p:cNvPr id="37893" name="Text Box 4"/>
          <p:cNvSpPr txBox="1">
            <a:spLocks noChangeArrowheads="1"/>
          </p:cNvSpPr>
          <p:nvPr/>
        </p:nvSpPr>
        <p:spPr bwMode="auto">
          <a:xfrm>
            <a:off x="6604074" y="5968826"/>
            <a:ext cx="19075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b="1" dirty="0">
                <a:solidFill>
                  <a:srgbClr val="FF0000"/>
                </a:solidFill>
                <a:latin typeface="Arial" pitchFamily="34" charset="0"/>
              </a:rPr>
              <a:t>Low Agreement</a:t>
            </a:r>
          </a:p>
        </p:txBody>
      </p:sp>
      <p:sp>
        <p:nvSpPr>
          <p:cNvPr id="37894" name="Text Box 5"/>
          <p:cNvSpPr txBox="1">
            <a:spLocks noChangeArrowheads="1"/>
          </p:cNvSpPr>
          <p:nvPr/>
        </p:nvSpPr>
        <p:spPr bwMode="auto">
          <a:xfrm>
            <a:off x="922411" y="5163964"/>
            <a:ext cx="74912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b="1" dirty="0">
                <a:solidFill>
                  <a:srgbClr val="FF0000"/>
                </a:solidFill>
                <a:latin typeface="Arial" pitchFamily="34" charset="0"/>
              </a:rPr>
              <a:t>Low</a:t>
            </a:r>
          </a:p>
          <a:p>
            <a:r>
              <a:rPr lang="en-US" altLang="en-US" sz="1800" b="1" dirty="0">
                <a:solidFill>
                  <a:srgbClr val="FF0000"/>
                </a:solidFill>
                <a:latin typeface="Arial" pitchFamily="34" charset="0"/>
              </a:rPr>
              <a:t>Error</a:t>
            </a:r>
          </a:p>
        </p:txBody>
      </p:sp>
      <p:sp>
        <p:nvSpPr>
          <p:cNvPr id="37895" name="Text Box 6"/>
          <p:cNvSpPr txBox="1">
            <a:spLocks noChangeArrowheads="1"/>
          </p:cNvSpPr>
          <p:nvPr/>
        </p:nvSpPr>
        <p:spPr bwMode="auto">
          <a:xfrm>
            <a:off x="922411" y="2193751"/>
            <a:ext cx="74912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b="1" dirty="0">
                <a:solidFill>
                  <a:srgbClr val="FF0000"/>
                </a:solidFill>
                <a:latin typeface="Arial" pitchFamily="34" charset="0"/>
              </a:rPr>
              <a:t>High</a:t>
            </a:r>
          </a:p>
          <a:p>
            <a:r>
              <a:rPr lang="en-US" altLang="en-US" sz="1800" b="1" dirty="0">
                <a:solidFill>
                  <a:srgbClr val="FF0000"/>
                </a:solidFill>
                <a:latin typeface="Arial" pitchFamily="34" charset="0"/>
              </a:rPr>
              <a:t>Error</a:t>
            </a:r>
          </a:p>
        </p:txBody>
      </p:sp>
      <p:sp>
        <p:nvSpPr>
          <p:cNvPr id="37896" name="Line 7"/>
          <p:cNvSpPr>
            <a:spLocks noChangeShapeType="1"/>
          </p:cNvSpPr>
          <p:nvPr/>
        </p:nvSpPr>
        <p:spPr bwMode="auto">
          <a:xfrm flipV="1">
            <a:off x="5240411" y="2317576"/>
            <a:ext cx="0" cy="3279775"/>
          </a:xfrm>
          <a:prstGeom prst="line">
            <a:avLst/>
          </a:prstGeom>
          <a:noFill/>
          <a:ln w="1270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7" name="Text Box 8"/>
          <p:cNvSpPr txBox="1">
            <a:spLocks noChangeArrowheads="1"/>
          </p:cNvSpPr>
          <p:nvPr/>
        </p:nvSpPr>
        <p:spPr bwMode="auto">
          <a:xfrm>
            <a:off x="3157611" y="2827164"/>
            <a:ext cx="1038225"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a:latin typeface="CG Times" pitchFamily="18" charset="0"/>
              </a:rPr>
              <a:t>Average</a:t>
            </a:r>
          </a:p>
          <a:p>
            <a:r>
              <a:rPr lang="en-US" altLang="en-US" sz="1800">
                <a:latin typeface="CG Times" pitchFamily="18" charset="0"/>
              </a:rPr>
              <a:t>Error =</a:t>
            </a:r>
          </a:p>
          <a:p>
            <a:r>
              <a:rPr lang="en-US" altLang="en-US" sz="1800">
                <a:latin typeface="CG Times" pitchFamily="18" charset="0"/>
              </a:rPr>
              <a:t>116 units</a:t>
            </a:r>
            <a:endParaRPr lang="en-US" altLang="en-US" sz="1800">
              <a:latin typeface="Arial" pitchFamily="34" charset="0"/>
            </a:endParaRPr>
          </a:p>
        </p:txBody>
      </p:sp>
      <p:sp>
        <p:nvSpPr>
          <p:cNvPr id="37898" name="Text Box 9"/>
          <p:cNvSpPr txBox="1">
            <a:spLocks noChangeArrowheads="1"/>
          </p:cNvSpPr>
          <p:nvPr/>
        </p:nvSpPr>
        <p:spPr bwMode="auto">
          <a:xfrm>
            <a:off x="5876999" y="2827164"/>
            <a:ext cx="1038225"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a:latin typeface="CG Times" pitchFamily="18" charset="0"/>
              </a:rPr>
              <a:t>Average</a:t>
            </a:r>
          </a:p>
          <a:p>
            <a:r>
              <a:rPr lang="en-US" altLang="en-US" sz="1800">
                <a:latin typeface="CG Times" pitchFamily="18" charset="0"/>
              </a:rPr>
              <a:t>Error =</a:t>
            </a:r>
          </a:p>
          <a:p>
            <a:r>
              <a:rPr lang="en-US" altLang="en-US" sz="1800">
                <a:latin typeface="CG Times" pitchFamily="18" charset="0"/>
              </a:rPr>
              <a:t>645 units</a:t>
            </a:r>
            <a:endParaRPr lang="en-US" altLang="en-US" sz="1800">
              <a:latin typeface="Arial" pitchFamily="34" charset="0"/>
            </a:endParaRPr>
          </a:p>
        </p:txBody>
      </p:sp>
      <p:sp>
        <p:nvSpPr>
          <p:cNvPr id="37899" name="Text Box 10"/>
          <p:cNvSpPr txBox="1">
            <a:spLocks noChangeArrowheads="1"/>
          </p:cNvSpPr>
          <p:nvPr/>
        </p:nvSpPr>
        <p:spPr bwMode="auto">
          <a:xfrm>
            <a:off x="611560" y="1492076"/>
            <a:ext cx="8136904"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000" b="1" dirty="0">
                <a:latin typeface="Arial Unicode MS" pitchFamily="34" charset="-128"/>
              </a:rPr>
              <a:t>The Committee Process </a:t>
            </a:r>
            <a:r>
              <a:rPr lang="en-US" altLang="en-US" sz="2000" b="1" dirty="0" smtClean="0">
                <a:latin typeface="Arial Unicode MS" pitchFamily="34" charset="-128"/>
              </a:rPr>
              <a:t> is a powerful way to determine what you can and what you cannot predict</a:t>
            </a:r>
            <a:endParaRPr lang="en-US" altLang="en-US" sz="2000" b="1" dirty="0">
              <a:latin typeface="Arial Unicode MS" pitchFamily="34" charset="-128"/>
            </a:endParaRPr>
          </a:p>
        </p:txBody>
      </p:sp>
      <p:sp>
        <p:nvSpPr>
          <p:cNvPr id="2" name="Title 1"/>
          <p:cNvSpPr>
            <a:spLocks noGrp="1"/>
          </p:cNvSpPr>
          <p:nvPr>
            <p:ph type="title"/>
          </p:nvPr>
        </p:nvSpPr>
        <p:spPr/>
        <p:txBody>
          <a:bodyPr>
            <a:normAutofit fontScale="90000"/>
          </a:bodyPr>
          <a:lstStyle/>
          <a:p>
            <a:r>
              <a:rPr lang="en-US" dirty="0" smtClean="0"/>
              <a:t>Errors tend to be small when committee members agree!</a:t>
            </a:r>
            <a:endParaRPr lang="en-US" dirty="0"/>
          </a:p>
        </p:txBody>
      </p:sp>
    </p:spTree>
    <p:extLst>
      <p:ext uri="{BB962C8B-B14F-4D97-AF65-F5344CB8AC3E}">
        <p14:creationId xmlns:p14="http://schemas.microsoft.com/office/powerpoint/2010/main" val="2579751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2648" y="1600200"/>
            <a:ext cx="8351840" cy="4495800"/>
          </a:xfrm>
        </p:spPr>
        <p:txBody>
          <a:bodyPr/>
          <a:lstStyle/>
          <a:p>
            <a:r>
              <a:rPr lang="en-US" dirty="0" smtClean="0"/>
              <a:t>What is the cost of forecast errors?</a:t>
            </a:r>
          </a:p>
          <a:p>
            <a:r>
              <a:rPr lang="en-US" dirty="0"/>
              <a:t>U</a:t>
            </a:r>
            <a:r>
              <a:rPr lang="en-US" dirty="0" smtClean="0"/>
              <a:t>nder-buy </a:t>
            </a:r>
            <a:r>
              <a:rPr lang="en-US" dirty="0"/>
              <a:t>C</a:t>
            </a:r>
            <a:r>
              <a:rPr lang="en-US" dirty="0" smtClean="0"/>
              <a:t>ost = Normal price – Cost = Opportunity Cost</a:t>
            </a:r>
          </a:p>
          <a:p>
            <a:r>
              <a:rPr lang="en-US" dirty="0" smtClean="0"/>
              <a:t>Over-buy Cost = Cost – Markdown price</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748441730"/>
              </p:ext>
            </p:extLst>
          </p:nvPr>
        </p:nvGraphicFramePr>
        <p:xfrm>
          <a:off x="323528" y="4005064"/>
          <a:ext cx="8532439" cy="2178244"/>
        </p:xfrm>
        <a:graphic>
          <a:graphicData uri="http://schemas.openxmlformats.org/drawingml/2006/table">
            <a:tbl>
              <a:tblPr>
                <a:tableStyleId>{5C22544A-7EE6-4342-B048-85BDC9FD1C3A}</a:tableStyleId>
              </a:tblPr>
              <a:tblGrid>
                <a:gridCol w="1350409"/>
                <a:gridCol w="1201348"/>
                <a:gridCol w="1275879"/>
                <a:gridCol w="1486426"/>
                <a:gridCol w="1796303"/>
                <a:gridCol w="1422074"/>
              </a:tblGrid>
              <a:tr h="530957">
                <a:tc>
                  <a:txBody>
                    <a:bodyPr/>
                    <a:lstStyle/>
                    <a:p>
                      <a:pPr algn="ctr" fontAlgn="ctr"/>
                      <a:r>
                        <a:rPr lang="en-US" sz="1800" b="1" u="none" strike="noStrike" dirty="0">
                          <a:effectLst/>
                        </a:rPr>
                        <a:t>Product</a:t>
                      </a:r>
                      <a:endParaRPr lang="en-US" sz="180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800" b="1" u="none" strike="noStrike" dirty="0">
                          <a:effectLst/>
                        </a:rPr>
                        <a:t>Cost ($)</a:t>
                      </a:r>
                      <a:endParaRPr lang="en-US" sz="180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800" b="1" u="none" strike="noStrike" dirty="0">
                          <a:effectLst/>
                        </a:rPr>
                        <a:t>Normal Price ($)</a:t>
                      </a:r>
                      <a:endParaRPr lang="en-US" sz="180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800" b="1" u="none" strike="noStrike" dirty="0">
                          <a:effectLst/>
                        </a:rPr>
                        <a:t>Markdown Price ($)</a:t>
                      </a:r>
                      <a:endParaRPr lang="en-US" sz="180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800" b="1" u="none" strike="noStrike" dirty="0" smtClean="0">
                          <a:effectLst/>
                        </a:rPr>
                        <a:t>Under-buy Cost  </a:t>
                      </a:r>
                      <a:r>
                        <a:rPr lang="en-US" sz="1800" b="1" u="none" strike="noStrike" dirty="0">
                          <a:effectLst/>
                        </a:rPr>
                        <a:t>($ per unit)</a:t>
                      </a:r>
                      <a:endParaRPr lang="en-US" sz="180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800" b="1" u="none" strike="noStrike" dirty="0" smtClean="0">
                          <a:effectLst/>
                        </a:rPr>
                        <a:t>Over-buy </a:t>
                      </a:r>
                      <a:r>
                        <a:rPr lang="en-US" sz="1800" b="1" u="none" strike="noStrike" dirty="0">
                          <a:effectLst/>
                        </a:rPr>
                        <a:t>Cost ($ per unit)</a:t>
                      </a:r>
                      <a:endParaRPr lang="en-US" sz="180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530957">
                <a:tc>
                  <a:txBody>
                    <a:bodyPr/>
                    <a:lstStyle/>
                    <a:p>
                      <a:pPr algn="ctr" fontAlgn="ctr"/>
                      <a:r>
                        <a:rPr lang="en-US" sz="1800" b="1" u="none" strike="noStrike" dirty="0">
                          <a:effectLst/>
                        </a:rPr>
                        <a:t>Navy Turtleneck</a:t>
                      </a:r>
                      <a:endParaRPr lang="en-US" sz="180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u="none" strike="noStrike" dirty="0">
                          <a:effectLst/>
                        </a:rPr>
                        <a:t>40</a:t>
                      </a:r>
                      <a:endParaRPr lang="en-US" sz="20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u="none" strike="noStrike" dirty="0">
                          <a:effectLst/>
                        </a:rPr>
                        <a:t>60</a:t>
                      </a:r>
                      <a:endParaRPr lang="en-US" sz="20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u="none" strike="noStrike" dirty="0">
                          <a:effectLst/>
                        </a:rPr>
                        <a:t>18</a:t>
                      </a:r>
                      <a:endParaRPr lang="en-US" sz="20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u="none" strike="noStrike" dirty="0">
                          <a:effectLst/>
                        </a:rPr>
                        <a:t>20</a:t>
                      </a:r>
                      <a:endParaRPr lang="en-US" sz="20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u="none" strike="noStrike" dirty="0">
                          <a:effectLst/>
                        </a:rPr>
                        <a:t>22</a:t>
                      </a:r>
                      <a:endParaRPr lang="en-US" sz="20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30957">
                <a:tc>
                  <a:txBody>
                    <a:bodyPr/>
                    <a:lstStyle/>
                    <a:p>
                      <a:pPr algn="ctr" fontAlgn="ctr"/>
                      <a:r>
                        <a:rPr lang="en-US" sz="1800" b="1" u="none" strike="noStrike" dirty="0">
                          <a:effectLst/>
                        </a:rPr>
                        <a:t>Red Cardigan</a:t>
                      </a:r>
                      <a:endParaRPr lang="en-US" sz="180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u="none" strike="noStrike">
                          <a:effectLst/>
                        </a:rPr>
                        <a:t>77</a:t>
                      </a:r>
                      <a:endParaRPr lang="en-US" sz="2000" b="0" i="0" u="none" strike="noStrike">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u="none" strike="noStrike">
                          <a:effectLst/>
                        </a:rPr>
                        <a:t>160</a:t>
                      </a:r>
                      <a:endParaRPr lang="en-US" sz="2000" b="0" i="0" u="none" strike="noStrike">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u="none" strike="noStrike">
                          <a:effectLst/>
                        </a:rPr>
                        <a:t>48</a:t>
                      </a:r>
                      <a:endParaRPr lang="en-US" sz="2000" b="0" i="0" u="none" strike="noStrike">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u="none" strike="noStrike" dirty="0">
                          <a:effectLst/>
                        </a:rPr>
                        <a:t>83</a:t>
                      </a:r>
                      <a:endParaRPr lang="en-US" sz="20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u="none" strike="noStrike" dirty="0">
                          <a:effectLst/>
                        </a:rPr>
                        <a:t>29</a:t>
                      </a:r>
                      <a:endParaRPr lang="en-US" sz="20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30957">
                <a:tc>
                  <a:txBody>
                    <a:bodyPr/>
                    <a:lstStyle/>
                    <a:p>
                      <a:pPr algn="ctr" fontAlgn="ctr"/>
                      <a:r>
                        <a:rPr lang="en-US" sz="1800" b="1" u="none" strike="noStrike" dirty="0">
                          <a:effectLst/>
                        </a:rPr>
                        <a:t>Blue Vest</a:t>
                      </a:r>
                      <a:endParaRPr lang="en-US" sz="180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u="none" strike="noStrike">
                          <a:effectLst/>
                        </a:rPr>
                        <a:t>65</a:t>
                      </a:r>
                      <a:endParaRPr lang="en-US" sz="2000" b="0" i="0" u="none" strike="noStrike">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u="none" strike="noStrike">
                          <a:effectLst/>
                        </a:rPr>
                        <a:t>110</a:t>
                      </a:r>
                      <a:endParaRPr lang="en-US" sz="2000" b="0" i="0" u="none" strike="noStrike">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u="none" strike="noStrike">
                          <a:effectLst/>
                        </a:rPr>
                        <a:t>33</a:t>
                      </a:r>
                      <a:endParaRPr lang="en-US" sz="2000" b="0" i="0" u="none" strike="noStrike">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u="none" strike="noStrike">
                          <a:effectLst/>
                        </a:rPr>
                        <a:t>45</a:t>
                      </a:r>
                      <a:endParaRPr lang="en-US" sz="2000" b="0" i="0" u="none" strike="noStrike">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u="none" strike="noStrike" dirty="0">
                          <a:effectLst/>
                        </a:rPr>
                        <a:t>32</a:t>
                      </a:r>
                      <a:endParaRPr lang="en-US" sz="20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Title 1"/>
          <p:cNvSpPr>
            <a:spLocks noGrp="1"/>
          </p:cNvSpPr>
          <p:nvPr>
            <p:ph type="title"/>
          </p:nvPr>
        </p:nvSpPr>
        <p:spPr>
          <a:xfrm>
            <a:off x="609600" y="278160"/>
            <a:ext cx="8153400" cy="990600"/>
          </a:xfrm>
        </p:spPr>
        <p:txBody>
          <a:bodyPr>
            <a:normAutofit/>
          </a:bodyPr>
          <a:lstStyle/>
          <a:p>
            <a:r>
              <a:rPr lang="en-US" dirty="0" smtClean="0"/>
              <a:t>Forecast Errors Cost Money</a:t>
            </a:r>
            <a:endParaRPr lang="en-US" dirty="0"/>
          </a:p>
        </p:txBody>
      </p:sp>
    </p:spTree>
    <p:extLst>
      <p:ext uri="{BB962C8B-B14F-4D97-AF65-F5344CB8AC3E}">
        <p14:creationId xmlns:p14="http://schemas.microsoft.com/office/powerpoint/2010/main" val="141322653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78160"/>
            <a:ext cx="8153400" cy="990600"/>
          </a:xfrm>
        </p:spPr>
        <p:txBody>
          <a:bodyPr>
            <a:normAutofit/>
          </a:bodyPr>
          <a:lstStyle/>
          <a:p>
            <a:r>
              <a:rPr lang="en-US" dirty="0" smtClean="0"/>
              <a:t>Buying Strategies</a:t>
            </a:r>
            <a:endParaRPr lang="en-US" dirty="0"/>
          </a:p>
        </p:txBody>
      </p:sp>
      <p:sp>
        <p:nvSpPr>
          <p:cNvPr id="3" name="Content Placeholder 2"/>
          <p:cNvSpPr>
            <a:spLocks noGrp="1"/>
          </p:cNvSpPr>
          <p:nvPr>
            <p:ph sz="quarter" idx="1"/>
          </p:nvPr>
        </p:nvSpPr>
        <p:spPr/>
        <p:txBody>
          <a:bodyPr/>
          <a:lstStyle/>
          <a:p>
            <a:r>
              <a:rPr lang="en-US" dirty="0" smtClean="0"/>
              <a:t>Buy the Forecast</a:t>
            </a:r>
          </a:p>
          <a:p>
            <a:r>
              <a:rPr lang="en-US" dirty="0" smtClean="0"/>
              <a:t>Hedge: Buy the forecast + 10%</a:t>
            </a:r>
          </a:p>
          <a:p>
            <a:r>
              <a:rPr lang="en-US" dirty="0"/>
              <a:t>P</a:t>
            </a:r>
            <a:r>
              <a:rPr lang="en-US" dirty="0" smtClean="0"/>
              <a:t>robabilistic risk adjusted hedge</a:t>
            </a:r>
          </a:p>
          <a:p>
            <a:r>
              <a:rPr lang="en-US" dirty="0" smtClean="0"/>
              <a:t>Risk adjust using a continuous Gamma Distribution</a:t>
            </a:r>
            <a:endParaRPr lang="en-US" dirty="0"/>
          </a:p>
        </p:txBody>
      </p:sp>
    </p:spTree>
    <p:extLst>
      <p:ext uri="{BB962C8B-B14F-4D97-AF65-F5344CB8AC3E}">
        <p14:creationId xmlns:p14="http://schemas.microsoft.com/office/powerpoint/2010/main" val="307122440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026"/>
          <p:cNvSpPr>
            <a:spLocks noGrp="1" noChangeArrowheads="1"/>
          </p:cNvSpPr>
          <p:nvPr>
            <p:ph type="title"/>
          </p:nvPr>
        </p:nvSpPr>
        <p:spPr>
          <a:xfrm>
            <a:off x="467544" y="296416"/>
            <a:ext cx="8280920" cy="972344"/>
          </a:xfrm>
        </p:spPr>
        <p:txBody>
          <a:bodyPr>
            <a:normAutofit/>
          </a:bodyPr>
          <a:lstStyle/>
          <a:p>
            <a:r>
              <a:rPr lang="en-US" altLang="en-US" dirty="0" smtClean="0"/>
              <a:t>Some interesting observations…</a:t>
            </a:r>
          </a:p>
        </p:txBody>
      </p:sp>
      <p:pic>
        <p:nvPicPr>
          <p:cNvPr id="7172" name="Picture 1027" descr="C:\Eudora\Attach\3.2.gif"/>
          <p:cNvPicPr>
            <a:picLocks noChangeAspect="1" noChangeArrowheads="1"/>
          </p:cNvPicPr>
          <p:nvPr/>
        </p:nvPicPr>
        <p:blipFill>
          <a:blip r:embed="rId2">
            <a:extLst>
              <a:ext uri="{28A0092B-C50C-407E-A947-70E740481C1C}">
                <a14:useLocalDpi xmlns:a14="http://schemas.microsoft.com/office/drawing/2010/main" val="0"/>
              </a:ext>
            </a:extLst>
          </a:blip>
          <a:srcRect l="30518" r="57906" b="17368"/>
          <a:stretch>
            <a:fillRect/>
          </a:stretch>
        </p:blipFill>
        <p:spPr bwMode="auto">
          <a:xfrm>
            <a:off x="1676400" y="2109192"/>
            <a:ext cx="4267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1028"/>
          <p:cNvSpPr txBox="1">
            <a:spLocks noChangeArrowheads="1"/>
          </p:cNvSpPr>
          <p:nvPr/>
        </p:nvSpPr>
        <p:spPr bwMode="auto">
          <a:xfrm>
            <a:off x="6934200" y="2413992"/>
            <a:ext cx="198120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200" b="1">
                <a:latin typeface="Arial" pitchFamily="34" charset="0"/>
              </a:rPr>
              <a:t>Too many of    the wrong products</a:t>
            </a:r>
          </a:p>
        </p:txBody>
      </p:sp>
      <p:sp>
        <p:nvSpPr>
          <p:cNvPr id="7174" name="Text Box 1031"/>
          <p:cNvSpPr txBox="1">
            <a:spLocks noChangeArrowheads="1"/>
          </p:cNvSpPr>
          <p:nvPr/>
        </p:nvSpPr>
        <p:spPr bwMode="auto">
          <a:xfrm>
            <a:off x="1447800" y="4852392"/>
            <a:ext cx="434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400" b="1">
                <a:latin typeface="Arial" pitchFamily="34" charset="0"/>
              </a:rPr>
              <a:t>1970	      1980                   1990     1995</a:t>
            </a:r>
          </a:p>
        </p:txBody>
      </p:sp>
      <p:sp>
        <p:nvSpPr>
          <p:cNvPr id="7175" name="Text Box 1032"/>
          <p:cNvSpPr txBox="1">
            <a:spLocks noChangeArrowheads="1"/>
          </p:cNvSpPr>
          <p:nvPr/>
        </p:nvSpPr>
        <p:spPr bwMode="auto">
          <a:xfrm>
            <a:off x="0" y="2642592"/>
            <a:ext cx="1371600"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1400" b="1">
                <a:latin typeface="Arial" pitchFamily="34" charset="0"/>
              </a:rPr>
              <a:t>Department store markdowns as a percentage of sales</a:t>
            </a:r>
          </a:p>
        </p:txBody>
      </p:sp>
      <p:sp>
        <p:nvSpPr>
          <p:cNvPr id="7176" name="Text Box 1033"/>
          <p:cNvSpPr txBox="1">
            <a:spLocks noChangeArrowheads="1"/>
          </p:cNvSpPr>
          <p:nvPr/>
        </p:nvSpPr>
        <p:spPr bwMode="auto">
          <a:xfrm>
            <a:off x="1219200" y="2185392"/>
            <a:ext cx="533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1200" b="1">
                <a:latin typeface="Arial" pitchFamily="34" charset="0"/>
              </a:rPr>
              <a:t>31%</a:t>
            </a:r>
          </a:p>
        </p:txBody>
      </p:sp>
      <p:sp>
        <p:nvSpPr>
          <p:cNvPr id="7177" name="Text Box 1034"/>
          <p:cNvSpPr txBox="1">
            <a:spLocks noChangeArrowheads="1"/>
          </p:cNvSpPr>
          <p:nvPr/>
        </p:nvSpPr>
        <p:spPr bwMode="auto">
          <a:xfrm>
            <a:off x="1219200" y="2642592"/>
            <a:ext cx="533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1200" b="1">
                <a:latin typeface="Arial" pitchFamily="34" charset="0"/>
              </a:rPr>
              <a:t>26%</a:t>
            </a:r>
          </a:p>
        </p:txBody>
      </p:sp>
      <p:sp>
        <p:nvSpPr>
          <p:cNvPr id="7178" name="Text Box 1035"/>
          <p:cNvSpPr txBox="1">
            <a:spLocks noChangeArrowheads="1"/>
          </p:cNvSpPr>
          <p:nvPr/>
        </p:nvSpPr>
        <p:spPr bwMode="auto">
          <a:xfrm>
            <a:off x="1219200" y="3175992"/>
            <a:ext cx="533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1200" b="1">
                <a:latin typeface="Arial" pitchFamily="34" charset="0"/>
              </a:rPr>
              <a:t>21%</a:t>
            </a:r>
          </a:p>
        </p:txBody>
      </p:sp>
      <p:sp>
        <p:nvSpPr>
          <p:cNvPr id="7179" name="Text Box 1036"/>
          <p:cNvSpPr txBox="1">
            <a:spLocks noChangeArrowheads="1"/>
          </p:cNvSpPr>
          <p:nvPr/>
        </p:nvSpPr>
        <p:spPr bwMode="auto">
          <a:xfrm>
            <a:off x="1219200" y="3663355"/>
            <a:ext cx="533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1200" b="1">
                <a:latin typeface="Arial" pitchFamily="34" charset="0"/>
              </a:rPr>
              <a:t>16%</a:t>
            </a:r>
          </a:p>
        </p:txBody>
      </p:sp>
      <p:sp>
        <p:nvSpPr>
          <p:cNvPr id="7180" name="Text Box 1037"/>
          <p:cNvSpPr txBox="1">
            <a:spLocks noChangeArrowheads="1"/>
          </p:cNvSpPr>
          <p:nvPr/>
        </p:nvSpPr>
        <p:spPr bwMode="auto">
          <a:xfrm>
            <a:off x="1143000" y="4166592"/>
            <a:ext cx="609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1200" b="1">
                <a:latin typeface="Arial" pitchFamily="34" charset="0"/>
              </a:rPr>
              <a:t> 11%</a:t>
            </a:r>
          </a:p>
        </p:txBody>
      </p:sp>
      <p:sp>
        <p:nvSpPr>
          <p:cNvPr id="7181" name="Text Box 1038"/>
          <p:cNvSpPr txBox="1">
            <a:spLocks noChangeArrowheads="1"/>
          </p:cNvSpPr>
          <p:nvPr/>
        </p:nvSpPr>
        <p:spPr bwMode="auto">
          <a:xfrm>
            <a:off x="1219200" y="4623792"/>
            <a:ext cx="533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1200" b="1">
                <a:latin typeface="Arial" pitchFamily="34" charset="0"/>
              </a:rPr>
              <a:t>   6%</a:t>
            </a:r>
          </a:p>
        </p:txBody>
      </p:sp>
      <p:sp>
        <p:nvSpPr>
          <p:cNvPr id="7183" name="AutoShape 1041"/>
          <p:cNvSpPr>
            <a:spLocks noChangeArrowheads="1"/>
          </p:cNvSpPr>
          <p:nvPr/>
        </p:nvSpPr>
        <p:spPr bwMode="auto">
          <a:xfrm>
            <a:off x="6019800" y="2810867"/>
            <a:ext cx="609600" cy="304800"/>
          </a:xfrm>
          <a:prstGeom prst="rightArrow">
            <a:avLst>
              <a:gd name="adj1" fmla="val 50000"/>
              <a:gd name="adj2" fmla="val 50000"/>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pSp>
        <p:nvGrpSpPr>
          <p:cNvPr id="263187" name="Group 1043"/>
          <p:cNvGrpSpPr>
            <a:grpSpLocks/>
          </p:cNvGrpSpPr>
          <p:nvPr/>
        </p:nvGrpSpPr>
        <p:grpSpPr bwMode="auto">
          <a:xfrm>
            <a:off x="755576" y="5489277"/>
            <a:ext cx="8229600" cy="1108075"/>
            <a:chOff x="528" y="2870"/>
            <a:chExt cx="5184" cy="698"/>
          </a:xfrm>
        </p:grpSpPr>
        <p:sp>
          <p:nvSpPr>
            <p:cNvPr id="7186" name="Text Box 1029"/>
            <p:cNvSpPr txBox="1">
              <a:spLocks noChangeArrowheads="1"/>
            </p:cNvSpPr>
            <p:nvPr/>
          </p:nvSpPr>
          <p:spPr bwMode="auto">
            <a:xfrm>
              <a:off x="4416" y="2870"/>
              <a:ext cx="1296" cy="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200" b="1">
                  <a:latin typeface="Arial" pitchFamily="34" charset="0"/>
                </a:rPr>
                <a:t>Too few of the right products</a:t>
              </a:r>
            </a:p>
          </p:txBody>
        </p:sp>
        <p:sp>
          <p:nvSpPr>
            <p:cNvPr id="7187" name="Text Box 1030"/>
            <p:cNvSpPr txBox="1">
              <a:spLocks noChangeArrowheads="1"/>
            </p:cNvSpPr>
            <p:nvPr/>
          </p:nvSpPr>
          <p:spPr bwMode="auto">
            <a:xfrm>
              <a:off x="528" y="2870"/>
              <a:ext cx="3120" cy="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200" b="1" dirty="0">
                  <a:solidFill>
                    <a:srgbClr val="000099"/>
                  </a:solidFill>
                  <a:latin typeface="Arial" pitchFamily="34" charset="0"/>
                </a:rPr>
                <a:t>“One third of customers entering a store leave without buying because they can’t find what they came for”</a:t>
              </a:r>
            </a:p>
          </p:txBody>
        </p:sp>
        <p:sp>
          <p:nvSpPr>
            <p:cNvPr id="7188" name="AutoShape 1042"/>
            <p:cNvSpPr>
              <a:spLocks noChangeArrowheads="1"/>
            </p:cNvSpPr>
            <p:nvPr/>
          </p:nvSpPr>
          <p:spPr bwMode="auto">
            <a:xfrm>
              <a:off x="3792" y="3120"/>
              <a:ext cx="384" cy="189"/>
            </a:xfrm>
            <a:prstGeom prst="rightArrow">
              <a:avLst>
                <a:gd name="adj1" fmla="val 50000"/>
                <a:gd name="adj2" fmla="val 50794"/>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pSp>
    </p:spTree>
    <p:extLst>
      <p:ext uri="{BB962C8B-B14F-4D97-AF65-F5344CB8AC3E}">
        <p14:creationId xmlns:p14="http://schemas.microsoft.com/office/powerpoint/2010/main" val="3078082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612648" y="278160"/>
            <a:ext cx="8153400" cy="990600"/>
          </a:xfrm>
        </p:spPr>
        <p:txBody>
          <a:bodyPr>
            <a:normAutofit/>
          </a:bodyPr>
          <a:lstStyle/>
          <a:p>
            <a:r>
              <a:rPr lang="en-US" dirty="0" smtClean="0"/>
              <a:t>Buying Strategy: Buy the forecast</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963802278"/>
              </p:ext>
            </p:extLst>
          </p:nvPr>
        </p:nvGraphicFramePr>
        <p:xfrm>
          <a:off x="179509" y="1916832"/>
          <a:ext cx="8856986" cy="3096343"/>
        </p:xfrm>
        <a:graphic>
          <a:graphicData uri="http://schemas.openxmlformats.org/drawingml/2006/table">
            <a:tbl>
              <a:tblPr/>
              <a:tblGrid>
                <a:gridCol w="1111679"/>
                <a:gridCol w="984109"/>
                <a:gridCol w="874763"/>
                <a:gridCol w="820091"/>
                <a:gridCol w="829204"/>
                <a:gridCol w="829204"/>
                <a:gridCol w="920324"/>
                <a:gridCol w="829204"/>
                <a:gridCol w="829204"/>
                <a:gridCol w="829204"/>
              </a:tblGrid>
              <a:tr h="877175">
                <a:tc>
                  <a:txBody>
                    <a:bodyPr/>
                    <a:lstStyle/>
                    <a:p>
                      <a:pPr algn="l" fontAlgn="ctr"/>
                      <a:r>
                        <a:rPr lang="en-US" sz="1400" b="1" i="0" u="none" strike="noStrike" dirty="0">
                          <a:solidFill>
                            <a:srgbClr val="000000"/>
                          </a:solidFill>
                          <a:effectLst/>
                          <a:latin typeface="Calibri"/>
                        </a:rPr>
                        <a:t>Product</a:t>
                      </a:r>
                    </a:p>
                  </a:txBody>
                  <a:tcPr marL="100659"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400" b="1" i="0" u="none" strike="noStrike" dirty="0">
                          <a:solidFill>
                            <a:srgbClr val="000000"/>
                          </a:solidFill>
                          <a:effectLst/>
                          <a:latin typeface="Calibri"/>
                        </a:rPr>
                        <a:t>Buy </a:t>
                      </a:r>
                      <a:r>
                        <a:rPr lang="en-US" sz="1400" b="1" i="0" u="none" strike="noStrike" dirty="0" err="1">
                          <a:solidFill>
                            <a:srgbClr val="000000"/>
                          </a:solidFill>
                          <a:effectLst/>
                          <a:latin typeface="Calibri"/>
                        </a:rPr>
                        <a:t>Q'ty</a:t>
                      </a:r>
                      <a:endParaRPr lang="en-US" sz="1400" b="1" i="0" u="none" strike="noStrike" dirty="0">
                        <a:solidFill>
                          <a:srgbClr val="000000"/>
                        </a:solidFill>
                        <a:effectLst/>
                        <a:latin typeface="Calibri"/>
                      </a:endParaRP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400" b="1" i="0" u="none" strike="noStrike" dirty="0">
                          <a:solidFill>
                            <a:srgbClr val="000000"/>
                          </a:solidFill>
                          <a:effectLst/>
                          <a:latin typeface="Calibri"/>
                        </a:rPr>
                        <a:t>Actual Demand</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400" b="1" i="0" u="none" strike="noStrike" dirty="0">
                          <a:solidFill>
                            <a:srgbClr val="000000"/>
                          </a:solidFill>
                          <a:effectLst/>
                          <a:latin typeface="Calibri"/>
                        </a:rPr>
                        <a:t>Sales</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400" b="1" i="0" u="none" strike="noStrike" dirty="0">
                          <a:solidFill>
                            <a:srgbClr val="000000"/>
                          </a:solidFill>
                          <a:effectLst/>
                          <a:latin typeface="Calibri"/>
                        </a:rPr>
                        <a:t>Gross margin on Sales</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400" b="1" i="0" u="none" strike="noStrike" dirty="0">
                          <a:solidFill>
                            <a:srgbClr val="000000"/>
                          </a:solidFill>
                          <a:effectLst/>
                          <a:latin typeface="Calibri"/>
                        </a:rPr>
                        <a:t>Markdown units</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400" b="1" i="0" u="none" strike="noStrike" dirty="0">
                          <a:solidFill>
                            <a:srgbClr val="000000"/>
                          </a:solidFill>
                          <a:effectLst/>
                          <a:latin typeface="Calibri"/>
                        </a:rPr>
                        <a:t>Loss on markdowns</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400" b="1" i="0" u="none" strike="noStrike" dirty="0">
                          <a:solidFill>
                            <a:srgbClr val="000000"/>
                          </a:solidFill>
                          <a:effectLst/>
                          <a:latin typeface="Calibri"/>
                        </a:rPr>
                        <a:t>Net Profit</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400" b="1" i="0" u="none" strike="noStrike" dirty="0">
                          <a:solidFill>
                            <a:srgbClr val="000000"/>
                          </a:solidFill>
                          <a:effectLst/>
                          <a:latin typeface="Calibri"/>
                        </a:rPr>
                        <a:t>Lost sales</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400" b="1" i="0" u="none" strike="noStrike" dirty="0">
                          <a:solidFill>
                            <a:srgbClr val="000000"/>
                          </a:solidFill>
                          <a:effectLst/>
                          <a:latin typeface="Calibri"/>
                        </a:rPr>
                        <a:t>Lost Margin</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r>
              <a:tr h="554792">
                <a:tc>
                  <a:txBody>
                    <a:bodyPr/>
                    <a:lstStyle/>
                    <a:p>
                      <a:pPr algn="l" fontAlgn="ctr"/>
                      <a:r>
                        <a:rPr lang="en-US" sz="1600" b="1" i="0" u="none" strike="noStrike">
                          <a:solidFill>
                            <a:srgbClr val="000000"/>
                          </a:solidFill>
                          <a:effectLst/>
                          <a:latin typeface="Calibri"/>
                        </a:rPr>
                        <a:t>Navy Turtleck</a:t>
                      </a:r>
                    </a:p>
                  </a:txBody>
                  <a:tcPr marL="100659"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a:rPr>
                        <a:t>95</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85</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85</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1,700</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10</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220</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1,480</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0</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a:rPr>
                        <a:t>0</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54792">
                <a:tc>
                  <a:txBody>
                    <a:bodyPr/>
                    <a:lstStyle/>
                    <a:p>
                      <a:pPr algn="l" fontAlgn="ctr"/>
                      <a:r>
                        <a:rPr lang="en-US" sz="1600" b="1" i="0" u="none" strike="noStrike">
                          <a:solidFill>
                            <a:srgbClr val="000000"/>
                          </a:solidFill>
                          <a:effectLst/>
                          <a:latin typeface="Calibri"/>
                        </a:rPr>
                        <a:t>Red Cardigan</a:t>
                      </a:r>
                    </a:p>
                  </a:txBody>
                  <a:tcPr marL="100659"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86</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132</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86</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7,138</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0</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0</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7,138</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46</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a:rPr>
                        <a:t>3,818</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54792">
                <a:tc>
                  <a:txBody>
                    <a:bodyPr/>
                    <a:lstStyle/>
                    <a:p>
                      <a:pPr algn="l" fontAlgn="ctr"/>
                      <a:r>
                        <a:rPr lang="en-US" sz="1600" b="1" i="0" u="none" strike="noStrike">
                          <a:solidFill>
                            <a:srgbClr val="000000"/>
                          </a:solidFill>
                          <a:effectLst/>
                          <a:latin typeface="Calibri"/>
                        </a:rPr>
                        <a:t>Blue Vest</a:t>
                      </a:r>
                    </a:p>
                  </a:txBody>
                  <a:tcPr marL="100659"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95</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29</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29</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1,305</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66</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2,112</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-807</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0</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a:rPr>
                        <a:t>0</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54792">
                <a:tc>
                  <a:txBody>
                    <a:bodyPr/>
                    <a:lstStyle/>
                    <a:p>
                      <a:pPr algn="l" fontAlgn="ctr"/>
                      <a:r>
                        <a:rPr lang="en-US" sz="1600" b="1" i="0" u="none" strike="noStrike">
                          <a:solidFill>
                            <a:srgbClr val="000000"/>
                          </a:solidFill>
                          <a:effectLst/>
                          <a:latin typeface="Calibri"/>
                        </a:rPr>
                        <a:t>Totals</a:t>
                      </a:r>
                    </a:p>
                  </a:txBody>
                  <a:tcPr marL="100659"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276</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246</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200</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10,143</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76</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2,332</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rgbClr val="000000"/>
                          </a:solidFill>
                          <a:effectLst/>
                          <a:latin typeface="Calibri"/>
                        </a:rPr>
                        <a:t>7,811</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a:rPr>
                        <a:t>46</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a:rPr>
                        <a:t>3,818</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7941137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539552" y="278160"/>
            <a:ext cx="8531352" cy="990600"/>
          </a:xfrm>
        </p:spPr>
        <p:txBody>
          <a:bodyPr>
            <a:normAutofit fontScale="90000"/>
          </a:bodyPr>
          <a:lstStyle/>
          <a:p>
            <a:r>
              <a:rPr lang="en-US" dirty="0" smtClean="0"/>
              <a:t>Buying Strategy: Buy the forecast + 10%</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3796318485"/>
              </p:ext>
            </p:extLst>
          </p:nvPr>
        </p:nvGraphicFramePr>
        <p:xfrm>
          <a:off x="107506" y="2204862"/>
          <a:ext cx="9036497" cy="3240361"/>
        </p:xfrm>
        <a:graphic>
          <a:graphicData uri="http://schemas.openxmlformats.org/drawingml/2006/table">
            <a:tbl>
              <a:tblPr/>
              <a:tblGrid>
                <a:gridCol w="1134210"/>
                <a:gridCol w="1004055"/>
                <a:gridCol w="892493"/>
                <a:gridCol w="836712"/>
                <a:gridCol w="846010"/>
                <a:gridCol w="846010"/>
                <a:gridCol w="938977"/>
                <a:gridCol w="846010"/>
                <a:gridCol w="846010"/>
                <a:gridCol w="846010"/>
              </a:tblGrid>
              <a:tr h="917973">
                <a:tc>
                  <a:txBody>
                    <a:bodyPr/>
                    <a:lstStyle/>
                    <a:p>
                      <a:pPr algn="l" fontAlgn="ctr"/>
                      <a:r>
                        <a:rPr lang="en-US" sz="1400" b="1" i="0" u="none" strike="noStrike" dirty="0">
                          <a:solidFill>
                            <a:srgbClr val="000000"/>
                          </a:solidFill>
                          <a:effectLst/>
                          <a:latin typeface="Calibri"/>
                        </a:rPr>
                        <a:t>Product</a:t>
                      </a:r>
                    </a:p>
                  </a:txBody>
                  <a:tcPr marL="100659"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400" b="1" i="0" u="none" strike="noStrike" dirty="0">
                          <a:solidFill>
                            <a:srgbClr val="000000"/>
                          </a:solidFill>
                          <a:effectLst/>
                          <a:latin typeface="Calibri"/>
                        </a:rPr>
                        <a:t>Buy </a:t>
                      </a:r>
                      <a:r>
                        <a:rPr lang="en-US" sz="1400" b="1" i="0" u="none" strike="noStrike" dirty="0" err="1">
                          <a:solidFill>
                            <a:srgbClr val="000000"/>
                          </a:solidFill>
                          <a:effectLst/>
                          <a:latin typeface="Calibri"/>
                        </a:rPr>
                        <a:t>Q'ty</a:t>
                      </a:r>
                      <a:endParaRPr lang="en-US" sz="1400" b="1" i="0" u="none" strike="noStrike" dirty="0">
                        <a:solidFill>
                          <a:srgbClr val="000000"/>
                        </a:solidFill>
                        <a:effectLst/>
                        <a:latin typeface="Calibri"/>
                      </a:endParaRP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400" b="1" i="0" u="none" strike="noStrike">
                          <a:solidFill>
                            <a:srgbClr val="000000"/>
                          </a:solidFill>
                          <a:effectLst/>
                          <a:latin typeface="Calibri"/>
                        </a:rPr>
                        <a:t>Actual Demand</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400" b="1" i="0" u="none" strike="noStrike" dirty="0">
                          <a:solidFill>
                            <a:srgbClr val="000000"/>
                          </a:solidFill>
                          <a:effectLst/>
                          <a:latin typeface="Calibri"/>
                        </a:rPr>
                        <a:t>Sales</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400" b="1" i="0" u="none" strike="noStrike" dirty="0">
                          <a:solidFill>
                            <a:srgbClr val="000000"/>
                          </a:solidFill>
                          <a:effectLst/>
                          <a:latin typeface="Calibri"/>
                        </a:rPr>
                        <a:t>Gross margin on Sales</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400" b="1" i="0" u="none" strike="noStrike" dirty="0">
                          <a:solidFill>
                            <a:srgbClr val="000000"/>
                          </a:solidFill>
                          <a:effectLst/>
                          <a:latin typeface="Calibri"/>
                        </a:rPr>
                        <a:t>Markdown units</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400" b="1" i="0" u="none" strike="noStrike" dirty="0">
                          <a:solidFill>
                            <a:srgbClr val="000000"/>
                          </a:solidFill>
                          <a:effectLst/>
                          <a:latin typeface="Calibri"/>
                        </a:rPr>
                        <a:t>Loss on markdowns</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400" b="1" i="0" u="none" strike="noStrike" dirty="0">
                          <a:solidFill>
                            <a:srgbClr val="000000"/>
                          </a:solidFill>
                          <a:effectLst/>
                          <a:latin typeface="Calibri"/>
                        </a:rPr>
                        <a:t>Net Profit</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400" b="1" i="0" u="none" strike="noStrike" dirty="0">
                          <a:solidFill>
                            <a:srgbClr val="000000"/>
                          </a:solidFill>
                          <a:effectLst/>
                          <a:latin typeface="Calibri"/>
                        </a:rPr>
                        <a:t>Lost sales</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400" b="1" i="0" u="none" strike="noStrike" dirty="0">
                          <a:solidFill>
                            <a:srgbClr val="000000"/>
                          </a:solidFill>
                          <a:effectLst/>
                          <a:latin typeface="Calibri"/>
                        </a:rPr>
                        <a:t>Lost Margin</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r>
              <a:tr h="580597">
                <a:tc>
                  <a:txBody>
                    <a:bodyPr/>
                    <a:lstStyle/>
                    <a:p>
                      <a:pPr algn="l" fontAlgn="ctr"/>
                      <a:r>
                        <a:rPr lang="en-US" sz="1600" b="1" i="0" u="none" strike="noStrike" dirty="0">
                          <a:solidFill>
                            <a:srgbClr val="000000"/>
                          </a:solidFill>
                          <a:effectLst/>
                          <a:latin typeface="Calibri"/>
                        </a:rPr>
                        <a:t>Navy </a:t>
                      </a:r>
                      <a:r>
                        <a:rPr lang="en-US" sz="1600" b="1" i="0" u="none" strike="noStrike" dirty="0" err="1">
                          <a:solidFill>
                            <a:srgbClr val="000000"/>
                          </a:solidFill>
                          <a:effectLst/>
                          <a:latin typeface="Calibri"/>
                        </a:rPr>
                        <a:t>Turtleck</a:t>
                      </a:r>
                      <a:endParaRPr lang="en-US" sz="1600" b="1" i="0" u="none" strike="noStrike" dirty="0">
                        <a:solidFill>
                          <a:srgbClr val="000000"/>
                        </a:solidFill>
                        <a:effectLst/>
                        <a:latin typeface="Calibri"/>
                      </a:endParaRPr>
                    </a:p>
                  </a:txBody>
                  <a:tcPr marL="100659"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a:rPr>
                        <a:t>105</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85</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a:rPr>
                        <a:t>85</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a:rPr>
                        <a:t>1,700</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a:rPr>
                        <a:t>20</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440</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1,260</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0</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0</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80597">
                <a:tc>
                  <a:txBody>
                    <a:bodyPr/>
                    <a:lstStyle/>
                    <a:p>
                      <a:pPr algn="l" fontAlgn="ctr"/>
                      <a:r>
                        <a:rPr lang="en-US" sz="1600" b="1" i="0" u="none" strike="noStrike">
                          <a:solidFill>
                            <a:srgbClr val="000000"/>
                          </a:solidFill>
                          <a:effectLst/>
                          <a:latin typeface="Calibri"/>
                        </a:rPr>
                        <a:t>Red Cardigan</a:t>
                      </a:r>
                    </a:p>
                  </a:txBody>
                  <a:tcPr marL="100659"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95</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132</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95</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7,885</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0</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a:rPr>
                        <a:t>0</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a:rPr>
                        <a:t>7,885</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a:rPr>
                        <a:t>37</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a:rPr>
                        <a:t>3,071</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80597">
                <a:tc>
                  <a:txBody>
                    <a:bodyPr/>
                    <a:lstStyle/>
                    <a:p>
                      <a:pPr algn="l" fontAlgn="ctr"/>
                      <a:r>
                        <a:rPr lang="en-US" sz="1600" b="1" i="0" u="none" strike="noStrike">
                          <a:solidFill>
                            <a:srgbClr val="000000"/>
                          </a:solidFill>
                          <a:effectLst/>
                          <a:latin typeface="Calibri"/>
                        </a:rPr>
                        <a:t>Blue Vest</a:t>
                      </a:r>
                    </a:p>
                  </a:txBody>
                  <a:tcPr marL="100659"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105</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29</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29</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1,305</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76</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2,432</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-1,127</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0</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a:rPr>
                        <a:t>0</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80597">
                <a:tc>
                  <a:txBody>
                    <a:bodyPr/>
                    <a:lstStyle/>
                    <a:p>
                      <a:pPr algn="l" fontAlgn="ctr"/>
                      <a:r>
                        <a:rPr lang="en-US" sz="1600" b="1" i="0" u="none" strike="noStrike">
                          <a:solidFill>
                            <a:srgbClr val="000000"/>
                          </a:solidFill>
                          <a:effectLst/>
                          <a:latin typeface="Calibri"/>
                        </a:rPr>
                        <a:t>Totals</a:t>
                      </a:r>
                    </a:p>
                  </a:txBody>
                  <a:tcPr marL="100659"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305</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246</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209</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10,890</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96</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2,872</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rgbClr val="000000"/>
                          </a:solidFill>
                          <a:effectLst/>
                          <a:latin typeface="Calibri"/>
                        </a:rPr>
                        <a:t>8,018</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37</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a:rPr>
                        <a:t>3,071</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369308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r>
              <a:rPr lang="en-US" dirty="0" smtClean="0"/>
              <a:t>Estimate the probability of different possible outcomes, and then follow a strategy that works best on average</a:t>
            </a:r>
          </a:p>
          <a:p>
            <a:r>
              <a:rPr lang="en-US" dirty="0" smtClean="0"/>
              <a:t>For example, assume that the 4 catalog buyers have equal probability to be right, 25% 86 units, 25% 89 units, 25% 102 units and 25% 102 units.</a:t>
            </a:r>
          </a:p>
          <a:p>
            <a:r>
              <a:rPr lang="en-US" dirty="0" smtClean="0"/>
              <a:t>Calculate the expected probability-weight cost for different buying quantities, and choose the one that does best on average. </a:t>
            </a:r>
          </a:p>
        </p:txBody>
      </p:sp>
      <p:sp>
        <p:nvSpPr>
          <p:cNvPr id="5" name="Title 1"/>
          <p:cNvSpPr>
            <a:spLocks noGrp="1"/>
          </p:cNvSpPr>
          <p:nvPr>
            <p:ph type="title"/>
          </p:nvPr>
        </p:nvSpPr>
        <p:spPr>
          <a:xfrm>
            <a:off x="612648" y="228600"/>
            <a:ext cx="8153400" cy="990600"/>
          </a:xfrm>
        </p:spPr>
        <p:txBody>
          <a:bodyPr>
            <a:normAutofit fontScale="90000"/>
          </a:bodyPr>
          <a:lstStyle/>
          <a:p>
            <a:r>
              <a:rPr lang="en-US" dirty="0" smtClean="0"/>
              <a:t>Buying Strategy: Probabilistic Risk-Adjusted Hedge</a:t>
            </a:r>
            <a:endParaRPr lang="en-US" dirty="0"/>
          </a:p>
        </p:txBody>
      </p:sp>
    </p:spTree>
    <p:extLst>
      <p:ext uri="{BB962C8B-B14F-4D97-AF65-F5344CB8AC3E}">
        <p14:creationId xmlns:p14="http://schemas.microsoft.com/office/powerpoint/2010/main" val="247549976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r>
              <a:rPr lang="en-US" dirty="0" smtClean="0"/>
              <a:t>For example, assume that the buying quantity Q is 94 for the navy turtleneck.</a:t>
            </a:r>
          </a:p>
          <a:p>
            <a:pPr lvl="1"/>
            <a:r>
              <a:rPr lang="en-US" dirty="0" smtClean="0"/>
              <a:t>If demand is 86, you over-buy </a:t>
            </a:r>
            <a:r>
              <a:rPr lang="en-US" dirty="0"/>
              <a:t>8</a:t>
            </a:r>
            <a:r>
              <a:rPr lang="en-US" dirty="0" smtClean="0"/>
              <a:t> units at a cost of $176 (8*22)</a:t>
            </a:r>
          </a:p>
          <a:p>
            <a:pPr lvl="1"/>
            <a:r>
              <a:rPr lang="en-US" dirty="0" smtClean="0"/>
              <a:t>If demand is 89, you over-buy </a:t>
            </a:r>
            <a:r>
              <a:rPr lang="en-US" dirty="0"/>
              <a:t>5</a:t>
            </a:r>
            <a:r>
              <a:rPr lang="en-US" dirty="0" smtClean="0"/>
              <a:t> units at a cost of $110</a:t>
            </a:r>
          </a:p>
          <a:p>
            <a:pPr lvl="1"/>
            <a:r>
              <a:rPr lang="en-US" dirty="0" smtClean="0"/>
              <a:t>If demand is 102, you under-buy </a:t>
            </a:r>
            <a:r>
              <a:rPr lang="en-US" dirty="0"/>
              <a:t>8</a:t>
            </a:r>
            <a:r>
              <a:rPr lang="en-US" dirty="0" smtClean="0"/>
              <a:t> units at a cost of $160 (8*20)</a:t>
            </a:r>
          </a:p>
          <a:p>
            <a:pPr lvl="1"/>
            <a:r>
              <a:rPr lang="en-US" dirty="0" smtClean="0"/>
              <a:t>The overall expected cost EC(Q=94) in this case is     EC = 0.25*176 + 0.25*110 +0.50*160 = 151.50</a:t>
            </a:r>
            <a:endParaRPr lang="en-US" dirty="0"/>
          </a:p>
          <a:p>
            <a:endParaRPr lang="en-US" dirty="0"/>
          </a:p>
        </p:txBody>
      </p:sp>
      <p:sp>
        <p:nvSpPr>
          <p:cNvPr id="5" name="Title 1"/>
          <p:cNvSpPr>
            <a:spLocks noGrp="1"/>
          </p:cNvSpPr>
          <p:nvPr>
            <p:ph type="title"/>
          </p:nvPr>
        </p:nvSpPr>
        <p:spPr>
          <a:xfrm>
            <a:off x="612648" y="228600"/>
            <a:ext cx="8153400" cy="990600"/>
          </a:xfrm>
        </p:spPr>
        <p:txBody>
          <a:bodyPr>
            <a:normAutofit fontScale="90000"/>
          </a:bodyPr>
          <a:lstStyle/>
          <a:p>
            <a:r>
              <a:rPr lang="en-US" dirty="0" smtClean="0"/>
              <a:t>Buying Strategy: Probabilistic Risk-Adjusted Hedge</a:t>
            </a:r>
            <a:endParaRPr lang="en-US" dirty="0"/>
          </a:p>
        </p:txBody>
      </p:sp>
    </p:spTree>
    <p:extLst>
      <p:ext uri="{BB962C8B-B14F-4D97-AF65-F5344CB8AC3E}">
        <p14:creationId xmlns:p14="http://schemas.microsoft.com/office/powerpoint/2010/main" val="334390922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12224429"/>
              </p:ext>
            </p:extLst>
          </p:nvPr>
        </p:nvGraphicFramePr>
        <p:xfrm>
          <a:off x="107504" y="1484784"/>
          <a:ext cx="4896544" cy="5309356"/>
        </p:xfrm>
        <a:graphic>
          <a:graphicData uri="http://schemas.openxmlformats.org/drawingml/2006/table">
            <a:tbl>
              <a:tblPr/>
              <a:tblGrid>
                <a:gridCol w="709908"/>
                <a:gridCol w="591590"/>
                <a:gridCol w="591590"/>
                <a:gridCol w="591590"/>
                <a:gridCol w="591590"/>
                <a:gridCol w="591590"/>
                <a:gridCol w="591590"/>
                <a:gridCol w="637096"/>
              </a:tblGrid>
              <a:tr h="270213">
                <a:tc>
                  <a:txBody>
                    <a:bodyPr/>
                    <a:lstStyle/>
                    <a:p>
                      <a:pPr algn="ctr" fontAlgn="ctr"/>
                      <a:r>
                        <a:rPr lang="en-US" sz="1200" b="0" i="0" u="none" strike="noStrike" dirty="0">
                          <a:solidFill>
                            <a:srgbClr val="000000"/>
                          </a:solidFill>
                          <a:effectLst/>
                          <a:latin typeface="Calibri"/>
                        </a:rPr>
                        <a:t>Probability</a:t>
                      </a:r>
                    </a:p>
                  </a:txBody>
                  <a:tcPr marL="7705" marR="7705" marT="770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gridSpan="2">
                  <a:txBody>
                    <a:bodyPr/>
                    <a:lstStyle/>
                    <a:p>
                      <a:pPr algn="ctr" fontAlgn="ctr"/>
                      <a:r>
                        <a:rPr lang="en-US" sz="1200" b="0" i="0" u="none" strike="noStrike">
                          <a:solidFill>
                            <a:srgbClr val="000000"/>
                          </a:solidFill>
                          <a:effectLst/>
                          <a:latin typeface="Calibri"/>
                        </a:rPr>
                        <a:t>0.25</a:t>
                      </a:r>
                    </a:p>
                  </a:txBody>
                  <a:tcPr marL="7705" marR="7705" marT="7705"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ctr"/>
                      <a:r>
                        <a:rPr lang="en-US" sz="1200" b="0" i="0" u="none" strike="noStrike">
                          <a:solidFill>
                            <a:srgbClr val="000000"/>
                          </a:solidFill>
                          <a:effectLst/>
                          <a:latin typeface="Calibri"/>
                        </a:rPr>
                        <a:t>0.25</a:t>
                      </a:r>
                    </a:p>
                  </a:txBody>
                  <a:tcPr marL="7705" marR="7705" marT="7705"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ctr"/>
                      <a:r>
                        <a:rPr lang="en-US" sz="1200" b="0" i="0" u="none" strike="noStrike">
                          <a:solidFill>
                            <a:srgbClr val="000000"/>
                          </a:solidFill>
                          <a:effectLst/>
                          <a:latin typeface="Calibri"/>
                        </a:rPr>
                        <a:t>0.5</a:t>
                      </a:r>
                    </a:p>
                  </a:txBody>
                  <a:tcPr marL="7705" marR="7705" marT="7705"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ctr" fontAlgn="ctr"/>
                      <a:r>
                        <a:rPr lang="en-US" sz="1200" b="0" i="0" u="none" strike="noStrike">
                          <a:solidFill>
                            <a:srgbClr val="000000"/>
                          </a:solidFill>
                          <a:effectLst/>
                          <a:latin typeface="Calibri"/>
                        </a:rPr>
                        <a:t> </a:t>
                      </a:r>
                    </a:p>
                  </a:txBody>
                  <a:tcPr marL="7705" marR="7705" marT="770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65314">
                <a:tc>
                  <a:txBody>
                    <a:bodyPr/>
                    <a:lstStyle/>
                    <a:p>
                      <a:pPr algn="ctr" fontAlgn="ctr"/>
                      <a:r>
                        <a:rPr lang="en-US" sz="1200" b="0" i="0" u="none" strike="noStrike">
                          <a:solidFill>
                            <a:srgbClr val="000000"/>
                          </a:solidFill>
                          <a:effectLst/>
                          <a:latin typeface="Calibri"/>
                        </a:rPr>
                        <a:t>Demand Scenaria</a:t>
                      </a:r>
                    </a:p>
                  </a:txBody>
                  <a:tcPr marL="7705" marR="7705" marT="7705" marB="0" anchor="ctr">
                    <a:lnL w="12700" cap="flat" cmpd="sng" algn="ctr">
                      <a:solidFill>
                        <a:srgbClr val="000000"/>
                      </a:solidFill>
                      <a:prstDash val="solid"/>
                      <a:round/>
                      <a:headEnd type="none" w="med" len="med"/>
                      <a:tailEnd type="none" w="med" len="med"/>
                    </a:lnL>
                    <a:lnR>
                      <a:noFill/>
                    </a:lnR>
                    <a:lnT>
                      <a:noFill/>
                    </a:lnT>
                    <a:lnB>
                      <a:noFill/>
                    </a:lnB>
                  </a:tcPr>
                </a:tc>
                <a:tc gridSpan="2">
                  <a:txBody>
                    <a:bodyPr/>
                    <a:lstStyle/>
                    <a:p>
                      <a:pPr algn="ctr" fontAlgn="ctr"/>
                      <a:r>
                        <a:rPr lang="en-US" sz="1200" b="0" i="0" u="none" strike="noStrike" dirty="0">
                          <a:solidFill>
                            <a:srgbClr val="000000"/>
                          </a:solidFill>
                          <a:effectLst/>
                          <a:latin typeface="Calibri"/>
                        </a:rPr>
                        <a:t>Demand = 86</a:t>
                      </a:r>
                    </a:p>
                  </a:txBody>
                  <a:tcPr marL="7705" marR="7705" marT="7705" marB="0" anchor="ctr">
                    <a:lnL>
                      <a:noFill/>
                    </a:lnL>
                    <a:lnR>
                      <a:noFill/>
                    </a:lnR>
                    <a:lnT>
                      <a:noFill/>
                    </a:lnT>
                    <a:lnB>
                      <a:noFill/>
                    </a:lnB>
                    <a:solidFill>
                      <a:srgbClr val="F2DCDB"/>
                    </a:solidFill>
                  </a:tcPr>
                </a:tc>
                <a:tc hMerge="1">
                  <a:txBody>
                    <a:bodyPr/>
                    <a:lstStyle/>
                    <a:p>
                      <a:endParaRPr lang="en-US"/>
                    </a:p>
                  </a:txBody>
                  <a:tcPr/>
                </a:tc>
                <a:tc gridSpan="2">
                  <a:txBody>
                    <a:bodyPr/>
                    <a:lstStyle/>
                    <a:p>
                      <a:pPr algn="ctr" fontAlgn="ctr"/>
                      <a:r>
                        <a:rPr lang="en-US" sz="1200" b="0" i="0" u="none" strike="noStrike">
                          <a:solidFill>
                            <a:srgbClr val="000000"/>
                          </a:solidFill>
                          <a:effectLst/>
                          <a:latin typeface="Calibri"/>
                        </a:rPr>
                        <a:t>Demand = 89</a:t>
                      </a:r>
                    </a:p>
                  </a:txBody>
                  <a:tcPr marL="7705" marR="7705" marT="7705" marB="0" anchor="ctr">
                    <a:lnL>
                      <a:noFill/>
                    </a:lnL>
                    <a:lnR>
                      <a:noFill/>
                    </a:lnR>
                    <a:lnT>
                      <a:noFill/>
                    </a:lnT>
                    <a:lnB>
                      <a:noFill/>
                    </a:lnB>
                    <a:solidFill>
                      <a:srgbClr val="EBF1DE"/>
                    </a:solidFill>
                  </a:tcPr>
                </a:tc>
                <a:tc hMerge="1">
                  <a:txBody>
                    <a:bodyPr/>
                    <a:lstStyle/>
                    <a:p>
                      <a:endParaRPr lang="en-US"/>
                    </a:p>
                  </a:txBody>
                  <a:tcPr/>
                </a:tc>
                <a:tc gridSpan="2">
                  <a:txBody>
                    <a:bodyPr/>
                    <a:lstStyle/>
                    <a:p>
                      <a:pPr algn="ctr" fontAlgn="ctr"/>
                      <a:r>
                        <a:rPr lang="en-US" sz="1200" b="0" i="0" u="none" strike="noStrike" dirty="0">
                          <a:solidFill>
                            <a:srgbClr val="000000"/>
                          </a:solidFill>
                          <a:effectLst/>
                          <a:latin typeface="Calibri"/>
                        </a:rPr>
                        <a:t>Demand = 102</a:t>
                      </a:r>
                    </a:p>
                  </a:txBody>
                  <a:tcPr marL="7705" marR="7705" marT="7705" marB="0" anchor="ctr">
                    <a:lnL>
                      <a:noFill/>
                    </a:lnL>
                    <a:lnR>
                      <a:noFill/>
                    </a:lnR>
                    <a:lnT>
                      <a:noFill/>
                    </a:lnT>
                    <a:lnB>
                      <a:noFill/>
                    </a:lnB>
                    <a:solidFill>
                      <a:srgbClr val="DCE6F1"/>
                    </a:solidFill>
                  </a:tcPr>
                </a:tc>
                <a:tc hMerge="1">
                  <a:txBody>
                    <a:bodyPr/>
                    <a:lstStyle/>
                    <a:p>
                      <a:endParaRPr lang="en-US"/>
                    </a:p>
                  </a:txBody>
                  <a:tcPr/>
                </a:tc>
                <a:tc rowSpan="2">
                  <a:txBody>
                    <a:bodyPr/>
                    <a:lstStyle/>
                    <a:p>
                      <a:pPr algn="ctr" fontAlgn="ctr"/>
                      <a:r>
                        <a:rPr lang="en-US" sz="1200" b="0" i="0" u="none" strike="noStrike">
                          <a:solidFill>
                            <a:srgbClr val="000000"/>
                          </a:solidFill>
                          <a:effectLst/>
                          <a:latin typeface="Calibri"/>
                        </a:rPr>
                        <a:t>Total Expected Cost</a:t>
                      </a:r>
                    </a:p>
                  </a:txBody>
                  <a:tcPr marL="7705" marR="7705" marT="7705" marB="0" anchor="ctr">
                    <a:lnL>
                      <a:noFill/>
                    </a:lnL>
                    <a:lnR w="12700" cap="flat" cmpd="sng" algn="ctr">
                      <a:solidFill>
                        <a:srgbClr val="000000"/>
                      </a:solidFill>
                      <a:prstDash val="solid"/>
                      <a:round/>
                      <a:headEnd type="none" w="med" len="med"/>
                      <a:tailEnd type="none" w="med" len="med"/>
                    </a:lnR>
                    <a:lnT>
                      <a:noFill/>
                    </a:lnT>
                    <a:lnB>
                      <a:noFill/>
                    </a:lnB>
                  </a:tcPr>
                </a:tc>
              </a:tr>
              <a:tr h="612484">
                <a:tc>
                  <a:txBody>
                    <a:bodyPr/>
                    <a:lstStyle/>
                    <a:p>
                      <a:pPr algn="ctr" fontAlgn="ctr"/>
                      <a:r>
                        <a:rPr lang="en-US" sz="1200" b="0" i="0" u="none" strike="noStrike" dirty="0">
                          <a:solidFill>
                            <a:srgbClr val="000000"/>
                          </a:solidFill>
                          <a:effectLst/>
                          <a:latin typeface="Calibri"/>
                        </a:rPr>
                        <a:t>Buy </a:t>
                      </a:r>
                      <a:r>
                        <a:rPr lang="en-US" sz="1200" b="0" i="0" u="none" strike="noStrike" dirty="0" err="1" smtClean="0">
                          <a:solidFill>
                            <a:srgbClr val="000000"/>
                          </a:solidFill>
                          <a:effectLst/>
                          <a:latin typeface="Calibri"/>
                        </a:rPr>
                        <a:t>Qty</a:t>
                      </a:r>
                      <a:r>
                        <a:rPr lang="en-US" sz="1200" b="0" i="0" u="none" strike="noStrike" dirty="0" smtClean="0">
                          <a:solidFill>
                            <a:srgbClr val="000000"/>
                          </a:solidFill>
                          <a:effectLst/>
                          <a:latin typeface="Calibri"/>
                        </a:rPr>
                        <a:t> (Q)</a:t>
                      </a:r>
                      <a:endParaRPr lang="en-US" sz="1200" b="0" i="0" u="none" strike="noStrike" dirty="0">
                        <a:solidFill>
                          <a:srgbClr val="000000"/>
                        </a:solidFill>
                        <a:effectLst/>
                        <a:latin typeface="Calibri"/>
                      </a:endParaRPr>
                    </a:p>
                  </a:txBody>
                  <a:tcPr marL="7705" marR="7705" marT="770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200" b="0" i="0" u="none" strike="noStrike">
                          <a:solidFill>
                            <a:srgbClr val="000000"/>
                          </a:solidFill>
                          <a:effectLst/>
                          <a:latin typeface="Calibri"/>
                        </a:rPr>
                        <a:t>Lost Margin</a:t>
                      </a:r>
                    </a:p>
                  </a:txBody>
                  <a:tcPr marL="7705" marR="7705" marT="7705"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a:rPr>
                        <a:t>Mark-down Cost</a:t>
                      </a:r>
                    </a:p>
                  </a:txBody>
                  <a:tcPr marL="7705" marR="7705" marT="7705"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a:rPr>
                        <a:t>Lost Margin</a:t>
                      </a:r>
                    </a:p>
                  </a:txBody>
                  <a:tcPr marL="7705" marR="7705" marT="7705"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a:rPr>
                        <a:t>Mark-down Cost</a:t>
                      </a:r>
                    </a:p>
                  </a:txBody>
                  <a:tcPr marL="7705" marR="7705" marT="7705" marB="0" anchor="ctr">
                    <a:lnL>
                      <a:noFill/>
                    </a:lnL>
                    <a:lnR>
                      <a:noFill/>
                    </a:lnR>
                    <a:lnT>
                      <a:noFill/>
                    </a:lnT>
                    <a:lnB>
                      <a:noFill/>
                    </a:lnB>
                  </a:tcPr>
                </a:tc>
                <a:tc>
                  <a:txBody>
                    <a:bodyPr/>
                    <a:lstStyle/>
                    <a:p>
                      <a:pPr algn="ctr" fontAlgn="ctr"/>
                      <a:r>
                        <a:rPr lang="en-US" sz="1200" b="0" i="0" u="none" strike="noStrike" dirty="0">
                          <a:solidFill>
                            <a:srgbClr val="000000"/>
                          </a:solidFill>
                          <a:effectLst/>
                          <a:latin typeface="Calibri"/>
                        </a:rPr>
                        <a:t>Lost Margin</a:t>
                      </a:r>
                    </a:p>
                  </a:txBody>
                  <a:tcPr marL="7705" marR="7705" marT="7705" marB="0" anchor="ctr">
                    <a:lnL>
                      <a:noFill/>
                    </a:lnL>
                    <a:lnR>
                      <a:noFill/>
                    </a:lnR>
                    <a:lnT>
                      <a:noFill/>
                    </a:lnT>
                    <a:lnB>
                      <a:noFill/>
                    </a:lnB>
                  </a:tcPr>
                </a:tc>
                <a:tc>
                  <a:txBody>
                    <a:bodyPr/>
                    <a:lstStyle/>
                    <a:p>
                      <a:pPr algn="ctr" fontAlgn="ctr"/>
                      <a:r>
                        <a:rPr lang="en-US" sz="1200" b="0" i="0" u="none" strike="noStrike" dirty="0">
                          <a:solidFill>
                            <a:srgbClr val="000000"/>
                          </a:solidFill>
                          <a:effectLst/>
                          <a:latin typeface="Calibri"/>
                        </a:rPr>
                        <a:t>Mark-down Cost</a:t>
                      </a:r>
                    </a:p>
                  </a:txBody>
                  <a:tcPr marL="7705" marR="7705" marT="7705" marB="0" anchor="ctr">
                    <a:lnL>
                      <a:noFill/>
                    </a:lnL>
                    <a:lnR>
                      <a:noFill/>
                    </a:lnR>
                    <a:lnT>
                      <a:noFill/>
                    </a:lnT>
                    <a:lnB>
                      <a:noFill/>
                    </a:lnB>
                  </a:tcPr>
                </a:tc>
                <a:tc vMerge="1">
                  <a:txBody>
                    <a:bodyPr/>
                    <a:lstStyle/>
                    <a:p>
                      <a:endParaRPr lang="en-US"/>
                    </a:p>
                  </a:txBody>
                  <a:tcPr/>
                </a:tc>
              </a:tr>
              <a:tr h="270213">
                <a:tc>
                  <a:txBody>
                    <a:bodyPr/>
                    <a:lstStyle/>
                    <a:p>
                      <a:pPr algn="ctr" fontAlgn="ctr"/>
                      <a:r>
                        <a:rPr lang="en-US" sz="1200" b="0" i="0" u="none" strike="noStrike">
                          <a:solidFill>
                            <a:srgbClr val="000000"/>
                          </a:solidFill>
                          <a:effectLst/>
                          <a:latin typeface="Calibri"/>
                        </a:rPr>
                        <a:t>80</a:t>
                      </a:r>
                    </a:p>
                  </a:txBody>
                  <a:tcPr marL="7705" marR="7705" marT="770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200" b="0" i="0" u="none" strike="noStrike">
                          <a:solidFill>
                            <a:srgbClr val="000000"/>
                          </a:solidFill>
                          <a:effectLst/>
                          <a:latin typeface="Calibri"/>
                        </a:rPr>
                        <a:t>120</a:t>
                      </a:r>
                    </a:p>
                  </a:txBody>
                  <a:tcPr marL="7705" marR="7705" marT="7705"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0</a:t>
                      </a:r>
                    </a:p>
                  </a:txBody>
                  <a:tcPr marL="7705" marR="7705" marT="7705"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a:rPr>
                        <a:t>180</a:t>
                      </a:r>
                    </a:p>
                  </a:txBody>
                  <a:tcPr marL="7705" marR="7705" marT="7705" marB="0" anchor="ctr">
                    <a:lnL>
                      <a:noFill/>
                    </a:lnL>
                    <a:lnR>
                      <a:noFill/>
                    </a:lnR>
                    <a:lnT>
                      <a:noFill/>
                    </a:lnT>
                    <a:lnB>
                      <a:noFill/>
                    </a:lnB>
                    <a:solidFill>
                      <a:srgbClr val="EBF1DE"/>
                    </a:solidFill>
                  </a:tcPr>
                </a:tc>
                <a:tc>
                  <a:txBody>
                    <a:bodyPr/>
                    <a:lstStyle/>
                    <a:p>
                      <a:pPr algn="ctr" fontAlgn="ctr"/>
                      <a:r>
                        <a:rPr lang="en-US" sz="1200" b="0" i="0" u="none" strike="noStrike">
                          <a:solidFill>
                            <a:srgbClr val="000000"/>
                          </a:solidFill>
                          <a:effectLst/>
                          <a:latin typeface="Calibri"/>
                        </a:rPr>
                        <a:t>0</a:t>
                      </a:r>
                    </a:p>
                  </a:txBody>
                  <a:tcPr marL="7705" marR="7705" marT="7705"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a:rPr>
                        <a:t>440</a:t>
                      </a:r>
                    </a:p>
                  </a:txBody>
                  <a:tcPr marL="7705" marR="7705" marT="7705" marB="0" anchor="ctr">
                    <a:lnL>
                      <a:noFill/>
                    </a:lnL>
                    <a:lnR>
                      <a:noFill/>
                    </a:lnR>
                    <a:lnT>
                      <a:noFill/>
                    </a:lnT>
                    <a:lnB>
                      <a:noFill/>
                    </a:lnB>
                    <a:solidFill>
                      <a:srgbClr val="DCE6F1"/>
                    </a:solidFill>
                  </a:tcPr>
                </a:tc>
                <a:tc>
                  <a:txBody>
                    <a:bodyPr/>
                    <a:lstStyle/>
                    <a:p>
                      <a:pPr algn="ctr" fontAlgn="ctr"/>
                      <a:r>
                        <a:rPr lang="en-US" sz="1200" b="0" i="0" u="none" strike="noStrike" dirty="0">
                          <a:solidFill>
                            <a:srgbClr val="000000"/>
                          </a:solidFill>
                          <a:effectLst/>
                          <a:latin typeface="Calibri"/>
                        </a:rPr>
                        <a:t>0</a:t>
                      </a:r>
                    </a:p>
                  </a:txBody>
                  <a:tcPr marL="7705" marR="7705" marT="7705"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a:rPr>
                        <a:t>295.0</a:t>
                      </a:r>
                    </a:p>
                  </a:txBody>
                  <a:tcPr marL="7705" marR="7705" marT="7705" marB="0" anchor="ctr">
                    <a:lnL>
                      <a:noFill/>
                    </a:lnL>
                    <a:lnR w="12700" cap="flat" cmpd="sng" algn="ctr">
                      <a:solidFill>
                        <a:srgbClr val="000000"/>
                      </a:solidFill>
                      <a:prstDash val="solid"/>
                      <a:round/>
                      <a:headEnd type="none" w="med" len="med"/>
                      <a:tailEnd type="none" w="med" len="med"/>
                    </a:lnR>
                    <a:lnT>
                      <a:noFill/>
                    </a:lnT>
                    <a:lnB>
                      <a:noFill/>
                    </a:lnB>
                  </a:tcPr>
                </a:tc>
              </a:tr>
              <a:tr h="270213">
                <a:tc>
                  <a:txBody>
                    <a:bodyPr/>
                    <a:lstStyle/>
                    <a:p>
                      <a:pPr algn="ctr" fontAlgn="ctr"/>
                      <a:r>
                        <a:rPr lang="en-US" sz="1200" b="0" i="0" u="none" strike="noStrike">
                          <a:solidFill>
                            <a:srgbClr val="000000"/>
                          </a:solidFill>
                          <a:effectLst/>
                          <a:latin typeface="Calibri"/>
                        </a:rPr>
                        <a:t>81</a:t>
                      </a:r>
                    </a:p>
                  </a:txBody>
                  <a:tcPr marL="7705" marR="7705" marT="770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200" b="0" i="0" u="none" strike="noStrike">
                          <a:solidFill>
                            <a:srgbClr val="000000"/>
                          </a:solidFill>
                          <a:effectLst/>
                          <a:latin typeface="Calibri"/>
                        </a:rPr>
                        <a:t>100</a:t>
                      </a:r>
                    </a:p>
                  </a:txBody>
                  <a:tcPr marL="7705" marR="7705" marT="7705"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0</a:t>
                      </a:r>
                    </a:p>
                  </a:txBody>
                  <a:tcPr marL="7705" marR="7705" marT="7705"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a:rPr>
                        <a:t>160</a:t>
                      </a:r>
                    </a:p>
                  </a:txBody>
                  <a:tcPr marL="7705" marR="7705" marT="7705" marB="0" anchor="ctr">
                    <a:lnL>
                      <a:noFill/>
                    </a:lnL>
                    <a:lnR>
                      <a:noFill/>
                    </a:lnR>
                    <a:lnT>
                      <a:noFill/>
                    </a:lnT>
                    <a:lnB>
                      <a:noFill/>
                    </a:lnB>
                    <a:solidFill>
                      <a:srgbClr val="EBF1DE"/>
                    </a:solidFill>
                  </a:tcPr>
                </a:tc>
                <a:tc>
                  <a:txBody>
                    <a:bodyPr/>
                    <a:lstStyle/>
                    <a:p>
                      <a:pPr algn="ctr" fontAlgn="ctr"/>
                      <a:r>
                        <a:rPr lang="en-US" sz="1200" b="0" i="0" u="none" strike="noStrike">
                          <a:solidFill>
                            <a:srgbClr val="000000"/>
                          </a:solidFill>
                          <a:effectLst/>
                          <a:latin typeface="Calibri"/>
                        </a:rPr>
                        <a:t>0</a:t>
                      </a:r>
                    </a:p>
                  </a:txBody>
                  <a:tcPr marL="7705" marR="7705" marT="7705"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a:rPr>
                        <a:t>420</a:t>
                      </a:r>
                    </a:p>
                  </a:txBody>
                  <a:tcPr marL="7705" marR="7705" marT="7705" marB="0" anchor="ctr">
                    <a:lnL>
                      <a:noFill/>
                    </a:lnL>
                    <a:lnR>
                      <a:noFill/>
                    </a:lnR>
                    <a:lnT>
                      <a:noFill/>
                    </a:lnT>
                    <a:lnB>
                      <a:noFill/>
                    </a:lnB>
                    <a:solidFill>
                      <a:srgbClr val="DCE6F1"/>
                    </a:solidFill>
                  </a:tcPr>
                </a:tc>
                <a:tc>
                  <a:txBody>
                    <a:bodyPr/>
                    <a:lstStyle/>
                    <a:p>
                      <a:pPr algn="ctr" fontAlgn="ctr"/>
                      <a:r>
                        <a:rPr lang="en-US" sz="1200" b="0" i="0" u="none" strike="noStrike" dirty="0">
                          <a:solidFill>
                            <a:srgbClr val="000000"/>
                          </a:solidFill>
                          <a:effectLst/>
                          <a:latin typeface="Calibri"/>
                        </a:rPr>
                        <a:t>0</a:t>
                      </a:r>
                    </a:p>
                  </a:txBody>
                  <a:tcPr marL="7705" marR="7705" marT="7705"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a:rPr>
                        <a:t>275.0</a:t>
                      </a:r>
                    </a:p>
                  </a:txBody>
                  <a:tcPr marL="7705" marR="7705" marT="7705" marB="0" anchor="ctr">
                    <a:lnL>
                      <a:noFill/>
                    </a:lnL>
                    <a:lnR w="12700" cap="flat" cmpd="sng" algn="ctr">
                      <a:solidFill>
                        <a:srgbClr val="000000"/>
                      </a:solidFill>
                      <a:prstDash val="solid"/>
                      <a:round/>
                      <a:headEnd type="none" w="med" len="med"/>
                      <a:tailEnd type="none" w="med" len="med"/>
                    </a:lnR>
                    <a:lnT>
                      <a:noFill/>
                    </a:lnT>
                    <a:lnB>
                      <a:noFill/>
                    </a:lnB>
                  </a:tcPr>
                </a:tc>
              </a:tr>
              <a:tr h="270213">
                <a:tc>
                  <a:txBody>
                    <a:bodyPr/>
                    <a:lstStyle/>
                    <a:p>
                      <a:pPr algn="ctr" fontAlgn="ctr"/>
                      <a:r>
                        <a:rPr lang="en-US" sz="1200" b="0" i="0" u="none" strike="noStrike">
                          <a:solidFill>
                            <a:srgbClr val="000000"/>
                          </a:solidFill>
                          <a:effectLst/>
                          <a:latin typeface="Calibri"/>
                        </a:rPr>
                        <a:t>82</a:t>
                      </a:r>
                    </a:p>
                  </a:txBody>
                  <a:tcPr marL="7705" marR="7705" marT="770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200" b="0" i="0" u="none" strike="noStrike">
                          <a:solidFill>
                            <a:srgbClr val="000000"/>
                          </a:solidFill>
                          <a:effectLst/>
                          <a:latin typeface="Calibri"/>
                        </a:rPr>
                        <a:t>80</a:t>
                      </a:r>
                    </a:p>
                  </a:txBody>
                  <a:tcPr marL="7705" marR="7705" marT="7705"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0</a:t>
                      </a:r>
                    </a:p>
                  </a:txBody>
                  <a:tcPr marL="7705" marR="7705" marT="7705"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a:rPr>
                        <a:t>140</a:t>
                      </a:r>
                    </a:p>
                  </a:txBody>
                  <a:tcPr marL="7705" marR="7705" marT="7705" marB="0" anchor="ctr">
                    <a:lnL>
                      <a:noFill/>
                    </a:lnL>
                    <a:lnR>
                      <a:noFill/>
                    </a:lnR>
                    <a:lnT>
                      <a:noFill/>
                    </a:lnT>
                    <a:lnB>
                      <a:noFill/>
                    </a:lnB>
                    <a:solidFill>
                      <a:srgbClr val="EBF1DE"/>
                    </a:solidFill>
                  </a:tcPr>
                </a:tc>
                <a:tc>
                  <a:txBody>
                    <a:bodyPr/>
                    <a:lstStyle/>
                    <a:p>
                      <a:pPr algn="ctr" fontAlgn="ctr"/>
                      <a:r>
                        <a:rPr lang="en-US" sz="1200" b="0" i="0" u="none" strike="noStrike">
                          <a:solidFill>
                            <a:srgbClr val="000000"/>
                          </a:solidFill>
                          <a:effectLst/>
                          <a:latin typeface="Calibri"/>
                        </a:rPr>
                        <a:t>0</a:t>
                      </a:r>
                    </a:p>
                  </a:txBody>
                  <a:tcPr marL="7705" marR="7705" marT="7705"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a:rPr>
                        <a:t>400</a:t>
                      </a:r>
                    </a:p>
                  </a:txBody>
                  <a:tcPr marL="7705" marR="7705" marT="7705" marB="0" anchor="ctr">
                    <a:lnL>
                      <a:noFill/>
                    </a:lnL>
                    <a:lnR>
                      <a:noFill/>
                    </a:lnR>
                    <a:lnT>
                      <a:noFill/>
                    </a:lnT>
                    <a:lnB>
                      <a:noFill/>
                    </a:lnB>
                    <a:solidFill>
                      <a:srgbClr val="DCE6F1"/>
                    </a:solidFill>
                  </a:tcPr>
                </a:tc>
                <a:tc>
                  <a:txBody>
                    <a:bodyPr/>
                    <a:lstStyle/>
                    <a:p>
                      <a:pPr algn="ctr" fontAlgn="ctr"/>
                      <a:r>
                        <a:rPr lang="en-US" sz="1200" b="0" i="0" u="none" strike="noStrike" dirty="0">
                          <a:solidFill>
                            <a:srgbClr val="000000"/>
                          </a:solidFill>
                          <a:effectLst/>
                          <a:latin typeface="Calibri"/>
                        </a:rPr>
                        <a:t>0</a:t>
                      </a:r>
                    </a:p>
                  </a:txBody>
                  <a:tcPr marL="7705" marR="7705" marT="7705"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a:rPr>
                        <a:t>255.0</a:t>
                      </a:r>
                    </a:p>
                  </a:txBody>
                  <a:tcPr marL="7705" marR="7705" marT="7705" marB="0" anchor="ctr">
                    <a:lnL>
                      <a:noFill/>
                    </a:lnL>
                    <a:lnR w="12700" cap="flat" cmpd="sng" algn="ctr">
                      <a:solidFill>
                        <a:srgbClr val="000000"/>
                      </a:solidFill>
                      <a:prstDash val="solid"/>
                      <a:round/>
                      <a:headEnd type="none" w="med" len="med"/>
                      <a:tailEnd type="none" w="med" len="med"/>
                    </a:lnR>
                    <a:lnT>
                      <a:noFill/>
                    </a:lnT>
                    <a:lnB>
                      <a:noFill/>
                    </a:lnB>
                  </a:tcPr>
                </a:tc>
              </a:tr>
              <a:tr h="270213">
                <a:tc>
                  <a:txBody>
                    <a:bodyPr/>
                    <a:lstStyle/>
                    <a:p>
                      <a:pPr algn="ctr" fontAlgn="ctr"/>
                      <a:r>
                        <a:rPr lang="en-US" sz="1200" b="0" i="0" u="none" strike="noStrike">
                          <a:solidFill>
                            <a:srgbClr val="000000"/>
                          </a:solidFill>
                          <a:effectLst/>
                          <a:latin typeface="Calibri"/>
                        </a:rPr>
                        <a:t>83</a:t>
                      </a:r>
                    </a:p>
                  </a:txBody>
                  <a:tcPr marL="7705" marR="7705" marT="770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200" b="0" i="0" u="none" strike="noStrike">
                          <a:solidFill>
                            <a:srgbClr val="000000"/>
                          </a:solidFill>
                          <a:effectLst/>
                          <a:latin typeface="Calibri"/>
                        </a:rPr>
                        <a:t>60</a:t>
                      </a:r>
                    </a:p>
                  </a:txBody>
                  <a:tcPr marL="7705" marR="7705" marT="7705"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0</a:t>
                      </a:r>
                    </a:p>
                  </a:txBody>
                  <a:tcPr marL="7705" marR="7705" marT="7705"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a:rPr>
                        <a:t>120</a:t>
                      </a:r>
                    </a:p>
                  </a:txBody>
                  <a:tcPr marL="7705" marR="7705" marT="7705" marB="0" anchor="ctr">
                    <a:lnL>
                      <a:noFill/>
                    </a:lnL>
                    <a:lnR>
                      <a:noFill/>
                    </a:lnR>
                    <a:lnT>
                      <a:noFill/>
                    </a:lnT>
                    <a:lnB>
                      <a:noFill/>
                    </a:lnB>
                    <a:solidFill>
                      <a:srgbClr val="EBF1DE"/>
                    </a:solidFill>
                  </a:tcPr>
                </a:tc>
                <a:tc>
                  <a:txBody>
                    <a:bodyPr/>
                    <a:lstStyle/>
                    <a:p>
                      <a:pPr algn="ctr" fontAlgn="ctr"/>
                      <a:r>
                        <a:rPr lang="en-US" sz="1200" b="0" i="0" u="none" strike="noStrike">
                          <a:solidFill>
                            <a:srgbClr val="000000"/>
                          </a:solidFill>
                          <a:effectLst/>
                          <a:latin typeface="Calibri"/>
                        </a:rPr>
                        <a:t>0</a:t>
                      </a:r>
                    </a:p>
                  </a:txBody>
                  <a:tcPr marL="7705" marR="7705" marT="7705"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a:rPr>
                        <a:t>380</a:t>
                      </a:r>
                    </a:p>
                  </a:txBody>
                  <a:tcPr marL="7705" marR="7705" marT="7705" marB="0" anchor="ctr">
                    <a:lnL>
                      <a:noFill/>
                    </a:lnL>
                    <a:lnR>
                      <a:noFill/>
                    </a:lnR>
                    <a:lnT>
                      <a:noFill/>
                    </a:lnT>
                    <a:lnB>
                      <a:noFill/>
                    </a:lnB>
                    <a:solidFill>
                      <a:srgbClr val="DCE6F1"/>
                    </a:solidFill>
                  </a:tcPr>
                </a:tc>
                <a:tc>
                  <a:txBody>
                    <a:bodyPr/>
                    <a:lstStyle/>
                    <a:p>
                      <a:pPr algn="ctr" fontAlgn="ctr"/>
                      <a:r>
                        <a:rPr lang="en-US" sz="1200" b="0" i="0" u="none" strike="noStrike">
                          <a:solidFill>
                            <a:srgbClr val="000000"/>
                          </a:solidFill>
                          <a:effectLst/>
                          <a:latin typeface="Calibri"/>
                        </a:rPr>
                        <a:t>0</a:t>
                      </a:r>
                    </a:p>
                  </a:txBody>
                  <a:tcPr marL="7705" marR="7705" marT="7705" marB="0" anchor="ctr">
                    <a:lnL>
                      <a:noFill/>
                    </a:lnL>
                    <a:lnR>
                      <a:noFill/>
                    </a:lnR>
                    <a:lnT>
                      <a:noFill/>
                    </a:lnT>
                    <a:lnB>
                      <a:noFill/>
                    </a:lnB>
                  </a:tcPr>
                </a:tc>
                <a:tc>
                  <a:txBody>
                    <a:bodyPr/>
                    <a:lstStyle/>
                    <a:p>
                      <a:pPr algn="ctr" fontAlgn="ctr"/>
                      <a:r>
                        <a:rPr lang="en-US" sz="1200" b="0" i="0" u="none" strike="noStrike" dirty="0">
                          <a:solidFill>
                            <a:srgbClr val="000000"/>
                          </a:solidFill>
                          <a:effectLst/>
                          <a:latin typeface="Calibri"/>
                        </a:rPr>
                        <a:t>235.0</a:t>
                      </a:r>
                    </a:p>
                  </a:txBody>
                  <a:tcPr marL="7705" marR="7705" marT="7705" marB="0" anchor="ctr">
                    <a:lnL>
                      <a:noFill/>
                    </a:lnL>
                    <a:lnR w="12700" cap="flat" cmpd="sng" algn="ctr">
                      <a:solidFill>
                        <a:srgbClr val="000000"/>
                      </a:solidFill>
                      <a:prstDash val="solid"/>
                      <a:round/>
                      <a:headEnd type="none" w="med" len="med"/>
                      <a:tailEnd type="none" w="med" len="med"/>
                    </a:lnR>
                    <a:lnT>
                      <a:noFill/>
                    </a:lnT>
                    <a:lnB>
                      <a:noFill/>
                    </a:lnB>
                  </a:tcPr>
                </a:tc>
              </a:tr>
              <a:tr h="270213">
                <a:tc>
                  <a:txBody>
                    <a:bodyPr/>
                    <a:lstStyle/>
                    <a:p>
                      <a:pPr algn="ctr" fontAlgn="ctr"/>
                      <a:r>
                        <a:rPr lang="en-US" sz="1200" b="0" i="0" u="none" strike="noStrike">
                          <a:solidFill>
                            <a:srgbClr val="000000"/>
                          </a:solidFill>
                          <a:effectLst/>
                          <a:latin typeface="Calibri"/>
                        </a:rPr>
                        <a:t>84</a:t>
                      </a:r>
                    </a:p>
                  </a:txBody>
                  <a:tcPr marL="7705" marR="7705" marT="770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200" b="0" i="0" u="none" strike="noStrike">
                          <a:solidFill>
                            <a:srgbClr val="000000"/>
                          </a:solidFill>
                          <a:effectLst/>
                          <a:latin typeface="Calibri"/>
                        </a:rPr>
                        <a:t>40</a:t>
                      </a:r>
                    </a:p>
                  </a:txBody>
                  <a:tcPr marL="7705" marR="7705" marT="7705"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0</a:t>
                      </a:r>
                    </a:p>
                  </a:txBody>
                  <a:tcPr marL="7705" marR="7705" marT="7705"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a:rPr>
                        <a:t>100</a:t>
                      </a:r>
                    </a:p>
                  </a:txBody>
                  <a:tcPr marL="7705" marR="7705" marT="7705" marB="0" anchor="ctr">
                    <a:lnL>
                      <a:noFill/>
                    </a:lnL>
                    <a:lnR>
                      <a:noFill/>
                    </a:lnR>
                    <a:lnT>
                      <a:noFill/>
                    </a:lnT>
                    <a:lnB>
                      <a:noFill/>
                    </a:lnB>
                    <a:solidFill>
                      <a:srgbClr val="EBF1DE"/>
                    </a:solidFill>
                  </a:tcPr>
                </a:tc>
                <a:tc>
                  <a:txBody>
                    <a:bodyPr/>
                    <a:lstStyle/>
                    <a:p>
                      <a:pPr algn="ctr" fontAlgn="ctr"/>
                      <a:r>
                        <a:rPr lang="en-US" sz="1200" b="0" i="0" u="none" strike="noStrike">
                          <a:solidFill>
                            <a:srgbClr val="000000"/>
                          </a:solidFill>
                          <a:effectLst/>
                          <a:latin typeface="Calibri"/>
                        </a:rPr>
                        <a:t>0</a:t>
                      </a:r>
                    </a:p>
                  </a:txBody>
                  <a:tcPr marL="7705" marR="7705" marT="7705"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a:rPr>
                        <a:t>360</a:t>
                      </a:r>
                    </a:p>
                  </a:txBody>
                  <a:tcPr marL="7705" marR="7705" marT="7705" marB="0" anchor="ctr">
                    <a:lnL>
                      <a:noFill/>
                    </a:lnL>
                    <a:lnR>
                      <a:noFill/>
                    </a:lnR>
                    <a:lnT>
                      <a:noFill/>
                    </a:lnT>
                    <a:lnB>
                      <a:noFill/>
                    </a:lnB>
                    <a:solidFill>
                      <a:srgbClr val="DCE6F1"/>
                    </a:solidFill>
                  </a:tcPr>
                </a:tc>
                <a:tc>
                  <a:txBody>
                    <a:bodyPr/>
                    <a:lstStyle/>
                    <a:p>
                      <a:pPr algn="ctr" fontAlgn="ctr"/>
                      <a:r>
                        <a:rPr lang="en-US" sz="1200" b="0" i="0" u="none" strike="noStrike">
                          <a:solidFill>
                            <a:srgbClr val="000000"/>
                          </a:solidFill>
                          <a:effectLst/>
                          <a:latin typeface="Calibri"/>
                        </a:rPr>
                        <a:t>0</a:t>
                      </a:r>
                    </a:p>
                  </a:txBody>
                  <a:tcPr marL="7705" marR="7705" marT="7705" marB="0" anchor="ctr">
                    <a:lnL>
                      <a:noFill/>
                    </a:lnL>
                    <a:lnR>
                      <a:noFill/>
                    </a:lnR>
                    <a:lnT>
                      <a:noFill/>
                    </a:lnT>
                    <a:lnB>
                      <a:noFill/>
                    </a:lnB>
                  </a:tcPr>
                </a:tc>
                <a:tc>
                  <a:txBody>
                    <a:bodyPr/>
                    <a:lstStyle/>
                    <a:p>
                      <a:pPr algn="ctr" fontAlgn="ctr"/>
                      <a:r>
                        <a:rPr lang="en-US" sz="1200" b="0" i="0" u="none" strike="noStrike" dirty="0">
                          <a:solidFill>
                            <a:srgbClr val="000000"/>
                          </a:solidFill>
                          <a:effectLst/>
                          <a:latin typeface="Calibri"/>
                        </a:rPr>
                        <a:t>215.0</a:t>
                      </a:r>
                    </a:p>
                  </a:txBody>
                  <a:tcPr marL="7705" marR="7705" marT="7705" marB="0" anchor="ctr">
                    <a:lnL>
                      <a:noFill/>
                    </a:lnL>
                    <a:lnR w="12700" cap="flat" cmpd="sng" algn="ctr">
                      <a:solidFill>
                        <a:srgbClr val="000000"/>
                      </a:solidFill>
                      <a:prstDash val="solid"/>
                      <a:round/>
                      <a:headEnd type="none" w="med" len="med"/>
                      <a:tailEnd type="none" w="med" len="med"/>
                    </a:lnR>
                    <a:lnT>
                      <a:noFill/>
                    </a:lnT>
                    <a:lnB>
                      <a:noFill/>
                    </a:lnB>
                  </a:tcPr>
                </a:tc>
              </a:tr>
              <a:tr h="270213">
                <a:tc>
                  <a:txBody>
                    <a:bodyPr/>
                    <a:lstStyle/>
                    <a:p>
                      <a:pPr algn="ctr" fontAlgn="ctr"/>
                      <a:r>
                        <a:rPr lang="en-US" sz="1200" b="0" i="0" u="none" strike="noStrike" dirty="0">
                          <a:solidFill>
                            <a:srgbClr val="000000"/>
                          </a:solidFill>
                          <a:effectLst/>
                          <a:latin typeface="Calibri"/>
                        </a:rPr>
                        <a:t>85</a:t>
                      </a:r>
                    </a:p>
                  </a:txBody>
                  <a:tcPr marL="7705" marR="7705" marT="770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200" b="0" i="0" u="none" strike="noStrike">
                          <a:solidFill>
                            <a:srgbClr val="000000"/>
                          </a:solidFill>
                          <a:effectLst/>
                          <a:latin typeface="Calibri"/>
                        </a:rPr>
                        <a:t>20</a:t>
                      </a:r>
                    </a:p>
                  </a:txBody>
                  <a:tcPr marL="7705" marR="7705" marT="7705" marB="0" anchor="ctr">
                    <a:lnL>
                      <a:noFill/>
                    </a:lnL>
                    <a:lnR>
                      <a:noFill/>
                    </a:lnR>
                    <a:lnT>
                      <a:noFill/>
                    </a:lnT>
                    <a:lnB>
                      <a:noFill/>
                    </a:lnB>
                    <a:solidFill>
                      <a:srgbClr val="F2DCDB"/>
                    </a:solidFill>
                  </a:tcPr>
                </a:tc>
                <a:tc>
                  <a:txBody>
                    <a:bodyPr/>
                    <a:lstStyle/>
                    <a:p>
                      <a:pPr algn="ctr" fontAlgn="ctr"/>
                      <a:r>
                        <a:rPr lang="en-US" sz="1200" b="0" i="0" u="none" strike="noStrike" dirty="0">
                          <a:solidFill>
                            <a:srgbClr val="000000"/>
                          </a:solidFill>
                          <a:effectLst/>
                          <a:latin typeface="Calibri"/>
                        </a:rPr>
                        <a:t>0</a:t>
                      </a:r>
                    </a:p>
                  </a:txBody>
                  <a:tcPr marL="7705" marR="7705" marT="7705"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a:rPr>
                        <a:t>80</a:t>
                      </a:r>
                    </a:p>
                  </a:txBody>
                  <a:tcPr marL="7705" marR="7705" marT="7705" marB="0" anchor="ctr">
                    <a:lnL>
                      <a:noFill/>
                    </a:lnL>
                    <a:lnR>
                      <a:noFill/>
                    </a:lnR>
                    <a:lnT>
                      <a:noFill/>
                    </a:lnT>
                    <a:lnB>
                      <a:noFill/>
                    </a:lnB>
                    <a:solidFill>
                      <a:srgbClr val="EBF1DE"/>
                    </a:solidFill>
                  </a:tcPr>
                </a:tc>
                <a:tc>
                  <a:txBody>
                    <a:bodyPr/>
                    <a:lstStyle/>
                    <a:p>
                      <a:pPr algn="ctr" fontAlgn="ctr"/>
                      <a:r>
                        <a:rPr lang="en-US" sz="1200" b="0" i="0" u="none" strike="noStrike">
                          <a:solidFill>
                            <a:srgbClr val="000000"/>
                          </a:solidFill>
                          <a:effectLst/>
                          <a:latin typeface="Calibri"/>
                        </a:rPr>
                        <a:t>0</a:t>
                      </a:r>
                    </a:p>
                  </a:txBody>
                  <a:tcPr marL="7705" marR="7705" marT="7705"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a:rPr>
                        <a:t>340</a:t>
                      </a:r>
                    </a:p>
                  </a:txBody>
                  <a:tcPr marL="7705" marR="7705" marT="7705" marB="0" anchor="ctr">
                    <a:lnL>
                      <a:noFill/>
                    </a:lnL>
                    <a:lnR>
                      <a:noFill/>
                    </a:lnR>
                    <a:lnT>
                      <a:noFill/>
                    </a:lnT>
                    <a:lnB>
                      <a:noFill/>
                    </a:lnB>
                    <a:solidFill>
                      <a:srgbClr val="DCE6F1"/>
                    </a:solidFill>
                  </a:tcPr>
                </a:tc>
                <a:tc>
                  <a:txBody>
                    <a:bodyPr/>
                    <a:lstStyle/>
                    <a:p>
                      <a:pPr algn="ctr" fontAlgn="ctr"/>
                      <a:r>
                        <a:rPr lang="en-US" sz="1200" b="0" i="0" u="none" strike="noStrike">
                          <a:solidFill>
                            <a:srgbClr val="000000"/>
                          </a:solidFill>
                          <a:effectLst/>
                          <a:latin typeface="Calibri"/>
                        </a:rPr>
                        <a:t>0</a:t>
                      </a:r>
                    </a:p>
                  </a:txBody>
                  <a:tcPr marL="7705" marR="7705" marT="7705" marB="0" anchor="ctr">
                    <a:lnL>
                      <a:noFill/>
                    </a:lnL>
                    <a:lnR>
                      <a:noFill/>
                    </a:lnR>
                    <a:lnT>
                      <a:noFill/>
                    </a:lnT>
                    <a:lnB>
                      <a:noFill/>
                    </a:lnB>
                  </a:tcPr>
                </a:tc>
                <a:tc>
                  <a:txBody>
                    <a:bodyPr/>
                    <a:lstStyle/>
                    <a:p>
                      <a:pPr algn="ctr" fontAlgn="ctr"/>
                      <a:r>
                        <a:rPr lang="en-US" sz="1200" b="0" i="0" u="none" strike="noStrike" dirty="0">
                          <a:solidFill>
                            <a:srgbClr val="000000"/>
                          </a:solidFill>
                          <a:effectLst/>
                          <a:latin typeface="Calibri"/>
                        </a:rPr>
                        <a:t>195.0</a:t>
                      </a:r>
                    </a:p>
                  </a:txBody>
                  <a:tcPr marL="7705" marR="7705" marT="7705" marB="0" anchor="ctr">
                    <a:lnL>
                      <a:noFill/>
                    </a:lnL>
                    <a:lnR w="12700" cap="flat" cmpd="sng" algn="ctr">
                      <a:solidFill>
                        <a:srgbClr val="000000"/>
                      </a:solidFill>
                      <a:prstDash val="solid"/>
                      <a:round/>
                      <a:headEnd type="none" w="med" len="med"/>
                      <a:tailEnd type="none" w="med" len="med"/>
                    </a:lnR>
                    <a:lnT>
                      <a:noFill/>
                    </a:lnT>
                    <a:lnB>
                      <a:noFill/>
                    </a:lnB>
                  </a:tcPr>
                </a:tc>
              </a:tr>
              <a:tr h="270213">
                <a:tc>
                  <a:txBody>
                    <a:bodyPr/>
                    <a:lstStyle/>
                    <a:p>
                      <a:pPr algn="ctr" fontAlgn="ctr"/>
                      <a:r>
                        <a:rPr lang="en-US" sz="1200" b="0" i="0" u="none" strike="noStrike">
                          <a:solidFill>
                            <a:srgbClr val="000000"/>
                          </a:solidFill>
                          <a:effectLst/>
                          <a:latin typeface="Calibri"/>
                        </a:rPr>
                        <a:t>86</a:t>
                      </a:r>
                    </a:p>
                  </a:txBody>
                  <a:tcPr marL="7705" marR="7705" marT="770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200" b="0" i="0" u="none" strike="noStrike">
                          <a:solidFill>
                            <a:srgbClr val="000000"/>
                          </a:solidFill>
                          <a:effectLst/>
                          <a:latin typeface="Calibri"/>
                        </a:rPr>
                        <a:t>0</a:t>
                      </a:r>
                    </a:p>
                  </a:txBody>
                  <a:tcPr marL="7705" marR="7705" marT="7705"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a:rPr>
                        <a:t>0</a:t>
                      </a:r>
                    </a:p>
                  </a:txBody>
                  <a:tcPr marL="7705" marR="7705" marT="7705"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60</a:t>
                      </a:r>
                    </a:p>
                  </a:txBody>
                  <a:tcPr marL="7705" marR="7705" marT="7705" marB="0" anchor="ctr">
                    <a:lnL>
                      <a:noFill/>
                    </a:lnL>
                    <a:lnR>
                      <a:noFill/>
                    </a:lnR>
                    <a:lnT>
                      <a:noFill/>
                    </a:lnT>
                    <a:lnB>
                      <a:noFill/>
                    </a:lnB>
                    <a:solidFill>
                      <a:srgbClr val="EBF1DE"/>
                    </a:solidFill>
                  </a:tcPr>
                </a:tc>
                <a:tc>
                  <a:txBody>
                    <a:bodyPr/>
                    <a:lstStyle/>
                    <a:p>
                      <a:pPr algn="ctr" fontAlgn="ctr"/>
                      <a:r>
                        <a:rPr lang="en-US" sz="1200" b="0" i="0" u="none" strike="noStrike">
                          <a:solidFill>
                            <a:srgbClr val="000000"/>
                          </a:solidFill>
                          <a:effectLst/>
                          <a:latin typeface="Calibri"/>
                        </a:rPr>
                        <a:t>0</a:t>
                      </a:r>
                    </a:p>
                  </a:txBody>
                  <a:tcPr marL="7705" marR="7705" marT="7705"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a:rPr>
                        <a:t>320</a:t>
                      </a:r>
                    </a:p>
                  </a:txBody>
                  <a:tcPr marL="7705" marR="7705" marT="7705" marB="0" anchor="ctr">
                    <a:lnL>
                      <a:noFill/>
                    </a:lnL>
                    <a:lnR>
                      <a:noFill/>
                    </a:lnR>
                    <a:lnT>
                      <a:noFill/>
                    </a:lnT>
                    <a:lnB>
                      <a:noFill/>
                    </a:lnB>
                    <a:solidFill>
                      <a:srgbClr val="DCE6F1"/>
                    </a:solidFill>
                  </a:tcPr>
                </a:tc>
                <a:tc>
                  <a:txBody>
                    <a:bodyPr/>
                    <a:lstStyle/>
                    <a:p>
                      <a:pPr algn="ctr" fontAlgn="ctr"/>
                      <a:r>
                        <a:rPr lang="en-US" sz="1200" b="0" i="0" u="none" strike="noStrike">
                          <a:solidFill>
                            <a:srgbClr val="000000"/>
                          </a:solidFill>
                          <a:effectLst/>
                          <a:latin typeface="Calibri"/>
                        </a:rPr>
                        <a:t>0</a:t>
                      </a:r>
                    </a:p>
                  </a:txBody>
                  <a:tcPr marL="7705" marR="7705" marT="7705" marB="0" anchor="ctr">
                    <a:lnL>
                      <a:noFill/>
                    </a:lnL>
                    <a:lnR>
                      <a:noFill/>
                    </a:lnR>
                    <a:lnT>
                      <a:noFill/>
                    </a:lnT>
                    <a:lnB>
                      <a:noFill/>
                    </a:lnB>
                  </a:tcPr>
                </a:tc>
                <a:tc>
                  <a:txBody>
                    <a:bodyPr/>
                    <a:lstStyle/>
                    <a:p>
                      <a:pPr algn="ctr" fontAlgn="ctr"/>
                      <a:r>
                        <a:rPr lang="en-US" sz="1200" b="0" i="0" u="none" strike="noStrike" dirty="0">
                          <a:solidFill>
                            <a:srgbClr val="000000"/>
                          </a:solidFill>
                          <a:effectLst/>
                          <a:latin typeface="Calibri"/>
                        </a:rPr>
                        <a:t>175.0</a:t>
                      </a:r>
                    </a:p>
                  </a:txBody>
                  <a:tcPr marL="7705" marR="7705" marT="7705" marB="0" anchor="ctr">
                    <a:lnL>
                      <a:noFill/>
                    </a:lnL>
                    <a:lnR w="12700" cap="flat" cmpd="sng" algn="ctr">
                      <a:solidFill>
                        <a:srgbClr val="000000"/>
                      </a:solidFill>
                      <a:prstDash val="solid"/>
                      <a:round/>
                      <a:headEnd type="none" w="med" len="med"/>
                      <a:tailEnd type="none" w="med" len="med"/>
                    </a:lnR>
                    <a:lnT>
                      <a:noFill/>
                    </a:lnT>
                    <a:lnB>
                      <a:noFill/>
                    </a:lnB>
                  </a:tcPr>
                </a:tc>
              </a:tr>
              <a:tr h="270213">
                <a:tc>
                  <a:txBody>
                    <a:bodyPr/>
                    <a:lstStyle/>
                    <a:p>
                      <a:pPr algn="ctr" fontAlgn="ctr"/>
                      <a:r>
                        <a:rPr lang="en-US" sz="1200" b="0" i="0" u="none" strike="noStrike">
                          <a:solidFill>
                            <a:srgbClr val="000000"/>
                          </a:solidFill>
                          <a:effectLst/>
                          <a:latin typeface="Calibri"/>
                        </a:rPr>
                        <a:t>87</a:t>
                      </a:r>
                    </a:p>
                  </a:txBody>
                  <a:tcPr marL="7705" marR="7705" marT="770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200" b="0" i="0" u="none" strike="noStrike">
                          <a:solidFill>
                            <a:srgbClr val="000000"/>
                          </a:solidFill>
                          <a:effectLst/>
                          <a:latin typeface="Calibri"/>
                        </a:rPr>
                        <a:t>0</a:t>
                      </a:r>
                    </a:p>
                  </a:txBody>
                  <a:tcPr marL="7705" marR="7705" marT="7705"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a:rPr>
                        <a:t>22</a:t>
                      </a:r>
                    </a:p>
                  </a:txBody>
                  <a:tcPr marL="7705" marR="7705" marT="7705"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40</a:t>
                      </a:r>
                    </a:p>
                  </a:txBody>
                  <a:tcPr marL="7705" marR="7705" marT="7705" marB="0" anchor="ctr">
                    <a:lnL>
                      <a:noFill/>
                    </a:lnL>
                    <a:lnR>
                      <a:noFill/>
                    </a:lnR>
                    <a:lnT>
                      <a:noFill/>
                    </a:lnT>
                    <a:lnB>
                      <a:noFill/>
                    </a:lnB>
                    <a:solidFill>
                      <a:srgbClr val="EBF1DE"/>
                    </a:solidFill>
                  </a:tcPr>
                </a:tc>
                <a:tc>
                  <a:txBody>
                    <a:bodyPr/>
                    <a:lstStyle/>
                    <a:p>
                      <a:pPr algn="ctr" fontAlgn="ctr"/>
                      <a:r>
                        <a:rPr lang="en-US" sz="1200" b="0" i="0" u="none" strike="noStrike">
                          <a:solidFill>
                            <a:srgbClr val="000000"/>
                          </a:solidFill>
                          <a:effectLst/>
                          <a:latin typeface="Calibri"/>
                        </a:rPr>
                        <a:t>0</a:t>
                      </a:r>
                    </a:p>
                  </a:txBody>
                  <a:tcPr marL="7705" marR="7705" marT="7705" marB="0" anchor="ctr">
                    <a:lnL>
                      <a:noFill/>
                    </a:lnL>
                    <a:lnR>
                      <a:noFill/>
                    </a:lnR>
                    <a:lnT>
                      <a:noFill/>
                    </a:lnT>
                    <a:lnB>
                      <a:noFill/>
                    </a:lnB>
                  </a:tcPr>
                </a:tc>
                <a:tc>
                  <a:txBody>
                    <a:bodyPr/>
                    <a:lstStyle/>
                    <a:p>
                      <a:pPr algn="ctr" fontAlgn="ctr"/>
                      <a:r>
                        <a:rPr lang="en-US" sz="1200" b="0" i="0" u="none" strike="noStrike" dirty="0">
                          <a:solidFill>
                            <a:srgbClr val="000000"/>
                          </a:solidFill>
                          <a:effectLst/>
                          <a:latin typeface="Calibri"/>
                        </a:rPr>
                        <a:t>300</a:t>
                      </a:r>
                    </a:p>
                  </a:txBody>
                  <a:tcPr marL="7705" marR="7705" marT="7705" marB="0" anchor="ctr">
                    <a:lnL>
                      <a:noFill/>
                    </a:lnL>
                    <a:lnR>
                      <a:noFill/>
                    </a:lnR>
                    <a:lnT>
                      <a:noFill/>
                    </a:lnT>
                    <a:lnB>
                      <a:noFill/>
                    </a:lnB>
                    <a:solidFill>
                      <a:srgbClr val="DCE6F1"/>
                    </a:solidFill>
                  </a:tcPr>
                </a:tc>
                <a:tc>
                  <a:txBody>
                    <a:bodyPr/>
                    <a:lstStyle/>
                    <a:p>
                      <a:pPr algn="ctr" fontAlgn="ctr"/>
                      <a:r>
                        <a:rPr lang="en-US" sz="1200" b="0" i="0" u="none" strike="noStrike">
                          <a:solidFill>
                            <a:srgbClr val="000000"/>
                          </a:solidFill>
                          <a:effectLst/>
                          <a:latin typeface="Calibri"/>
                        </a:rPr>
                        <a:t>0</a:t>
                      </a:r>
                    </a:p>
                  </a:txBody>
                  <a:tcPr marL="7705" marR="7705" marT="7705" marB="0" anchor="ctr">
                    <a:lnL>
                      <a:noFill/>
                    </a:lnL>
                    <a:lnR>
                      <a:noFill/>
                    </a:lnR>
                    <a:lnT>
                      <a:noFill/>
                    </a:lnT>
                    <a:lnB>
                      <a:noFill/>
                    </a:lnB>
                  </a:tcPr>
                </a:tc>
                <a:tc>
                  <a:txBody>
                    <a:bodyPr/>
                    <a:lstStyle/>
                    <a:p>
                      <a:pPr algn="ctr" fontAlgn="ctr"/>
                      <a:r>
                        <a:rPr lang="en-US" sz="1200" b="0" i="0" u="none" strike="noStrike" dirty="0">
                          <a:solidFill>
                            <a:srgbClr val="000000"/>
                          </a:solidFill>
                          <a:effectLst/>
                          <a:latin typeface="Calibri"/>
                        </a:rPr>
                        <a:t>165.5</a:t>
                      </a:r>
                    </a:p>
                  </a:txBody>
                  <a:tcPr marL="7705" marR="7705" marT="7705" marB="0" anchor="ctr">
                    <a:lnL>
                      <a:noFill/>
                    </a:lnL>
                    <a:lnR w="12700" cap="flat" cmpd="sng" algn="ctr">
                      <a:solidFill>
                        <a:srgbClr val="000000"/>
                      </a:solidFill>
                      <a:prstDash val="solid"/>
                      <a:round/>
                      <a:headEnd type="none" w="med" len="med"/>
                      <a:tailEnd type="none" w="med" len="med"/>
                    </a:lnR>
                    <a:lnT>
                      <a:noFill/>
                    </a:lnT>
                    <a:lnB>
                      <a:noFill/>
                    </a:lnB>
                  </a:tcPr>
                </a:tc>
              </a:tr>
              <a:tr h="270213">
                <a:tc>
                  <a:txBody>
                    <a:bodyPr/>
                    <a:lstStyle/>
                    <a:p>
                      <a:pPr algn="ctr" fontAlgn="ctr"/>
                      <a:r>
                        <a:rPr lang="en-US" sz="1200" b="0" i="0" u="none" strike="noStrike">
                          <a:solidFill>
                            <a:srgbClr val="000000"/>
                          </a:solidFill>
                          <a:effectLst/>
                          <a:latin typeface="Calibri"/>
                        </a:rPr>
                        <a:t>88</a:t>
                      </a:r>
                    </a:p>
                  </a:txBody>
                  <a:tcPr marL="7705" marR="7705" marT="770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200" b="0" i="0" u="none" strike="noStrike">
                          <a:solidFill>
                            <a:srgbClr val="000000"/>
                          </a:solidFill>
                          <a:effectLst/>
                          <a:latin typeface="Calibri"/>
                        </a:rPr>
                        <a:t>0</a:t>
                      </a:r>
                    </a:p>
                  </a:txBody>
                  <a:tcPr marL="7705" marR="7705" marT="7705"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a:rPr>
                        <a:t>44</a:t>
                      </a:r>
                    </a:p>
                  </a:txBody>
                  <a:tcPr marL="7705" marR="7705" marT="7705"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20</a:t>
                      </a:r>
                    </a:p>
                  </a:txBody>
                  <a:tcPr marL="7705" marR="7705" marT="7705" marB="0" anchor="ctr">
                    <a:lnL>
                      <a:noFill/>
                    </a:lnL>
                    <a:lnR>
                      <a:noFill/>
                    </a:lnR>
                    <a:lnT>
                      <a:noFill/>
                    </a:lnT>
                    <a:lnB>
                      <a:noFill/>
                    </a:lnB>
                    <a:solidFill>
                      <a:srgbClr val="EBF1DE"/>
                    </a:solidFill>
                  </a:tcPr>
                </a:tc>
                <a:tc>
                  <a:txBody>
                    <a:bodyPr/>
                    <a:lstStyle/>
                    <a:p>
                      <a:pPr algn="ctr" fontAlgn="ctr"/>
                      <a:r>
                        <a:rPr lang="en-US" sz="1200" b="0" i="0" u="none" strike="noStrike">
                          <a:solidFill>
                            <a:srgbClr val="000000"/>
                          </a:solidFill>
                          <a:effectLst/>
                          <a:latin typeface="Calibri"/>
                        </a:rPr>
                        <a:t>0</a:t>
                      </a:r>
                    </a:p>
                  </a:txBody>
                  <a:tcPr marL="7705" marR="7705" marT="7705"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a:rPr>
                        <a:t>280</a:t>
                      </a:r>
                    </a:p>
                  </a:txBody>
                  <a:tcPr marL="7705" marR="7705" marT="7705" marB="0" anchor="ctr">
                    <a:lnL>
                      <a:noFill/>
                    </a:lnL>
                    <a:lnR>
                      <a:noFill/>
                    </a:lnR>
                    <a:lnT>
                      <a:noFill/>
                    </a:lnT>
                    <a:lnB>
                      <a:noFill/>
                    </a:lnB>
                    <a:solidFill>
                      <a:srgbClr val="DCE6F1"/>
                    </a:solidFill>
                  </a:tcPr>
                </a:tc>
                <a:tc>
                  <a:txBody>
                    <a:bodyPr/>
                    <a:lstStyle/>
                    <a:p>
                      <a:pPr algn="ctr" fontAlgn="ctr"/>
                      <a:r>
                        <a:rPr lang="en-US" sz="1200" b="0" i="0" u="none" strike="noStrike">
                          <a:solidFill>
                            <a:srgbClr val="000000"/>
                          </a:solidFill>
                          <a:effectLst/>
                          <a:latin typeface="Calibri"/>
                        </a:rPr>
                        <a:t>0</a:t>
                      </a:r>
                    </a:p>
                  </a:txBody>
                  <a:tcPr marL="7705" marR="7705" marT="7705" marB="0" anchor="ctr">
                    <a:lnL>
                      <a:noFill/>
                    </a:lnL>
                    <a:lnR>
                      <a:noFill/>
                    </a:lnR>
                    <a:lnT>
                      <a:noFill/>
                    </a:lnT>
                    <a:lnB>
                      <a:noFill/>
                    </a:lnB>
                  </a:tcPr>
                </a:tc>
                <a:tc>
                  <a:txBody>
                    <a:bodyPr/>
                    <a:lstStyle/>
                    <a:p>
                      <a:pPr algn="ctr" fontAlgn="ctr"/>
                      <a:r>
                        <a:rPr lang="en-US" sz="1200" b="0" i="0" u="none" strike="noStrike" dirty="0">
                          <a:solidFill>
                            <a:srgbClr val="000000"/>
                          </a:solidFill>
                          <a:effectLst/>
                          <a:latin typeface="Calibri"/>
                        </a:rPr>
                        <a:t>156.0</a:t>
                      </a:r>
                    </a:p>
                  </a:txBody>
                  <a:tcPr marL="7705" marR="7705" marT="7705" marB="0" anchor="ctr">
                    <a:lnL>
                      <a:noFill/>
                    </a:lnL>
                    <a:lnR w="12700" cap="flat" cmpd="sng" algn="ctr">
                      <a:solidFill>
                        <a:srgbClr val="000000"/>
                      </a:solidFill>
                      <a:prstDash val="solid"/>
                      <a:round/>
                      <a:headEnd type="none" w="med" len="med"/>
                      <a:tailEnd type="none" w="med" len="med"/>
                    </a:lnR>
                    <a:lnT>
                      <a:noFill/>
                    </a:lnT>
                    <a:lnB>
                      <a:noFill/>
                    </a:lnB>
                  </a:tcPr>
                </a:tc>
              </a:tr>
              <a:tr h="270213">
                <a:tc>
                  <a:txBody>
                    <a:bodyPr/>
                    <a:lstStyle/>
                    <a:p>
                      <a:pPr algn="ctr" fontAlgn="ctr"/>
                      <a:r>
                        <a:rPr lang="en-US" sz="1200" b="0" i="0" u="none" strike="noStrike">
                          <a:solidFill>
                            <a:srgbClr val="000000"/>
                          </a:solidFill>
                          <a:effectLst/>
                          <a:latin typeface="Calibri"/>
                        </a:rPr>
                        <a:t>89</a:t>
                      </a:r>
                    </a:p>
                  </a:txBody>
                  <a:tcPr marL="7705" marR="7705" marT="7705" marB="0" anchor="ctr">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ctr" fontAlgn="ctr"/>
                      <a:r>
                        <a:rPr lang="en-US" sz="1200" b="0" i="0" u="none" strike="noStrike">
                          <a:solidFill>
                            <a:srgbClr val="000000"/>
                          </a:solidFill>
                          <a:effectLst/>
                          <a:latin typeface="Calibri"/>
                        </a:rPr>
                        <a:t>0</a:t>
                      </a:r>
                    </a:p>
                  </a:txBody>
                  <a:tcPr marL="7705" marR="7705" marT="7705" marB="0" anchor="ctr">
                    <a:lnL>
                      <a:noFill/>
                    </a:lnL>
                    <a:lnR>
                      <a:noFill/>
                    </a:lnR>
                    <a:lnT>
                      <a:noFill/>
                    </a:lnT>
                    <a:lnB>
                      <a:noFill/>
                    </a:lnB>
                    <a:solidFill>
                      <a:srgbClr val="FFFF00"/>
                    </a:solidFill>
                  </a:tcPr>
                </a:tc>
                <a:tc>
                  <a:txBody>
                    <a:bodyPr/>
                    <a:lstStyle/>
                    <a:p>
                      <a:pPr algn="ctr" fontAlgn="ctr"/>
                      <a:r>
                        <a:rPr lang="en-US" sz="1200" b="0" i="0" u="none" strike="noStrike">
                          <a:solidFill>
                            <a:srgbClr val="000000"/>
                          </a:solidFill>
                          <a:effectLst/>
                          <a:latin typeface="Calibri"/>
                        </a:rPr>
                        <a:t>66</a:t>
                      </a:r>
                    </a:p>
                  </a:txBody>
                  <a:tcPr marL="7705" marR="7705" marT="7705" marB="0" anchor="ctr">
                    <a:lnL>
                      <a:noFill/>
                    </a:lnL>
                    <a:lnR>
                      <a:noFill/>
                    </a:lnR>
                    <a:lnT>
                      <a:noFill/>
                    </a:lnT>
                    <a:lnB>
                      <a:noFill/>
                    </a:lnB>
                    <a:solidFill>
                      <a:srgbClr val="FFFF00"/>
                    </a:solidFill>
                  </a:tcPr>
                </a:tc>
                <a:tc>
                  <a:txBody>
                    <a:bodyPr/>
                    <a:lstStyle/>
                    <a:p>
                      <a:pPr algn="ctr" fontAlgn="ctr"/>
                      <a:r>
                        <a:rPr lang="en-US" sz="1200" b="0" i="0" u="none" strike="noStrike">
                          <a:solidFill>
                            <a:srgbClr val="000000"/>
                          </a:solidFill>
                          <a:effectLst/>
                          <a:latin typeface="Calibri"/>
                        </a:rPr>
                        <a:t>0</a:t>
                      </a:r>
                    </a:p>
                  </a:txBody>
                  <a:tcPr marL="7705" marR="7705" marT="7705" marB="0" anchor="ctr">
                    <a:lnL>
                      <a:noFill/>
                    </a:lnL>
                    <a:lnR>
                      <a:noFill/>
                    </a:lnR>
                    <a:lnT>
                      <a:noFill/>
                    </a:lnT>
                    <a:lnB>
                      <a:noFill/>
                    </a:lnB>
                    <a:solidFill>
                      <a:srgbClr val="FFFF00"/>
                    </a:solidFill>
                  </a:tcPr>
                </a:tc>
                <a:tc>
                  <a:txBody>
                    <a:bodyPr/>
                    <a:lstStyle/>
                    <a:p>
                      <a:pPr algn="ctr" fontAlgn="ctr"/>
                      <a:r>
                        <a:rPr lang="en-US" sz="1200" b="0" i="0" u="none" strike="noStrike">
                          <a:solidFill>
                            <a:srgbClr val="000000"/>
                          </a:solidFill>
                          <a:effectLst/>
                          <a:latin typeface="Calibri"/>
                        </a:rPr>
                        <a:t>0</a:t>
                      </a:r>
                    </a:p>
                  </a:txBody>
                  <a:tcPr marL="7705" marR="7705" marT="7705" marB="0" anchor="ctr">
                    <a:lnL>
                      <a:noFill/>
                    </a:lnL>
                    <a:lnR>
                      <a:noFill/>
                    </a:lnR>
                    <a:lnT>
                      <a:noFill/>
                    </a:lnT>
                    <a:lnB>
                      <a:noFill/>
                    </a:lnB>
                    <a:solidFill>
                      <a:srgbClr val="FFFF00"/>
                    </a:solidFill>
                  </a:tcPr>
                </a:tc>
                <a:tc>
                  <a:txBody>
                    <a:bodyPr/>
                    <a:lstStyle/>
                    <a:p>
                      <a:pPr algn="ctr" fontAlgn="ctr"/>
                      <a:r>
                        <a:rPr lang="en-US" sz="1200" b="0" i="0" u="none" strike="noStrike">
                          <a:solidFill>
                            <a:srgbClr val="000000"/>
                          </a:solidFill>
                          <a:effectLst/>
                          <a:latin typeface="Calibri"/>
                        </a:rPr>
                        <a:t>260</a:t>
                      </a:r>
                    </a:p>
                  </a:txBody>
                  <a:tcPr marL="7705" marR="7705" marT="7705" marB="0" anchor="ctr">
                    <a:lnL>
                      <a:noFill/>
                    </a:lnL>
                    <a:lnR>
                      <a:noFill/>
                    </a:lnR>
                    <a:lnT>
                      <a:noFill/>
                    </a:lnT>
                    <a:lnB>
                      <a:noFill/>
                    </a:lnB>
                    <a:solidFill>
                      <a:srgbClr val="FFFF00"/>
                    </a:solidFill>
                  </a:tcPr>
                </a:tc>
                <a:tc>
                  <a:txBody>
                    <a:bodyPr/>
                    <a:lstStyle/>
                    <a:p>
                      <a:pPr algn="ctr" fontAlgn="ctr"/>
                      <a:r>
                        <a:rPr lang="en-US" sz="1200" b="0" i="0" u="none" strike="noStrike">
                          <a:solidFill>
                            <a:srgbClr val="000000"/>
                          </a:solidFill>
                          <a:effectLst/>
                          <a:latin typeface="Calibri"/>
                        </a:rPr>
                        <a:t>0</a:t>
                      </a:r>
                    </a:p>
                  </a:txBody>
                  <a:tcPr marL="7705" marR="7705" marT="7705" marB="0" anchor="ctr">
                    <a:lnL>
                      <a:noFill/>
                    </a:lnL>
                    <a:lnR>
                      <a:noFill/>
                    </a:lnR>
                    <a:lnT>
                      <a:noFill/>
                    </a:lnT>
                    <a:lnB>
                      <a:noFill/>
                    </a:lnB>
                    <a:solidFill>
                      <a:srgbClr val="FFFF00"/>
                    </a:solidFill>
                  </a:tcPr>
                </a:tc>
                <a:tc>
                  <a:txBody>
                    <a:bodyPr/>
                    <a:lstStyle/>
                    <a:p>
                      <a:pPr algn="ctr" fontAlgn="ctr"/>
                      <a:r>
                        <a:rPr lang="en-US" sz="1200" b="0" i="0" u="none" strike="noStrike">
                          <a:solidFill>
                            <a:srgbClr val="000000"/>
                          </a:solidFill>
                          <a:effectLst/>
                          <a:latin typeface="Calibri"/>
                        </a:rPr>
                        <a:t>146.5</a:t>
                      </a:r>
                    </a:p>
                  </a:txBody>
                  <a:tcPr marL="7705" marR="7705" marT="7705" marB="0" anchor="ctr">
                    <a:lnL>
                      <a:noFill/>
                    </a:lnL>
                    <a:lnR w="12700" cap="flat" cmpd="sng" algn="ctr">
                      <a:solidFill>
                        <a:srgbClr val="000000"/>
                      </a:solidFill>
                      <a:prstDash val="solid"/>
                      <a:round/>
                      <a:headEnd type="none" w="med" len="med"/>
                      <a:tailEnd type="none" w="med" len="med"/>
                    </a:lnR>
                    <a:lnT>
                      <a:noFill/>
                    </a:lnT>
                    <a:lnB>
                      <a:noFill/>
                    </a:lnB>
                    <a:solidFill>
                      <a:srgbClr val="FFFF00"/>
                    </a:solidFill>
                  </a:tcPr>
                </a:tc>
              </a:tr>
              <a:tr h="270213">
                <a:tc>
                  <a:txBody>
                    <a:bodyPr/>
                    <a:lstStyle/>
                    <a:p>
                      <a:pPr algn="ctr" fontAlgn="ctr"/>
                      <a:r>
                        <a:rPr lang="en-US" sz="1200" b="0" i="0" u="none" strike="noStrike">
                          <a:solidFill>
                            <a:srgbClr val="000000"/>
                          </a:solidFill>
                          <a:effectLst/>
                          <a:latin typeface="Calibri"/>
                        </a:rPr>
                        <a:t>90</a:t>
                      </a:r>
                    </a:p>
                  </a:txBody>
                  <a:tcPr marL="7705" marR="7705" marT="770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200" b="0" i="0" u="none" strike="noStrike">
                          <a:solidFill>
                            <a:srgbClr val="000000"/>
                          </a:solidFill>
                          <a:effectLst/>
                          <a:latin typeface="Calibri"/>
                        </a:rPr>
                        <a:t>0</a:t>
                      </a:r>
                    </a:p>
                  </a:txBody>
                  <a:tcPr marL="7705" marR="7705" marT="7705"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a:rPr>
                        <a:t>88</a:t>
                      </a:r>
                    </a:p>
                  </a:txBody>
                  <a:tcPr marL="7705" marR="7705" marT="7705"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0</a:t>
                      </a:r>
                    </a:p>
                  </a:txBody>
                  <a:tcPr marL="7705" marR="7705" marT="7705"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a:rPr>
                        <a:t>22</a:t>
                      </a:r>
                    </a:p>
                  </a:txBody>
                  <a:tcPr marL="7705" marR="7705" marT="7705" marB="0" anchor="ctr">
                    <a:lnL>
                      <a:noFill/>
                    </a:lnL>
                    <a:lnR>
                      <a:noFill/>
                    </a:lnR>
                    <a:lnT>
                      <a:noFill/>
                    </a:lnT>
                    <a:lnB>
                      <a:noFill/>
                    </a:lnB>
                    <a:solidFill>
                      <a:srgbClr val="EBF1DE"/>
                    </a:solidFill>
                  </a:tcPr>
                </a:tc>
                <a:tc>
                  <a:txBody>
                    <a:bodyPr/>
                    <a:lstStyle/>
                    <a:p>
                      <a:pPr algn="ctr" fontAlgn="ctr"/>
                      <a:r>
                        <a:rPr lang="en-US" sz="1200" b="0" i="0" u="none" strike="noStrike">
                          <a:solidFill>
                            <a:srgbClr val="000000"/>
                          </a:solidFill>
                          <a:effectLst/>
                          <a:latin typeface="Calibri"/>
                        </a:rPr>
                        <a:t>240</a:t>
                      </a:r>
                    </a:p>
                  </a:txBody>
                  <a:tcPr marL="7705" marR="7705" marT="7705" marB="0" anchor="ctr">
                    <a:lnL>
                      <a:noFill/>
                    </a:lnL>
                    <a:lnR>
                      <a:noFill/>
                    </a:lnR>
                    <a:lnT>
                      <a:noFill/>
                    </a:lnT>
                    <a:lnB>
                      <a:noFill/>
                    </a:lnB>
                    <a:solidFill>
                      <a:srgbClr val="DCE6F1"/>
                    </a:solidFill>
                  </a:tcPr>
                </a:tc>
                <a:tc>
                  <a:txBody>
                    <a:bodyPr/>
                    <a:lstStyle/>
                    <a:p>
                      <a:pPr algn="ctr" fontAlgn="ctr"/>
                      <a:r>
                        <a:rPr lang="en-US" sz="1200" b="0" i="0" u="none" strike="noStrike">
                          <a:solidFill>
                            <a:srgbClr val="000000"/>
                          </a:solidFill>
                          <a:effectLst/>
                          <a:latin typeface="Calibri"/>
                        </a:rPr>
                        <a:t>0</a:t>
                      </a:r>
                    </a:p>
                  </a:txBody>
                  <a:tcPr marL="7705" marR="7705" marT="7705"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a:rPr>
                        <a:t>147.5</a:t>
                      </a:r>
                    </a:p>
                  </a:txBody>
                  <a:tcPr marL="7705" marR="7705" marT="7705" marB="0" anchor="ctr">
                    <a:lnL>
                      <a:noFill/>
                    </a:lnL>
                    <a:lnR w="12700" cap="flat" cmpd="sng" algn="ctr">
                      <a:solidFill>
                        <a:srgbClr val="000000"/>
                      </a:solidFill>
                      <a:prstDash val="solid"/>
                      <a:round/>
                      <a:headEnd type="none" w="med" len="med"/>
                      <a:tailEnd type="none" w="med" len="med"/>
                    </a:lnR>
                    <a:lnT>
                      <a:noFill/>
                    </a:lnT>
                    <a:lnB>
                      <a:noFill/>
                    </a:lnB>
                  </a:tcPr>
                </a:tc>
              </a:tr>
              <a:tr h="270213">
                <a:tc>
                  <a:txBody>
                    <a:bodyPr/>
                    <a:lstStyle/>
                    <a:p>
                      <a:pPr algn="ctr" fontAlgn="ctr"/>
                      <a:r>
                        <a:rPr lang="en-US" sz="1200" b="0" i="0" u="none" strike="noStrike">
                          <a:solidFill>
                            <a:srgbClr val="000000"/>
                          </a:solidFill>
                          <a:effectLst/>
                          <a:latin typeface="Calibri"/>
                        </a:rPr>
                        <a:t>91</a:t>
                      </a:r>
                    </a:p>
                  </a:txBody>
                  <a:tcPr marL="7705" marR="7705" marT="770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200" b="0" i="0" u="none" strike="noStrike">
                          <a:solidFill>
                            <a:srgbClr val="000000"/>
                          </a:solidFill>
                          <a:effectLst/>
                          <a:latin typeface="Calibri"/>
                        </a:rPr>
                        <a:t>0</a:t>
                      </a:r>
                    </a:p>
                  </a:txBody>
                  <a:tcPr marL="7705" marR="7705" marT="7705"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a:rPr>
                        <a:t>110</a:t>
                      </a:r>
                    </a:p>
                  </a:txBody>
                  <a:tcPr marL="7705" marR="7705" marT="7705"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0</a:t>
                      </a:r>
                    </a:p>
                  </a:txBody>
                  <a:tcPr marL="7705" marR="7705" marT="7705"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a:rPr>
                        <a:t>44</a:t>
                      </a:r>
                    </a:p>
                  </a:txBody>
                  <a:tcPr marL="7705" marR="7705" marT="7705" marB="0" anchor="ctr">
                    <a:lnL>
                      <a:noFill/>
                    </a:lnL>
                    <a:lnR>
                      <a:noFill/>
                    </a:lnR>
                    <a:lnT>
                      <a:noFill/>
                    </a:lnT>
                    <a:lnB>
                      <a:noFill/>
                    </a:lnB>
                    <a:solidFill>
                      <a:srgbClr val="EBF1DE"/>
                    </a:solidFill>
                  </a:tcPr>
                </a:tc>
                <a:tc>
                  <a:txBody>
                    <a:bodyPr/>
                    <a:lstStyle/>
                    <a:p>
                      <a:pPr algn="ctr" fontAlgn="ctr"/>
                      <a:r>
                        <a:rPr lang="en-US" sz="1200" b="0" i="0" u="none" strike="noStrike">
                          <a:solidFill>
                            <a:srgbClr val="000000"/>
                          </a:solidFill>
                          <a:effectLst/>
                          <a:latin typeface="Calibri"/>
                        </a:rPr>
                        <a:t>220</a:t>
                      </a:r>
                    </a:p>
                  </a:txBody>
                  <a:tcPr marL="7705" marR="7705" marT="7705" marB="0" anchor="ctr">
                    <a:lnL>
                      <a:noFill/>
                    </a:lnL>
                    <a:lnR>
                      <a:noFill/>
                    </a:lnR>
                    <a:lnT>
                      <a:noFill/>
                    </a:lnT>
                    <a:lnB>
                      <a:noFill/>
                    </a:lnB>
                    <a:solidFill>
                      <a:srgbClr val="DCE6F1"/>
                    </a:solidFill>
                  </a:tcPr>
                </a:tc>
                <a:tc>
                  <a:txBody>
                    <a:bodyPr/>
                    <a:lstStyle/>
                    <a:p>
                      <a:pPr algn="ctr" fontAlgn="ctr"/>
                      <a:r>
                        <a:rPr lang="en-US" sz="1200" b="0" i="0" u="none" strike="noStrike">
                          <a:solidFill>
                            <a:srgbClr val="000000"/>
                          </a:solidFill>
                          <a:effectLst/>
                          <a:latin typeface="Calibri"/>
                        </a:rPr>
                        <a:t>0</a:t>
                      </a:r>
                    </a:p>
                  </a:txBody>
                  <a:tcPr marL="7705" marR="7705" marT="7705" marB="0" anchor="ctr">
                    <a:lnL>
                      <a:noFill/>
                    </a:lnL>
                    <a:lnR>
                      <a:noFill/>
                    </a:lnR>
                    <a:lnT>
                      <a:noFill/>
                    </a:lnT>
                    <a:lnB>
                      <a:noFill/>
                    </a:lnB>
                  </a:tcPr>
                </a:tc>
                <a:tc>
                  <a:txBody>
                    <a:bodyPr/>
                    <a:lstStyle/>
                    <a:p>
                      <a:pPr algn="ctr" fontAlgn="ctr"/>
                      <a:r>
                        <a:rPr lang="en-US" sz="1200" b="0" i="0" u="none" strike="noStrike" dirty="0">
                          <a:solidFill>
                            <a:srgbClr val="000000"/>
                          </a:solidFill>
                          <a:effectLst/>
                          <a:latin typeface="Calibri"/>
                        </a:rPr>
                        <a:t>148.5</a:t>
                      </a:r>
                    </a:p>
                  </a:txBody>
                  <a:tcPr marL="7705" marR="7705" marT="7705" marB="0" anchor="ctr">
                    <a:lnL>
                      <a:noFill/>
                    </a:lnL>
                    <a:lnR w="12700" cap="flat" cmpd="sng" algn="ctr">
                      <a:solidFill>
                        <a:srgbClr val="000000"/>
                      </a:solidFill>
                      <a:prstDash val="solid"/>
                      <a:round/>
                      <a:headEnd type="none" w="med" len="med"/>
                      <a:tailEnd type="none" w="med" len="med"/>
                    </a:lnR>
                    <a:lnT>
                      <a:noFill/>
                    </a:lnT>
                    <a:lnB>
                      <a:noFill/>
                    </a:lnB>
                  </a:tcPr>
                </a:tc>
              </a:tr>
              <a:tr h="270213">
                <a:tc>
                  <a:txBody>
                    <a:bodyPr/>
                    <a:lstStyle/>
                    <a:p>
                      <a:pPr algn="ctr" fontAlgn="ctr"/>
                      <a:r>
                        <a:rPr lang="en-US" sz="1200" b="0" i="0" u="none" strike="noStrike">
                          <a:solidFill>
                            <a:srgbClr val="000000"/>
                          </a:solidFill>
                          <a:effectLst/>
                          <a:latin typeface="Calibri"/>
                        </a:rPr>
                        <a:t>92</a:t>
                      </a:r>
                    </a:p>
                  </a:txBody>
                  <a:tcPr marL="7705" marR="7705" marT="770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200" b="0" i="0" u="none" strike="noStrike">
                          <a:solidFill>
                            <a:srgbClr val="000000"/>
                          </a:solidFill>
                          <a:effectLst/>
                          <a:latin typeface="Calibri"/>
                        </a:rPr>
                        <a:t>0</a:t>
                      </a:r>
                    </a:p>
                  </a:txBody>
                  <a:tcPr marL="7705" marR="7705" marT="7705"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a:rPr>
                        <a:t>132</a:t>
                      </a:r>
                    </a:p>
                  </a:txBody>
                  <a:tcPr marL="7705" marR="7705" marT="7705"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0</a:t>
                      </a:r>
                    </a:p>
                  </a:txBody>
                  <a:tcPr marL="7705" marR="7705" marT="7705"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a:rPr>
                        <a:t>66</a:t>
                      </a:r>
                    </a:p>
                  </a:txBody>
                  <a:tcPr marL="7705" marR="7705" marT="7705" marB="0" anchor="ctr">
                    <a:lnL>
                      <a:noFill/>
                    </a:lnL>
                    <a:lnR>
                      <a:noFill/>
                    </a:lnR>
                    <a:lnT>
                      <a:noFill/>
                    </a:lnT>
                    <a:lnB>
                      <a:noFill/>
                    </a:lnB>
                    <a:solidFill>
                      <a:srgbClr val="EBF1DE"/>
                    </a:solidFill>
                  </a:tcPr>
                </a:tc>
                <a:tc>
                  <a:txBody>
                    <a:bodyPr/>
                    <a:lstStyle/>
                    <a:p>
                      <a:pPr algn="ctr" fontAlgn="ctr"/>
                      <a:r>
                        <a:rPr lang="en-US" sz="1200" b="0" i="0" u="none" strike="noStrike">
                          <a:solidFill>
                            <a:srgbClr val="000000"/>
                          </a:solidFill>
                          <a:effectLst/>
                          <a:latin typeface="Calibri"/>
                        </a:rPr>
                        <a:t>200</a:t>
                      </a:r>
                    </a:p>
                  </a:txBody>
                  <a:tcPr marL="7705" marR="7705" marT="7705" marB="0" anchor="ctr">
                    <a:lnL>
                      <a:noFill/>
                    </a:lnL>
                    <a:lnR>
                      <a:noFill/>
                    </a:lnR>
                    <a:lnT>
                      <a:noFill/>
                    </a:lnT>
                    <a:lnB>
                      <a:noFill/>
                    </a:lnB>
                    <a:solidFill>
                      <a:srgbClr val="DCE6F1"/>
                    </a:solidFill>
                  </a:tcPr>
                </a:tc>
                <a:tc>
                  <a:txBody>
                    <a:bodyPr/>
                    <a:lstStyle/>
                    <a:p>
                      <a:pPr algn="ctr" fontAlgn="ctr"/>
                      <a:r>
                        <a:rPr lang="en-US" sz="1200" b="0" i="0" u="none" strike="noStrike">
                          <a:solidFill>
                            <a:srgbClr val="000000"/>
                          </a:solidFill>
                          <a:effectLst/>
                          <a:latin typeface="Calibri"/>
                        </a:rPr>
                        <a:t>0</a:t>
                      </a:r>
                    </a:p>
                  </a:txBody>
                  <a:tcPr marL="7705" marR="7705" marT="7705" marB="0" anchor="ctr">
                    <a:lnL>
                      <a:noFill/>
                    </a:lnL>
                    <a:lnR>
                      <a:noFill/>
                    </a:lnR>
                    <a:lnT>
                      <a:noFill/>
                    </a:lnT>
                    <a:lnB>
                      <a:noFill/>
                    </a:lnB>
                  </a:tcPr>
                </a:tc>
                <a:tc>
                  <a:txBody>
                    <a:bodyPr/>
                    <a:lstStyle/>
                    <a:p>
                      <a:pPr algn="ctr" fontAlgn="ctr"/>
                      <a:r>
                        <a:rPr lang="en-US" sz="1200" b="0" i="0" u="none" strike="noStrike" dirty="0">
                          <a:solidFill>
                            <a:srgbClr val="000000"/>
                          </a:solidFill>
                          <a:effectLst/>
                          <a:latin typeface="Calibri"/>
                        </a:rPr>
                        <a:t>149.5</a:t>
                      </a:r>
                    </a:p>
                  </a:txBody>
                  <a:tcPr marL="7705" marR="7705" marT="7705" marB="0" anchor="ctr">
                    <a:lnL>
                      <a:noFill/>
                    </a:lnL>
                    <a:lnR w="12700" cap="flat" cmpd="sng" algn="ctr">
                      <a:solidFill>
                        <a:srgbClr val="000000"/>
                      </a:solidFill>
                      <a:prstDash val="solid"/>
                      <a:round/>
                      <a:headEnd type="none" w="med" len="med"/>
                      <a:tailEnd type="none" w="med" len="med"/>
                    </a:lnR>
                    <a:lnT>
                      <a:noFill/>
                    </a:lnT>
                    <a:lnB>
                      <a:noFill/>
                    </a:lnB>
                  </a:tcPr>
                </a:tc>
              </a:tr>
              <a:tr h="270213">
                <a:tc>
                  <a:txBody>
                    <a:bodyPr/>
                    <a:lstStyle/>
                    <a:p>
                      <a:pPr algn="ctr" fontAlgn="ctr"/>
                      <a:r>
                        <a:rPr lang="en-US" sz="1200" b="0" i="0" u="none" strike="noStrike">
                          <a:solidFill>
                            <a:srgbClr val="000000"/>
                          </a:solidFill>
                          <a:effectLst/>
                          <a:latin typeface="Calibri"/>
                        </a:rPr>
                        <a:t>93</a:t>
                      </a:r>
                    </a:p>
                  </a:txBody>
                  <a:tcPr marL="7705" marR="7705" marT="770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200" b="0" i="0" u="none" strike="noStrike">
                          <a:solidFill>
                            <a:srgbClr val="000000"/>
                          </a:solidFill>
                          <a:effectLst/>
                          <a:latin typeface="Calibri"/>
                        </a:rPr>
                        <a:t>0</a:t>
                      </a:r>
                    </a:p>
                  </a:txBody>
                  <a:tcPr marL="7705" marR="7705" marT="7705"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a:rPr>
                        <a:t>154</a:t>
                      </a:r>
                    </a:p>
                  </a:txBody>
                  <a:tcPr marL="7705" marR="7705" marT="7705"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0</a:t>
                      </a:r>
                    </a:p>
                  </a:txBody>
                  <a:tcPr marL="7705" marR="7705" marT="7705"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a:rPr>
                        <a:t>88</a:t>
                      </a:r>
                    </a:p>
                  </a:txBody>
                  <a:tcPr marL="7705" marR="7705" marT="7705" marB="0" anchor="ctr">
                    <a:lnL>
                      <a:noFill/>
                    </a:lnL>
                    <a:lnR>
                      <a:noFill/>
                    </a:lnR>
                    <a:lnT>
                      <a:noFill/>
                    </a:lnT>
                    <a:lnB>
                      <a:noFill/>
                    </a:lnB>
                    <a:solidFill>
                      <a:srgbClr val="EBF1DE"/>
                    </a:solidFill>
                  </a:tcPr>
                </a:tc>
                <a:tc>
                  <a:txBody>
                    <a:bodyPr/>
                    <a:lstStyle/>
                    <a:p>
                      <a:pPr algn="ctr" fontAlgn="ctr"/>
                      <a:r>
                        <a:rPr lang="en-US" sz="1200" b="0" i="0" u="none" strike="noStrike">
                          <a:solidFill>
                            <a:srgbClr val="000000"/>
                          </a:solidFill>
                          <a:effectLst/>
                          <a:latin typeface="Calibri"/>
                        </a:rPr>
                        <a:t>180</a:t>
                      </a:r>
                    </a:p>
                  </a:txBody>
                  <a:tcPr marL="7705" marR="7705" marT="7705" marB="0" anchor="ctr">
                    <a:lnL>
                      <a:noFill/>
                    </a:lnL>
                    <a:lnR>
                      <a:noFill/>
                    </a:lnR>
                    <a:lnT>
                      <a:noFill/>
                    </a:lnT>
                    <a:lnB>
                      <a:noFill/>
                    </a:lnB>
                    <a:solidFill>
                      <a:srgbClr val="DCE6F1"/>
                    </a:solidFill>
                  </a:tcPr>
                </a:tc>
                <a:tc>
                  <a:txBody>
                    <a:bodyPr/>
                    <a:lstStyle/>
                    <a:p>
                      <a:pPr algn="ctr" fontAlgn="ctr"/>
                      <a:r>
                        <a:rPr lang="en-US" sz="1200" b="0" i="0" u="none" strike="noStrike">
                          <a:solidFill>
                            <a:srgbClr val="000000"/>
                          </a:solidFill>
                          <a:effectLst/>
                          <a:latin typeface="Calibri"/>
                        </a:rPr>
                        <a:t>0</a:t>
                      </a:r>
                    </a:p>
                  </a:txBody>
                  <a:tcPr marL="7705" marR="7705" marT="7705" marB="0" anchor="ctr">
                    <a:lnL>
                      <a:noFill/>
                    </a:lnL>
                    <a:lnR>
                      <a:noFill/>
                    </a:lnR>
                    <a:lnT>
                      <a:noFill/>
                    </a:lnT>
                    <a:lnB>
                      <a:noFill/>
                    </a:lnB>
                  </a:tcPr>
                </a:tc>
                <a:tc>
                  <a:txBody>
                    <a:bodyPr/>
                    <a:lstStyle/>
                    <a:p>
                      <a:pPr algn="ctr" fontAlgn="ctr"/>
                      <a:r>
                        <a:rPr lang="en-US" sz="1200" b="0" i="0" u="none" strike="noStrike" dirty="0">
                          <a:solidFill>
                            <a:srgbClr val="000000"/>
                          </a:solidFill>
                          <a:effectLst/>
                          <a:latin typeface="Calibri"/>
                        </a:rPr>
                        <a:t>150.5</a:t>
                      </a:r>
                    </a:p>
                  </a:txBody>
                  <a:tcPr marL="7705" marR="7705" marT="7705" marB="0" anchor="ctr">
                    <a:lnL>
                      <a:noFill/>
                    </a:lnL>
                    <a:lnR w="12700" cap="flat" cmpd="sng" algn="ctr">
                      <a:solidFill>
                        <a:srgbClr val="000000"/>
                      </a:solidFill>
                      <a:prstDash val="solid"/>
                      <a:round/>
                      <a:headEnd type="none" w="med" len="med"/>
                      <a:tailEnd type="none" w="med" len="med"/>
                    </a:lnR>
                    <a:lnT>
                      <a:noFill/>
                    </a:lnT>
                    <a:lnB>
                      <a:noFill/>
                    </a:lnB>
                  </a:tcPr>
                </a:tc>
              </a:tr>
              <a:tr h="270213">
                <a:tc>
                  <a:txBody>
                    <a:bodyPr/>
                    <a:lstStyle/>
                    <a:p>
                      <a:pPr algn="ctr" fontAlgn="ctr"/>
                      <a:r>
                        <a:rPr lang="en-US" sz="1200" b="0" i="0" u="none" strike="noStrike">
                          <a:solidFill>
                            <a:srgbClr val="000000"/>
                          </a:solidFill>
                          <a:effectLst/>
                          <a:latin typeface="Calibri"/>
                        </a:rPr>
                        <a:t>94</a:t>
                      </a:r>
                    </a:p>
                  </a:txBody>
                  <a:tcPr marL="7705" marR="7705" marT="770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0</a:t>
                      </a:r>
                    </a:p>
                  </a:txBody>
                  <a:tcPr marL="7705" marR="7705" marT="770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176</a:t>
                      </a:r>
                    </a:p>
                  </a:txBody>
                  <a:tcPr marL="7705" marR="7705" marT="7705" marB="0" anchor="ctr">
                    <a:lnL>
                      <a:noFill/>
                    </a:lnL>
                    <a:lnR>
                      <a:noFill/>
                    </a:lnR>
                    <a:lnT>
                      <a:noFill/>
                    </a:lnT>
                    <a:lnB w="1270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200" b="0" i="0" u="none" strike="noStrike">
                          <a:solidFill>
                            <a:srgbClr val="000000"/>
                          </a:solidFill>
                          <a:effectLst/>
                          <a:latin typeface="Calibri"/>
                        </a:rPr>
                        <a:t>0</a:t>
                      </a:r>
                    </a:p>
                  </a:txBody>
                  <a:tcPr marL="7705" marR="7705" marT="770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110</a:t>
                      </a:r>
                    </a:p>
                  </a:txBody>
                  <a:tcPr marL="7705" marR="7705" marT="7705" marB="0" anchor="ctr">
                    <a:lnL>
                      <a:noFill/>
                    </a:lnL>
                    <a:lnR>
                      <a:noFill/>
                    </a:lnR>
                    <a:lnT>
                      <a:noFill/>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200" b="0" i="0" u="none" strike="noStrike">
                          <a:solidFill>
                            <a:srgbClr val="000000"/>
                          </a:solidFill>
                          <a:effectLst/>
                          <a:latin typeface="Calibri"/>
                        </a:rPr>
                        <a:t>160</a:t>
                      </a:r>
                    </a:p>
                  </a:txBody>
                  <a:tcPr marL="7705" marR="7705" marT="7705" marB="0" anchor="ctr">
                    <a:lnL>
                      <a:noFill/>
                    </a:lnL>
                    <a:lnR>
                      <a:noFill/>
                    </a:lnR>
                    <a:lnT>
                      <a:noFill/>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200" b="0" i="0" u="none" strike="noStrike">
                          <a:solidFill>
                            <a:srgbClr val="000000"/>
                          </a:solidFill>
                          <a:effectLst/>
                          <a:latin typeface="Calibri"/>
                        </a:rPr>
                        <a:t>0</a:t>
                      </a:r>
                    </a:p>
                  </a:txBody>
                  <a:tcPr marL="7705" marR="7705" marT="770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a:rPr>
                        <a:t>151.5</a:t>
                      </a:r>
                    </a:p>
                  </a:txBody>
                  <a:tcPr marL="7705" marR="7705" marT="770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6" name="Title 1"/>
          <p:cNvSpPr>
            <a:spLocks noGrp="1"/>
          </p:cNvSpPr>
          <p:nvPr>
            <p:ph type="title"/>
          </p:nvPr>
        </p:nvSpPr>
        <p:spPr>
          <a:xfrm>
            <a:off x="467544" y="278160"/>
            <a:ext cx="8153400" cy="990600"/>
          </a:xfrm>
        </p:spPr>
        <p:txBody>
          <a:bodyPr>
            <a:normAutofit/>
          </a:bodyPr>
          <a:lstStyle/>
          <a:p>
            <a:r>
              <a:rPr lang="en-US" dirty="0" smtClean="0"/>
              <a:t>Probabilistic Risk-Adjusted Hedge</a:t>
            </a:r>
            <a:endParaRPr lang="en-US" dirty="0"/>
          </a:p>
        </p:txBody>
      </p:sp>
      <p:sp>
        <p:nvSpPr>
          <p:cNvPr id="7" name="TextBox 6"/>
          <p:cNvSpPr txBox="1"/>
          <p:nvPr/>
        </p:nvSpPr>
        <p:spPr>
          <a:xfrm>
            <a:off x="5148064" y="1772816"/>
            <a:ext cx="3995936" cy="4708981"/>
          </a:xfrm>
          <a:prstGeom prst="rect">
            <a:avLst/>
          </a:prstGeom>
          <a:noFill/>
        </p:spPr>
        <p:txBody>
          <a:bodyPr wrap="square" rtlCol="0">
            <a:spAutoFit/>
          </a:bodyPr>
          <a:lstStyle/>
          <a:p>
            <a:r>
              <a:rPr lang="en-US" sz="2000" dirty="0" smtClean="0"/>
              <a:t>To calculate EC for Q = 80, condition on the demand:</a:t>
            </a:r>
          </a:p>
          <a:p>
            <a:endParaRPr lang="en-US" sz="2000" dirty="0"/>
          </a:p>
          <a:p>
            <a:r>
              <a:rPr lang="en-US" sz="2000" dirty="0" smtClean="0"/>
              <a:t>EC=0.25*120+0.25*180+0.5*440</a:t>
            </a:r>
          </a:p>
          <a:p>
            <a:r>
              <a:rPr lang="en-US" sz="2000" dirty="0"/>
              <a:t> </a:t>
            </a:r>
            <a:r>
              <a:rPr lang="en-US" sz="2000" dirty="0" smtClean="0"/>
              <a:t>   = 295.0</a:t>
            </a:r>
          </a:p>
          <a:p>
            <a:endParaRPr lang="en-US" sz="2000" dirty="0"/>
          </a:p>
          <a:p>
            <a:r>
              <a:rPr lang="en-US" sz="2000" dirty="0" smtClean="0"/>
              <a:t>NOTE: for every Buying </a:t>
            </a:r>
            <a:r>
              <a:rPr lang="en-US" sz="2000" dirty="0" err="1" smtClean="0"/>
              <a:t>Q’ty</a:t>
            </a:r>
            <a:r>
              <a:rPr lang="en-US" sz="2000" dirty="0" smtClean="0"/>
              <a:t> Q, the cost might be either Lost Margin        (if Q&lt;D) or Markdown (if Q&gt;D)</a:t>
            </a:r>
          </a:p>
          <a:p>
            <a:endParaRPr lang="en-US" sz="2000" dirty="0"/>
          </a:p>
          <a:p>
            <a:r>
              <a:rPr lang="en-US" sz="2000" dirty="0" smtClean="0"/>
              <a:t>NOTE: Expected Cost keeps going down as we increase Q, up to Q=89. For Q</a:t>
            </a:r>
            <a:r>
              <a:rPr lang="en-US" sz="2000" dirty="0"/>
              <a:t>&gt;</a:t>
            </a:r>
            <a:r>
              <a:rPr lang="en-US" sz="2000" dirty="0" smtClean="0"/>
              <a:t>89, EC starts increasing</a:t>
            </a:r>
          </a:p>
          <a:p>
            <a:endParaRPr lang="en-US" sz="2000" dirty="0"/>
          </a:p>
          <a:p>
            <a:r>
              <a:rPr lang="en-US" sz="2000" dirty="0" smtClean="0"/>
              <a:t>Therefore, Q* = 89</a:t>
            </a:r>
            <a:endParaRPr lang="en-US" sz="2000" dirty="0"/>
          </a:p>
        </p:txBody>
      </p:sp>
    </p:spTree>
    <p:extLst>
      <p:ext uri="{BB962C8B-B14F-4D97-AF65-F5344CB8AC3E}">
        <p14:creationId xmlns:p14="http://schemas.microsoft.com/office/powerpoint/2010/main" val="247077820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78160"/>
            <a:ext cx="8153400" cy="990600"/>
          </a:xfrm>
        </p:spPr>
        <p:txBody>
          <a:bodyPr>
            <a:normAutofit fontScale="90000"/>
          </a:bodyPr>
          <a:lstStyle/>
          <a:p>
            <a:r>
              <a:rPr lang="en-US" dirty="0" smtClean="0"/>
              <a:t>Apply same approach to all products</a:t>
            </a:r>
            <a:endParaRPr lang="en-US" dirty="0"/>
          </a:p>
        </p:txBody>
      </p:sp>
      <p:sp>
        <p:nvSpPr>
          <p:cNvPr id="3" name="Content Placeholder 2"/>
          <p:cNvSpPr>
            <a:spLocks noGrp="1"/>
          </p:cNvSpPr>
          <p:nvPr>
            <p:ph sz="quarter" idx="1"/>
          </p:nvPr>
        </p:nvSpPr>
        <p:spPr>
          <a:xfrm>
            <a:off x="612648" y="1600200"/>
            <a:ext cx="8153400" cy="676672"/>
          </a:xfrm>
        </p:spPr>
        <p:txBody>
          <a:bodyPr/>
          <a:lstStyle/>
          <a:p>
            <a:r>
              <a:rPr lang="en-US" dirty="0" smtClean="0"/>
              <a:t>Probabilistic </a:t>
            </a:r>
            <a:r>
              <a:rPr lang="en-US" dirty="0"/>
              <a:t>risk adjusted </a:t>
            </a:r>
            <a:r>
              <a:rPr lang="en-US" dirty="0" smtClean="0"/>
              <a:t>hedge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287834194"/>
              </p:ext>
            </p:extLst>
          </p:nvPr>
        </p:nvGraphicFramePr>
        <p:xfrm>
          <a:off x="0" y="2420886"/>
          <a:ext cx="9144003" cy="3384377"/>
        </p:xfrm>
        <a:graphic>
          <a:graphicData uri="http://schemas.openxmlformats.org/drawingml/2006/table">
            <a:tbl>
              <a:tblPr/>
              <a:tblGrid>
                <a:gridCol w="1147703"/>
                <a:gridCol w="1016000"/>
                <a:gridCol w="903111"/>
                <a:gridCol w="846666"/>
                <a:gridCol w="856075"/>
                <a:gridCol w="856075"/>
                <a:gridCol w="950148"/>
                <a:gridCol w="856075"/>
                <a:gridCol w="856075"/>
                <a:gridCol w="856075"/>
              </a:tblGrid>
              <a:tr h="958773">
                <a:tc>
                  <a:txBody>
                    <a:bodyPr/>
                    <a:lstStyle/>
                    <a:p>
                      <a:pPr algn="l" fontAlgn="ctr"/>
                      <a:r>
                        <a:rPr lang="en-US" sz="1400" b="1" i="0" u="none" strike="noStrike" dirty="0">
                          <a:solidFill>
                            <a:srgbClr val="000000"/>
                          </a:solidFill>
                          <a:effectLst/>
                          <a:latin typeface="Calibri"/>
                        </a:rPr>
                        <a:t>Product</a:t>
                      </a:r>
                    </a:p>
                  </a:txBody>
                  <a:tcPr marL="100659"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400" b="1" i="0" u="none" strike="noStrike">
                          <a:solidFill>
                            <a:srgbClr val="000000"/>
                          </a:solidFill>
                          <a:effectLst/>
                          <a:latin typeface="Calibri"/>
                        </a:rPr>
                        <a:t>Buy Q'ty</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400" b="1" i="0" u="none" strike="noStrike">
                          <a:solidFill>
                            <a:srgbClr val="000000"/>
                          </a:solidFill>
                          <a:effectLst/>
                          <a:latin typeface="Calibri"/>
                        </a:rPr>
                        <a:t>Actual Demand</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400" b="1" i="0" u="none" strike="noStrike" dirty="0">
                          <a:solidFill>
                            <a:srgbClr val="000000"/>
                          </a:solidFill>
                          <a:effectLst/>
                          <a:latin typeface="Calibri"/>
                        </a:rPr>
                        <a:t>Sales</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400" b="1" i="0" u="none" strike="noStrike" dirty="0">
                          <a:solidFill>
                            <a:srgbClr val="000000"/>
                          </a:solidFill>
                          <a:effectLst/>
                          <a:latin typeface="Calibri"/>
                        </a:rPr>
                        <a:t>Gross margin on Sales</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400" b="1" i="0" u="none" strike="noStrike" dirty="0">
                          <a:solidFill>
                            <a:srgbClr val="000000"/>
                          </a:solidFill>
                          <a:effectLst/>
                          <a:latin typeface="Calibri"/>
                        </a:rPr>
                        <a:t>Markdown units</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400" b="1" i="0" u="none" strike="noStrike" dirty="0">
                          <a:solidFill>
                            <a:srgbClr val="000000"/>
                          </a:solidFill>
                          <a:effectLst/>
                          <a:latin typeface="Calibri"/>
                        </a:rPr>
                        <a:t>Loss on markdowns</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400" b="1" i="0" u="none" strike="noStrike" dirty="0">
                          <a:solidFill>
                            <a:srgbClr val="000000"/>
                          </a:solidFill>
                          <a:effectLst/>
                          <a:latin typeface="Calibri"/>
                        </a:rPr>
                        <a:t>Net Profit</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400" b="1" i="0" u="none" strike="noStrike" dirty="0">
                          <a:solidFill>
                            <a:srgbClr val="000000"/>
                          </a:solidFill>
                          <a:effectLst/>
                          <a:latin typeface="Calibri"/>
                        </a:rPr>
                        <a:t>Lost sales</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400" b="1" i="0" u="none" strike="noStrike" dirty="0">
                          <a:solidFill>
                            <a:srgbClr val="000000"/>
                          </a:solidFill>
                          <a:effectLst/>
                          <a:latin typeface="Calibri"/>
                        </a:rPr>
                        <a:t>Lost Margin</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r>
              <a:tr h="606401">
                <a:tc>
                  <a:txBody>
                    <a:bodyPr/>
                    <a:lstStyle/>
                    <a:p>
                      <a:pPr algn="l" fontAlgn="ctr"/>
                      <a:r>
                        <a:rPr lang="en-US" sz="1600" b="1" i="0" u="none" strike="noStrike" dirty="0">
                          <a:solidFill>
                            <a:srgbClr val="000000"/>
                          </a:solidFill>
                          <a:effectLst/>
                          <a:latin typeface="Calibri"/>
                        </a:rPr>
                        <a:t>Navy </a:t>
                      </a:r>
                      <a:r>
                        <a:rPr lang="en-US" sz="1600" b="1" i="0" u="none" strike="noStrike" dirty="0" err="1">
                          <a:solidFill>
                            <a:srgbClr val="000000"/>
                          </a:solidFill>
                          <a:effectLst/>
                          <a:latin typeface="Calibri"/>
                        </a:rPr>
                        <a:t>Turtleck</a:t>
                      </a:r>
                      <a:endParaRPr lang="en-US" sz="1600" b="1" i="0" u="none" strike="noStrike" dirty="0">
                        <a:solidFill>
                          <a:srgbClr val="000000"/>
                        </a:solidFill>
                        <a:effectLst/>
                        <a:latin typeface="Calibri"/>
                      </a:endParaRPr>
                    </a:p>
                  </a:txBody>
                  <a:tcPr marL="100659"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a:rPr>
                        <a:t>89</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a:rPr>
                        <a:t>85</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a:rPr>
                        <a:t>85</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a:rPr>
                        <a:t>1,700</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4</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88</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1,612</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0</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0</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6401">
                <a:tc>
                  <a:txBody>
                    <a:bodyPr/>
                    <a:lstStyle/>
                    <a:p>
                      <a:pPr algn="l" fontAlgn="ctr"/>
                      <a:r>
                        <a:rPr lang="en-US" sz="1600" b="1" i="0" u="none" strike="noStrike">
                          <a:solidFill>
                            <a:srgbClr val="000000"/>
                          </a:solidFill>
                          <a:effectLst/>
                          <a:latin typeface="Calibri"/>
                        </a:rPr>
                        <a:t>Red Cardigan</a:t>
                      </a:r>
                    </a:p>
                  </a:txBody>
                  <a:tcPr marL="100659"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100</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132</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100</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8,300</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a:rPr>
                        <a:t>0</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a:rPr>
                        <a:t>0</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a:rPr>
                        <a:t>8,300</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a:rPr>
                        <a:t>32</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a:rPr>
                        <a:t>2,656</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6401">
                <a:tc>
                  <a:txBody>
                    <a:bodyPr/>
                    <a:lstStyle/>
                    <a:p>
                      <a:pPr algn="l" fontAlgn="ctr"/>
                      <a:r>
                        <a:rPr lang="en-US" sz="1600" b="1" i="0" u="none" strike="noStrike">
                          <a:solidFill>
                            <a:srgbClr val="000000"/>
                          </a:solidFill>
                          <a:effectLst/>
                          <a:latin typeface="Calibri"/>
                        </a:rPr>
                        <a:t>Blue Vest</a:t>
                      </a:r>
                    </a:p>
                  </a:txBody>
                  <a:tcPr marL="100659"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91</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29</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29</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1,305</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62</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1,984</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-679</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0</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a:rPr>
                        <a:t>0</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6401">
                <a:tc>
                  <a:txBody>
                    <a:bodyPr/>
                    <a:lstStyle/>
                    <a:p>
                      <a:pPr algn="l" fontAlgn="ctr"/>
                      <a:r>
                        <a:rPr lang="en-US" sz="1600" b="1" i="0" u="none" strike="noStrike">
                          <a:solidFill>
                            <a:srgbClr val="000000"/>
                          </a:solidFill>
                          <a:effectLst/>
                          <a:latin typeface="Calibri"/>
                        </a:rPr>
                        <a:t>Totals</a:t>
                      </a:r>
                    </a:p>
                  </a:txBody>
                  <a:tcPr marL="100659"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280</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246</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214</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11,305</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66</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2,072</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rgbClr val="000000"/>
                          </a:solidFill>
                          <a:effectLst/>
                          <a:latin typeface="Calibri"/>
                        </a:rPr>
                        <a:t>9,233</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32</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a:rPr>
                        <a:t>2,656</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434699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2648" y="1600200"/>
            <a:ext cx="8153400" cy="2692896"/>
          </a:xfrm>
        </p:spPr>
        <p:txBody>
          <a:bodyPr>
            <a:normAutofit/>
          </a:bodyPr>
          <a:lstStyle/>
          <a:p>
            <a:r>
              <a:rPr lang="en-US" sz="2600" dirty="0" smtClean="0"/>
              <a:t>Conceptually the same as the previous strategy, but you evaluate all possible demand scenarios</a:t>
            </a:r>
          </a:p>
          <a:p>
            <a:r>
              <a:rPr lang="en-US" sz="2600" dirty="0" smtClean="0"/>
              <a:t>Normal distribution not appropriate because it gives negative values of demand</a:t>
            </a:r>
          </a:p>
          <a:p>
            <a:r>
              <a:rPr lang="en-US" sz="2600" dirty="0" smtClean="0"/>
              <a:t>The Gamma distribution can be bell-shaped, or can be skewed</a:t>
            </a:r>
          </a:p>
          <a:p>
            <a:endParaRPr lang="en-US" sz="2600" dirty="0"/>
          </a:p>
        </p:txBody>
      </p:sp>
      <p:sp>
        <p:nvSpPr>
          <p:cNvPr id="5" name="Title 1"/>
          <p:cNvSpPr>
            <a:spLocks noGrp="1"/>
          </p:cNvSpPr>
          <p:nvPr>
            <p:ph type="title"/>
          </p:nvPr>
        </p:nvSpPr>
        <p:spPr>
          <a:xfrm>
            <a:off x="539552" y="260648"/>
            <a:ext cx="8531352" cy="990600"/>
          </a:xfrm>
        </p:spPr>
        <p:txBody>
          <a:bodyPr>
            <a:normAutofit fontScale="90000"/>
          </a:bodyPr>
          <a:lstStyle/>
          <a:p>
            <a:r>
              <a:rPr lang="en-US" dirty="0" smtClean="0"/>
              <a:t>Buying Strategy: Risk-Adjusted using GAMMA Distribution</a:t>
            </a:r>
            <a:endParaRPr lang="en-US" dirty="0"/>
          </a:p>
        </p:txBody>
      </p:sp>
      <p:pic>
        <p:nvPicPr>
          <p:cNvPr id="4" name="Picture 3"/>
          <p:cNvPicPr>
            <a:picLocks noChangeAspect="1"/>
          </p:cNvPicPr>
          <p:nvPr/>
        </p:nvPicPr>
        <p:blipFill>
          <a:blip r:embed="rId2"/>
          <a:stretch>
            <a:fillRect/>
          </a:stretch>
        </p:blipFill>
        <p:spPr>
          <a:xfrm>
            <a:off x="2843808" y="4149080"/>
            <a:ext cx="3315489" cy="2491640"/>
          </a:xfrm>
          <a:prstGeom prst="rect">
            <a:avLst/>
          </a:prstGeom>
        </p:spPr>
      </p:pic>
    </p:spTree>
    <p:extLst>
      <p:ext uri="{BB962C8B-B14F-4D97-AF65-F5344CB8AC3E}">
        <p14:creationId xmlns:p14="http://schemas.microsoft.com/office/powerpoint/2010/main" val="100969883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Probability values for demand of navy turtleneck using Gamma</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94609473"/>
              </p:ext>
            </p:extLst>
          </p:nvPr>
        </p:nvGraphicFramePr>
        <p:xfrm>
          <a:off x="683568" y="1484784"/>
          <a:ext cx="6912768" cy="5404571"/>
        </p:xfrm>
        <a:graphic>
          <a:graphicData uri="http://schemas.openxmlformats.org/drawingml/2006/table">
            <a:tbl>
              <a:tblPr/>
              <a:tblGrid>
                <a:gridCol w="1152128"/>
                <a:gridCol w="1152128"/>
                <a:gridCol w="1152128"/>
                <a:gridCol w="1152128"/>
                <a:gridCol w="1152128"/>
                <a:gridCol w="1152128"/>
              </a:tblGrid>
              <a:tr h="365321">
                <a:tc>
                  <a:txBody>
                    <a:bodyPr/>
                    <a:lstStyle/>
                    <a:p>
                      <a:pPr algn="ctr" fontAlgn="ctr"/>
                      <a:r>
                        <a:rPr lang="en-US" sz="1200" b="0" i="0" u="none" strike="noStrike" dirty="0">
                          <a:solidFill>
                            <a:srgbClr val="000000"/>
                          </a:solidFill>
                          <a:effectLst/>
                          <a:latin typeface="Calibri"/>
                        </a:rPr>
                        <a:t>Demand</a:t>
                      </a:r>
                    </a:p>
                  </a:txBody>
                  <a:tcPr marL="10516" marR="10516" marT="10516" marB="0" anchor="ctr">
                    <a:lnL>
                      <a:noFill/>
                    </a:lnL>
                    <a:lnR>
                      <a:noFill/>
                    </a:lnR>
                    <a:lnT>
                      <a:noFill/>
                    </a:lnT>
                    <a:lnB>
                      <a:noFill/>
                    </a:lnB>
                    <a:solidFill>
                      <a:srgbClr val="F2DCDB"/>
                    </a:solidFill>
                  </a:tcPr>
                </a:tc>
                <a:tc>
                  <a:txBody>
                    <a:bodyPr/>
                    <a:lstStyle/>
                    <a:p>
                      <a:pPr algn="ctr" fontAlgn="ctr"/>
                      <a:r>
                        <a:rPr lang="en-US" sz="1200" b="0" i="0" u="none" strike="noStrike" dirty="0">
                          <a:solidFill>
                            <a:srgbClr val="000000"/>
                          </a:solidFill>
                          <a:effectLst/>
                          <a:latin typeface="Calibri"/>
                        </a:rPr>
                        <a:t>Probability</a:t>
                      </a:r>
                    </a:p>
                  </a:txBody>
                  <a:tcPr marL="10516" marR="10516" marT="10516" marB="0" anchor="ctr">
                    <a:lnL>
                      <a:noFill/>
                    </a:lnL>
                    <a:lnR>
                      <a:noFill/>
                    </a:lnR>
                    <a:lnT>
                      <a:noFill/>
                    </a:lnT>
                    <a:lnB>
                      <a:noFill/>
                    </a:lnB>
                    <a:solidFill>
                      <a:srgbClr val="F2DCDB"/>
                    </a:solidFill>
                  </a:tcPr>
                </a:tc>
                <a:tc>
                  <a:txBody>
                    <a:bodyPr/>
                    <a:lstStyle/>
                    <a:p>
                      <a:pPr algn="ctr" fontAlgn="ctr"/>
                      <a:r>
                        <a:rPr lang="en-US" sz="1200" b="0" i="0" u="none" strike="noStrike" dirty="0">
                          <a:solidFill>
                            <a:srgbClr val="000000"/>
                          </a:solidFill>
                          <a:effectLst/>
                          <a:latin typeface="Calibri"/>
                        </a:rPr>
                        <a:t>Cumulative Probability</a:t>
                      </a:r>
                    </a:p>
                  </a:txBody>
                  <a:tcPr marL="10516" marR="10516" marT="10516" marB="0" anchor="ctr">
                    <a:lnL>
                      <a:noFill/>
                    </a:lnL>
                    <a:lnR>
                      <a:noFill/>
                    </a:lnR>
                    <a:lnT>
                      <a:noFill/>
                    </a:lnT>
                    <a:lnB>
                      <a:noFill/>
                    </a:lnB>
                    <a:solidFill>
                      <a:srgbClr val="F2DCDB"/>
                    </a:solidFill>
                  </a:tcPr>
                </a:tc>
                <a:tc>
                  <a:txBody>
                    <a:bodyPr/>
                    <a:lstStyle/>
                    <a:p>
                      <a:pPr algn="ctr" fontAlgn="ctr"/>
                      <a:r>
                        <a:rPr lang="en-US" sz="1200" b="0" i="0" u="none" strike="noStrike" dirty="0">
                          <a:solidFill>
                            <a:srgbClr val="000000"/>
                          </a:solidFill>
                          <a:effectLst/>
                          <a:latin typeface="Calibri"/>
                        </a:rPr>
                        <a:t>Demand</a:t>
                      </a:r>
                    </a:p>
                  </a:txBody>
                  <a:tcPr marL="10516" marR="10516" marT="10516" marB="0" anchor="ctr">
                    <a:lnL>
                      <a:noFill/>
                    </a:lnL>
                    <a:lnR>
                      <a:noFill/>
                    </a:lnR>
                    <a:lnT>
                      <a:noFill/>
                    </a:lnT>
                    <a:lnB>
                      <a:noFill/>
                    </a:lnB>
                    <a:solidFill>
                      <a:srgbClr val="EBF1DE"/>
                    </a:solidFill>
                  </a:tcPr>
                </a:tc>
                <a:tc>
                  <a:txBody>
                    <a:bodyPr/>
                    <a:lstStyle/>
                    <a:p>
                      <a:pPr algn="ctr" fontAlgn="ctr"/>
                      <a:r>
                        <a:rPr lang="en-US" sz="1200" b="0" i="0" u="none" strike="noStrike">
                          <a:solidFill>
                            <a:srgbClr val="000000"/>
                          </a:solidFill>
                          <a:effectLst/>
                          <a:latin typeface="Calibri"/>
                        </a:rPr>
                        <a:t>Probability</a:t>
                      </a:r>
                    </a:p>
                  </a:txBody>
                  <a:tcPr marL="10516" marR="10516" marT="10516" marB="0" anchor="ctr">
                    <a:lnL>
                      <a:noFill/>
                    </a:lnL>
                    <a:lnR>
                      <a:noFill/>
                    </a:lnR>
                    <a:lnT>
                      <a:noFill/>
                    </a:lnT>
                    <a:lnB>
                      <a:noFill/>
                    </a:lnB>
                    <a:solidFill>
                      <a:srgbClr val="EBF1DE"/>
                    </a:solidFill>
                  </a:tcPr>
                </a:tc>
                <a:tc>
                  <a:txBody>
                    <a:bodyPr/>
                    <a:lstStyle/>
                    <a:p>
                      <a:pPr algn="ctr" fontAlgn="ctr"/>
                      <a:r>
                        <a:rPr lang="en-US" sz="1200" b="0" i="0" u="none" strike="noStrike">
                          <a:solidFill>
                            <a:srgbClr val="000000"/>
                          </a:solidFill>
                          <a:effectLst/>
                          <a:latin typeface="Calibri"/>
                        </a:rPr>
                        <a:t>Cumulative Probability</a:t>
                      </a:r>
                    </a:p>
                  </a:txBody>
                  <a:tcPr marL="10516" marR="10516" marT="10516" marB="0" anchor="ctr">
                    <a:lnL>
                      <a:noFill/>
                    </a:lnL>
                    <a:lnR>
                      <a:noFill/>
                    </a:lnR>
                    <a:lnT>
                      <a:noFill/>
                    </a:lnT>
                    <a:lnB>
                      <a:noFill/>
                    </a:lnB>
                    <a:solidFill>
                      <a:srgbClr val="EBF1DE"/>
                    </a:solidFill>
                  </a:tcPr>
                </a:tc>
              </a:tr>
              <a:tr h="188659">
                <a:tc>
                  <a:txBody>
                    <a:bodyPr/>
                    <a:lstStyle/>
                    <a:p>
                      <a:pPr algn="ctr" fontAlgn="ctr"/>
                      <a:r>
                        <a:rPr lang="en-US" sz="1200" b="0" i="0" u="none" strike="noStrike">
                          <a:solidFill>
                            <a:srgbClr val="000000"/>
                          </a:solidFill>
                          <a:effectLst/>
                          <a:latin typeface="Calibri"/>
                        </a:rPr>
                        <a:t>70</a:t>
                      </a:r>
                    </a:p>
                  </a:txBody>
                  <a:tcPr marL="10516" marR="10516" marT="10516"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0.000</a:t>
                      </a:r>
                    </a:p>
                  </a:txBody>
                  <a:tcPr marL="10516" marR="10516" marT="10516"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0.000</a:t>
                      </a:r>
                    </a:p>
                  </a:txBody>
                  <a:tcPr marL="10516" marR="10516" marT="10516" marB="0" anchor="ctr">
                    <a:lnL>
                      <a:noFill/>
                    </a:lnL>
                    <a:lnR>
                      <a:noFill/>
                    </a:lnR>
                    <a:lnT>
                      <a:noFill/>
                    </a:lnT>
                    <a:lnB>
                      <a:noFill/>
                    </a:lnB>
                    <a:solidFill>
                      <a:srgbClr val="F2DCDB"/>
                    </a:solidFill>
                  </a:tcPr>
                </a:tc>
                <a:tc>
                  <a:txBody>
                    <a:bodyPr/>
                    <a:lstStyle/>
                    <a:p>
                      <a:pPr algn="ctr" fontAlgn="ctr"/>
                      <a:r>
                        <a:rPr lang="en-US" sz="1200" b="0" i="0" u="none" strike="noStrike" dirty="0">
                          <a:solidFill>
                            <a:srgbClr val="000000"/>
                          </a:solidFill>
                          <a:effectLst/>
                          <a:latin typeface="Calibri"/>
                        </a:rPr>
                        <a:t>96</a:t>
                      </a:r>
                    </a:p>
                  </a:txBody>
                  <a:tcPr marL="10516" marR="10516" marT="10516" marB="0" anchor="ctr">
                    <a:lnL>
                      <a:noFill/>
                    </a:lnL>
                    <a:lnR>
                      <a:noFill/>
                    </a:lnR>
                    <a:lnT>
                      <a:noFill/>
                    </a:lnT>
                    <a:lnB>
                      <a:noFill/>
                    </a:lnB>
                    <a:solidFill>
                      <a:srgbClr val="EBF1DE"/>
                    </a:solidFill>
                  </a:tcPr>
                </a:tc>
                <a:tc>
                  <a:txBody>
                    <a:bodyPr/>
                    <a:lstStyle/>
                    <a:p>
                      <a:pPr algn="ctr" fontAlgn="ctr"/>
                      <a:r>
                        <a:rPr lang="en-US" sz="1200" b="0" i="0" u="none" strike="noStrike" dirty="0">
                          <a:solidFill>
                            <a:srgbClr val="000000"/>
                          </a:solidFill>
                          <a:effectLst/>
                          <a:latin typeface="Calibri"/>
                        </a:rPr>
                        <a:t>0.053</a:t>
                      </a:r>
                    </a:p>
                  </a:txBody>
                  <a:tcPr marL="10516" marR="10516" marT="10516" marB="0" anchor="ctr">
                    <a:lnL>
                      <a:noFill/>
                    </a:lnL>
                    <a:lnR>
                      <a:noFill/>
                    </a:lnR>
                    <a:lnT>
                      <a:noFill/>
                    </a:lnT>
                    <a:lnB>
                      <a:noFill/>
                    </a:lnB>
                    <a:solidFill>
                      <a:srgbClr val="EBF1DE"/>
                    </a:solidFill>
                  </a:tcPr>
                </a:tc>
                <a:tc>
                  <a:txBody>
                    <a:bodyPr/>
                    <a:lstStyle/>
                    <a:p>
                      <a:pPr algn="ctr" fontAlgn="ctr"/>
                      <a:r>
                        <a:rPr lang="en-US" sz="1200" b="0" i="0" u="none" strike="noStrike" dirty="0">
                          <a:solidFill>
                            <a:srgbClr val="000000"/>
                          </a:solidFill>
                          <a:effectLst/>
                          <a:latin typeface="Calibri"/>
                        </a:rPr>
                        <a:t>0.604</a:t>
                      </a:r>
                    </a:p>
                  </a:txBody>
                  <a:tcPr marL="10516" marR="10516" marT="10516" marB="0" anchor="ctr">
                    <a:lnL>
                      <a:noFill/>
                    </a:lnL>
                    <a:lnR>
                      <a:noFill/>
                    </a:lnR>
                    <a:lnT>
                      <a:noFill/>
                    </a:lnT>
                    <a:lnB>
                      <a:noFill/>
                    </a:lnB>
                    <a:solidFill>
                      <a:srgbClr val="EBF1DE"/>
                    </a:solidFill>
                  </a:tcPr>
                </a:tc>
              </a:tr>
              <a:tr h="188659">
                <a:tc>
                  <a:txBody>
                    <a:bodyPr/>
                    <a:lstStyle/>
                    <a:p>
                      <a:pPr algn="ctr" fontAlgn="ctr"/>
                      <a:r>
                        <a:rPr lang="en-US" sz="1200" b="0" i="0" u="none" strike="noStrike">
                          <a:solidFill>
                            <a:srgbClr val="000000"/>
                          </a:solidFill>
                          <a:effectLst/>
                          <a:latin typeface="Calibri"/>
                        </a:rPr>
                        <a:t>71</a:t>
                      </a:r>
                    </a:p>
                  </a:txBody>
                  <a:tcPr marL="10516" marR="10516" marT="10516"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0.000</a:t>
                      </a:r>
                    </a:p>
                  </a:txBody>
                  <a:tcPr marL="10516" marR="10516" marT="10516"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0.000</a:t>
                      </a:r>
                    </a:p>
                  </a:txBody>
                  <a:tcPr marL="10516" marR="10516" marT="10516"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97</a:t>
                      </a:r>
                    </a:p>
                  </a:txBody>
                  <a:tcPr marL="10516" marR="10516" marT="10516" marB="0" anchor="ctr">
                    <a:lnL>
                      <a:noFill/>
                    </a:lnL>
                    <a:lnR>
                      <a:noFill/>
                    </a:lnR>
                    <a:lnT>
                      <a:noFill/>
                    </a:lnT>
                    <a:lnB>
                      <a:noFill/>
                    </a:lnB>
                    <a:solidFill>
                      <a:srgbClr val="EBF1DE"/>
                    </a:solidFill>
                  </a:tcPr>
                </a:tc>
                <a:tc>
                  <a:txBody>
                    <a:bodyPr/>
                    <a:lstStyle/>
                    <a:p>
                      <a:pPr algn="ctr" fontAlgn="ctr"/>
                      <a:r>
                        <a:rPr lang="en-US" sz="1200" b="0" i="0" u="none" strike="noStrike">
                          <a:solidFill>
                            <a:srgbClr val="000000"/>
                          </a:solidFill>
                          <a:effectLst/>
                          <a:latin typeface="Calibri"/>
                        </a:rPr>
                        <a:t>0.051</a:t>
                      </a:r>
                    </a:p>
                  </a:txBody>
                  <a:tcPr marL="10516" marR="10516" marT="10516" marB="0" anchor="ctr">
                    <a:lnL>
                      <a:noFill/>
                    </a:lnL>
                    <a:lnR>
                      <a:noFill/>
                    </a:lnR>
                    <a:lnT>
                      <a:noFill/>
                    </a:lnT>
                    <a:lnB>
                      <a:noFill/>
                    </a:lnB>
                    <a:solidFill>
                      <a:srgbClr val="EBF1DE"/>
                    </a:solidFill>
                  </a:tcPr>
                </a:tc>
                <a:tc>
                  <a:txBody>
                    <a:bodyPr/>
                    <a:lstStyle/>
                    <a:p>
                      <a:pPr algn="ctr" fontAlgn="ctr"/>
                      <a:r>
                        <a:rPr lang="en-US" sz="1200" b="0" i="0" u="none" strike="noStrike" dirty="0">
                          <a:solidFill>
                            <a:srgbClr val="000000"/>
                          </a:solidFill>
                          <a:effectLst/>
                          <a:latin typeface="Calibri"/>
                        </a:rPr>
                        <a:t>0.655</a:t>
                      </a:r>
                    </a:p>
                  </a:txBody>
                  <a:tcPr marL="10516" marR="10516" marT="10516" marB="0" anchor="ctr">
                    <a:lnL>
                      <a:noFill/>
                    </a:lnL>
                    <a:lnR>
                      <a:noFill/>
                    </a:lnR>
                    <a:lnT>
                      <a:noFill/>
                    </a:lnT>
                    <a:lnB>
                      <a:noFill/>
                    </a:lnB>
                    <a:solidFill>
                      <a:srgbClr val="EBF1DE"/>
                    </a:solidFill>
                  </a:tcPr>
                </a:tc>
              </a:tr>
              <a:tr h="188659">
                <a:tc>
                  <a:txBody>
                    <a:bodyPr/>
                    <a:lstStyle/>
                    <a:p>
                      <a:pPr algn="ctr" fontAlgn="ctr"/>
                      <a:r>
                        <a:rPr lang="en-US" sz="1200" b="0" i="0" u="none" strike="noStrike">
                          <a:solidFill>
                            <a:srgbClr val="000000"/>
                          </a:solidFill>
                          <a:effectLst/>
                          <a:latin typeface="Calibri"/>
                        </a:rPr>
                        <a:t>72</a:t>
                      </a:r>
                    </a:p>
                  </a:txBody>
                  <a:tcPr marL="10516" marR="10516" marT="10516"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0.000</a:t>
                      </a:r>
                    </a:p>
                  </a:txBody>
                  <a:tcPr marL="10516" marR="10516" marT="10516"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0.000</a:t>
                      </a:r>
                    </a:p>
                  </a:txBody>
                  <a:tcPr marL="10516" marR="10516" marT="10516"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98</a:t>
                      </a:r>
                    </a:p>
                  </a:txBody>
                  <a:tcPr marL="10516" marR="10516" marT="10516" marB="0" anchor="ctr">
                    <a:lnL>
                      <a:noFill/>
                    </a:lnL>
                    <a:lnR>
                      <a:noFill/>
                    </a:lnR>
                    <a:lnT>
                      <a:noFill/>
                    </a:lnT>
                    <a:lnB>
                      <a:noFill/>
                    </a:lnB>
                    <a:solidFill>
                      <a:srgbClr val="EBF1DE"/>
                    </a:solidFill>
                  </a:tcPr>
                </a:tc>
                <a:tc>
                  <a:txBody>
                    <a:bodyPr/>
                    <a:lstStyle/>
                    <a:p>
                      <a:pPr algn="ctr" fontAlgn="ctr"/>
                      <a:r>
                        <a:rPr lang="en-US" sz="1200" b="0" i="0" u="none" strike="noStrike">
                          <a:solidFill>
                            <a:srgbClr val="000000"/>
                          </a:solidFill>
                          <a:effectLst/>
                          <a:latin typeface="Calibri"/>
                        </a:rPr>
                        <a:t>0.048</a:t>
                      </a:r>
                    </a:p>
                  </a:txBody>
                  <a:tcPr marL="10516" marR="10516" marT="10516" marB="0" anchor="ctr">
                    <a:lnL>
                      <a:noFill/>
                    </a:lnL>
                    <a:lnR>
                      <a:noFill/>
                    </a:lnR>
                    <a:lnT>
                      <a:noFill/>
                    </a:lnT>
                    <a:lnB>
                      <a:noFill/>
                    </a:lnB>
                    <a:solidFill>
                      <a:srgbClr val="EBF1DE"/>
                    </a:solidFill>
                  </a:tcPr>
                </a:tc>
                <a:tc>
                  <a:txBody>
                    <a:bodyPr/>
                    <a:lstStyle/>
                    <a:p>
                      <a:pPr algn="ctr" fontAlgn="ctr"/>
                      <a:r>
                        <a:rPr lang="en-US" sz="1200" b="0" i="0" u="none" strike="noStrike" dirty="0">
                          <a:solidFill>
                            <a:srgbClr val="000000"/>
                          </a:solidFill>
                          <a:effectLst/>
                          <a:latin typeface="Calibri"/>
                        </a:rPr>
                        <a:t>0.703</a:t>
                      </a:r>
                    </a:p>
                  </a:txBody>
                  <a:tcPr marL="10516" marR="10516" marT="10516" marB="0" anchor="ctr">
                    <a:lnL>
                      <a:noFill/>
                    </a:lnL>
                    <a:lnR>
                      <a:noFill/>
                    </a:lnR>
                    <a:lnT>
                      <a:noFill/>
                    </a:lnT>
                    <a:lnB>
                      <a:noFill/>
                    </a:lnB>
                    <a:solidFill>
                      <a:srgbClr val="EBF1DE"/>
                    </a:solidFill>
                  </a:tcPr>
                </a:tc>
              </a:tr>
              <a:tr h="188659">
                <a:tc>
                  <a:txBody>
                    <a:bodyPr/>
                    <a:lstStyle/>
                    <a:p>
                      <a:pPr algn="ctr" fontAlgn="ctr"/>
                      <a:r>
                        <a:rPr lang="en-US" sz="1200" b="0" i="0" u="none" strike="noStrike">
                          <a:solidFill>
                            <a:srgbClr val="000000"/>
                          </a:solidFill>
                          <a:effectLst/>
                          <a:latin typeface="Calibri"/>
                        </a:rPr>
                        <a:t>73</a:t>
                      </a:r>
                    </a:p>
                  </a:txBody>
                  <a:tcPr marL="10516" marR="10516" marT="10516"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0.001</a:t>
                      </a:r>
                    </a:p>
                  </a:txBody>
                  <a:tcPr marL="10516" marR="10516" marT="10516"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0.001</a:t>
                      </a:r>
                    </a:p>
                  </a:txBody>
                  <a:tcPr marL="10516" marR="10516" marT="10516"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99</a:t>
                      </a:r>
                    </a:p>
                  </a:txBody>
                  <a:tcPr marL="10516" marR="10516" marT="10516" marB="0" anchor="ctr">
                    <a:lnL>
                      <a:noFill/>
                    </a:lnL>
                    <a:lnR>
                      <a:noFill/>
                    </a:lnR>
                    <a:lnT>
                      <a:noFill/>
                    </a:lnT>
                    <a:lnB>
                      <a:noFill/>
                    </a:lnB>
                    <a:solidFill>
                      <a:srgbClr val="EBF1DE"/>
                    </a:solidFill>
                  </a:tcPr>
                </a:tc>
                <a:tc>
                  <a:txBody>
                    <a:bodyPr/>
                    <a:lstStyle/>
                    <a:p>
                      <a:pPr algn="ctr" fontAlgn="ctr"/>
                      <a:r>
                        <a:rPr lang="en-US" sz="1200" b="0" i="0" u="none" strike="noStrike">
                          <a:solidFill>
                            <a:srgbClr val="000000"/>
                          </a:solidFill>
                          <a:effectLst/>
                          <a:latin typeface="Calibri"/>
                        </a:rPr>
                        <a:t>0.044</a:t>
                      </a:r>
                    </a:p>
                  </a:txBody>
                  <a:tcPr marL="10516" marR="10516" marT="10516" marB="0" anchor="ctr">
                    <a:lnL>
                      <a:noFill/>
                    </a:lnL>
                    <a:lnR>
                      <a:noFill/>
                    </a:lnR>
                    <a:lnT>
                      <a:noFill/>
                    </a:lnT>
                    <a:lnB>
                      <a:noFill/>
                    </a:lnB>
                    <a:solidFill>
                      <a:srgbClr val="EBF1DE"/>
                    </a:solidFill>
                  </a:tcPr>
                </a:tc>
                <a:tc>
                  <a:txBody>
                    <a:bodyPr/>
                    <a:lstStyle/>
                    <a:p>
                      <a:pPr algn="ctr" fontAlgn="ctr"/>
                      <a:r>
                        <a:rPr lang="en-US" sz="1200" b="0" i="0" u="none" strike="noStrike">
                          <a:solidFill>
                            <a:srgbClr val="000000"/>
                          </a:solidFill>
                          <a:effectLst/>
                          <a:latin typeface="Calibri"/>
                        </a:rPr>
                        <a:t>0.747</a:t>
                      </a:r>
                    </a:p>
                  </a:txBody>
                  <a:tcPr marL="10516" marR="10516" marT="10516" marB="0" anchor="ctr">
                    <a:lnL>
                      <a:noFill/>
                    </a:lnL>
                    <a:lnR>
                      <a:noFill/>
                    </a:lnR>
                    <a:lnT>
                      <a:noFill/>
                    </a:lnT>
                    <a:lnB>
                      <a:noFill/>
                    </a:lnB>
                    <a:solidFill>
                      <a:srgbClr val="EBF1DE"/>
                    </a:solidFill>
                  </a:tcPr>
                </a:tc>
              </a:tr>
              <a:tr h="188659">
                <a:tc>
                  <a:txBody>
                    <a:bodyPr/>
                    <a:lstStyle/>
                    <a:p>
                      <a:pPr algn="ctr" fontAlgn="ctr"/>
                      <a:r>
                        <a:rPr lang="en-US" sz="1200" b="0" i="0" u="none" strike="noStrike">
                          <a:solidFill>
                            <a:srgbClr val="000000"/>
                          </a:solidFill>
                          <a:effectLst/>
                          <a:latin typeface="Calibri"/>
                        </a:rPr>
                        <a:t>74</a:t>
                      </a:r>
                    </a:p>
                  </a:txBody>
                  <a:tcPr marL="10516" marR="10516" marT="10516"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0.001</a:t>
                      </a:r>
                    </a:p>
                  </a:txBody>
                  <a:tcPr marL="10516" marR="10516" marT="10516"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0.002</a:t>
                      </a:r>
                    </a:p>
                  </a:txBody>
                  <a:tcPr marL="10516" marR="10516" marT="10516"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100</a:t>
                      </a:r>
                    </a:p>
                  </a:txBody>
                  <a:tcPr marL="10516" marR="10516" marT="10516" marB="0" anchor="ctr">
                    <a:lnL>
                      <a:noFill/>
                    </a:lnL>
                    <a:lnR>
                      <a:noFill/>
                    </a:lnR>
                    <a:lnT>
                      <a:noFill/>
                    </a:lnT>
                    <a:lnB>
                      <a:noFill/>
                    </a:lnB>
                    <a:solidFill>
                      <a:srgbClr val="EBF1DE"/>
                    </a:solidFill>
                  </a:tcPr>
                </a:tc>
                <a:tc>
                  <a:txBody>
                    <a:bodyPr/>
                    <a:lstStyle/>
                    <a:p>
                      <a:pPr algn="ctr" fontAlgn="ctr"/>
                      <a:r>
                        <a:rPr lang="en-US" sz="1200" b="0" i="0" u="none" strike="noStrike">
                          <a:solidFill>
                            <a:srgbClr val="000000"/>
                          </a:solidFill>
                          <a:effectLst/>
                          <a:latin typeface="Calibri"/>
                        </a:rPr>
                        <a:t>0.04</a:t>
                      </a:r>
                    </a:p>
                  </a:txBody>
                  <a:tcPr marL="10516" marR="10516" marT="10516" marB="0" anchor="ctr">
                    <a:lnL>
                      <a:noFill/>
                    </a:lnL>
                    <a:lnR>
                      <a:noFill/>
                    </a:lnR>
                    <a:lnT>
                      <a:noFill/>
                    </a:lnT>
                    <a:lnB>
                      <a:noFill/>
                    </a:lnB>
                    <a:solidFill>
                      <a:srgbClr val="EBF1DE"/>
                    </a:solidFill>
                  </a:tcPr>
                </a:tc>
                <a:tc>
                  <a:txBody>
                    <a:bodyPr/>
                    <a:lstStyle/>
                    <a:p>
                      <a:pPr algn="ctr" fontAlgn="ctr"/>
                      <a:r>
                        <a:rPr lang="en-US" sz="1200" b="0" i="0" u="none" strike="noStrike" dirty="0">
                          <a:solidFill>
                            <a:srgbClr val="000000"/>
                          </a:solidFill>
                          <a:effectLst/>
                          <a:latin typeface="Calibri"/>
                        </a:rPr>
                        <a:t>0.787</a:t>
                      </a:r>
                    </a:p>
                  </a:txBody>
                  <a:tcPr marL="10516" marR="10516" marT="10516" marB="0" anchor="ctr">
                    <a:lnL>
                      <a:noFill/>
                    </a:lnL>
                    <a:lnR>
                      <a:noFill/>
                    </a:lnR>
                    <a:lnT>
                      <a:noFill/>
                    </a:lnT>
                    <a:lnB>
                      <a:noFill/>
                    </a:lnB>
                    <a:solidFill>
                      <a:srgbClr val="EBF1DE"/>
                    </a:solidFill>
                  </a:tcPr>
                </a:tc>
              </a:tr>
              <a:tr h="188659">
                <a:tc>
                  <a:txBody>
                    <a:bodyPr/>
                    <a:lstStyle/>
                    <a:p>
                      <a:pPr algn="ctr" fontAlgn="ctr"/>
                      <a:r>
                        <a:rPr lang="en-US" sz="1200" b="0" i="0" u="none" strike="noStrike">
                          <a:solidFill>
                            <a:srgbClr val="000000"/>
                          </a:solidFill>
                          <a:effectLst/>
                          <a:latin typeface="Calibri"/>
                        </a:rPr>
                        <a:t>75</a:t>
                      </a:r>
                    </a:p>
                  </a:txBody>
                  <a:tcPr marL="10516" marR="10516" marT="10516"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0.001</a:t>
                      </a:r>
                    </a:p>
                  </a:txBody>
                  <a:tcPr marL="10516" marR="10516" marT="10516"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0.003</a:t>
                      </a:r>
                    </a:p>
                  </a:txBody>
                  <a:tcPr marL="10516" marR="10516" marT="10516"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101</a:t>
                      </a:r>
                    </a:p>
                  </a:txBody>
                  <a:tcPr marL="10516" marR="10516" marT="10516" marB="0" anchor="ctr">
                    <a:lnL>
                      <a:noFill/>
                    </a:lnL>
                    <a:lnR>
                      <a:noFill/>
                    </a:lnR>
                    <a:lnT>
                      <a:noFill/>
                    </a:lnT>
                    <a:lnB>
                      <a:noFill/>
                    </a:lnB>
                    <a:solidFill>
                      <a:srgbClr val="EBF1DE"/>
                    </a:solidFill>
                  </a:tcPr>
                </a:tc>
                <a:tc>
                  <a:txBody>
                    <a:bodyPr/>
                    <a:lstStyle/>
                    <a:p>
                      <a:pPr algn="ctr" fontAlgn="ctr"/>
                      <a:r>
                        <a:rPr lang="en-US" sz="1200" b="0" i="0" u="none" strike="noStrike">
                          <a:solidFill>
                            <a:srgbClr val="000000"/>
                          </a:solidFill>
                          <a:effectLst/>
                          <a:latin typeface="Calibri"/>
                        </a:rPr>
                        <a:t>0.036</a:t>
                      </a:r>
                    </a:p>
                  </a:txBody>
                  <a:tcPr marL="10516" marR="10516" marT="10516" marB="0" anchor="ctr">
                    <a:lnL>
                      <a:noFill/>
                    </a:lnL>
                    <a:lnR>
                      <a:noFill/>
                    </a:lnR>
                    <a:lnT>
                      <a:noFill/>
                    </a:lnT>
                    <a:lnB>
                      <a:noFill/>
                    </a:lnB>
                    <a:solidFill>
                      <a:srgbClr val="EBF1DE"/>
                    </a:solidFill>
                  </a:tcPr>
                </a:tc>
                <a:tc>
                  <a:txBody>
                    <a:bodyPr/>
                    <a:lstStyle/>
                    <a:p>
                      <a:pPr algn="ctr" fontAlgn="ctr"/>
                      <a:r>
                        <a:rPr lang="en-US" sz="1200" b="0" i="0" u="none" strike="noStrike">
                          <a:solidFill>
                            <a:srgbClr val="000000"/>
                          </a:solidFill>
                          <a:effectLst/>
                          <a:latin typeface="Calibri"/>
                        </a:rPr>
                        <a:t>0.823</a:t>
                      </a:r>
                    </a:p>
                  </a:txBody>
                  <a:tcPr marL="10516" marR="10516" marT="10516" marB="0" anchor="ctr">
                    <a:lnL>
                      <a:noFill/>
                    </a:lnL>
                    <a:lnR>
                      <a:noFill/>
                    </a:lnR>
                    <a:lnT>
                      <a:noFill/>
                    </a:lnT>
                    <a:lnB>
                      <a:noFill/>
                    </a:lnB>
                    <a:solidFill>
                      <a:srgbClr val="EBF1DE"/>
                    </a:solidFill>
                  </a:tcPr>
                </a:tc>
              </a:tr>
              <a:tr h="188659">
                <a:tc>
                  <a:txBody>
                    <a:bodyPr/>
                    <a:lstStyle/>
                    <a:p>
                      <a:pPr algn="ctr" fontAlgn="ctr"/>
                      <a:r>
                        <a:rPr lang="en-US" sz="1200" b="0" i="0" u="none" strike="noStrike">
                          <a:solidFill>
                            <a:srgbClr val="000000"/>
                          </a:solidFill>
                          <a:effectLst/>
                          <a:latin typeface="Calibri"/>
                        </a:rPr>
                        <a:t>76</a:t>
                      </a:r>
                    </a:p>
                  </a:txBody>
                  <a:tcPr marL="10516" marR="10516" marT="10516"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0.002</a:t>
                      </a:r>
                    </a:p>
                  </a:txBody>
                  <a:tcPr marL="10516" marR="10516" marT="10516"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0.005</a:t>
                      </a:r>
                    </a:p>
                  </a:txBody>
                  <a:tcPr marL="10516" marR="10516" marT="10516"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102</a:t>
                      </a:r>
                    </a:p>
                  </a:txBody>
                  <a:tcPr marL="10516" marR="10516" marT="10516" marB="0" anchor="ctr">
                    <a:lnL>
                      <a:noFill/>
                    </a:lnL>
                    <a:lnR>
                      <a:noFill/>
                    </a:lnR>
                    <a:lnT>
                      <a:noFill/>
                    </a:lnT>
                    <a:lnB>
                      <a:noFill/>
                    </a:lnB>
                    <a:solidFill>
                      <a:srgbClr val="EBF1DE"/>
                    </a:solidFill>
                  </a:tcPr>
                </a:tc>
                <a:tc>
                  <a:txBody>
                    <a:bodyPr/>
                    <a:lstStyle/>
                    <a:p>
                      <a:pPr algn="ctr" fontAlgn="ctr"/>
                      <a:r>
                        <a:rPr lang="en-US" sz="1200" b="0" i="0" u="none" strike="noStrike">
                          <a:solidFill>
                            <a:srgbClr val="000000"/>
                          </a:solidFill>
                          <a:effectLst/>
                          <a:latin typeface="Calibri"/>
                        </a:rPr>
                        <a:t>0.032</a:t>
                      </a:r>
                    </a:p>
                  </a:txBody>
                  <a:tcPr marL="10516" marR="10516" marT="10516" marB="0" anchor="ctr">
                    <a:lnL>
                      <a:noFill/>
                    </a:lnL>
                    <a:lnR>
                      <a:noFill/>
                    </a:lnR>
                    <a:lnT>
                      <a:noFill/>
                    </a:lnT>
                    <a:lnB>
                      <a:noFill/>
                    </a:lnB>
                    <a:solidFill>
                      <a:srgbClr val="EBF1DE"/>
                    </a:solidFill>
                  </a:tcPr>
                </a:tc>
                <a:tc>
                  <a:txBody>
                    <a:bodyPr/>
                    <a:lstStyle/>
                    <a:p>
                      <a:pPr algn="ctr" fontAlgn="ctr"/>
                      <a:r>
                        <a:rPr lang="en-US" sz="1200" b="0" i="0" u="none" strike="noStrike">
                          <a:solidFill>
                            <a:srgbClr val="000000"/>
                          </a:solidFill>
                          <a:effectLst/>
                          <a:latin typeface="Calibri"/>
                        </a:rPr>
                        <a:t>0.855</a:t>
                      </a:r>
                    </a:p>
                  </a:txBody>
                  <a:tcPr marL="10516" marR="10516" marT="10516" marB="0" anchor="ctr">
                    <a:lnL>
                      <a:noFill/>
                    </a:lnL>
                    <a:lnR>
                      <a:noFill/>
                    </a:lnR>
                    <a:lnT>
                      <a:noFill/>
                    </a:lnT>
                    <a:lnB>
                      <a:noFill/>
                    </a:lnB>
                    <a:solidFill>
                      <a:srgbClr val="EBF1DE"/>
                    </a:solidFill>
                  </a:tcPr>
                </a:tc>
              </a:tr>
              <a:tr h="188659">
                <a:tc>
                  <a:txBody>
                    <a:bodyPr/>
                    <a:lstStyle/>
                    <a:p>
                      <a:pPr algn="ctr" fontAlgn="ctr"/>
                      <a:r>
                        <a:rPr lang="en-US" sz="1200" b="0" i="0" u="none" strike="noStrike">
                          <a:solidFill>
                            <a:srgbClr val="000000"/>
                          </a:solidFill>
                          <a:effectLst/>
                          <a:latin typeface="Calibri"/>
                        </a:rPr>
                        <a:t>77</a:t>
                      </a:r>
                    </a:p>
                  </a:txBody>
                  <a:tcPr marL="10516" marR="10516" marT="10516"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0.002</a:t>
                      </a:r>
                    </a:p>
                  </a:txBody>
                  <a:tcPr marL="10516" marR="10516" marT="10516"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0.007</a:t>
                      </a:r>
                    </a:p>
                  </a:txBody>
                  <a:tcPr marL="10516" marR="10516" marT="10516"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103</a:t>
                      </a:r>
                    </a:p>
                  </a:txBody>
                  <a:tcPr marL="10516" marR="10516" marT="10516" marB="0" anchor="ctr">
                    <a:lnL>
                      <a:noFill/>
                    </a:lnL>
                    <a:lnR>
                      <a:noFill/>
                    </a:lnR>
                    <a:lnT>
                      <a:noFill/>
                    </a:lnT>
                    <a:lnB>
                      <a:noFill/>
                    </a:lnB>
                    <a:solidFill>
                      <a:srgbClr val="EBF1DE"/>
                    </a:solidFill>
                  </a:tcPr>
                </a:tc>
                <a:tc>
                  <a:txBody>
                    <a:bodyPr/>
                    <a:lstStyle/>
                    <a:p>
                      <a:pPr algn="ctr" fontAlgn="ctr"/>
                      <a:r>
                        <a:rPr lang="en-US" sz="1200" b="0" i="0" u="none" strike="noStrike">
                          <a:solidFill>
                            <a:srgbClr val="000000"/>
                          </a:solidFill>
                          <a:effectLst/>
                          <a:latin typeface="Calibri"/>
                        </a:rPr>
                        <a:t>0.028</a:t>
                      </a:r>
                    </a:p>
                  </a:txBody>
                  <a:tcPr marL="10516" marR="10516" marT="10516" marB="0" anchor="ctr">
                    <a:lnL>
                      <a:noFill/>
                    </a:lnL>
                    <a:lnR>
                      <a:noFill/>
                    </a:lnR>
                    <a:lnT>
                      <a:noFill/>
                    </a:lnT>
                    <a:lnB>
                      <a:noFill/>
                    </a:lnB>
                    <a:solidFill>
                      <a:srgbClr val="EBF1DE"/>
                    </a:solidFill>
                  </a:tcPr>
                </a:tc>
                <a:tc>
                  <a:txBody>
                    <a:bodyPr/>
                    <a:lstStyle/>
                    <a:p>
                      <a:pPr algn="ctr" fontAlgn="ctr"/>
                      <a:r>
                        <a:rPr lang="en-US" sz="1200" b="0" i="0" u="none" strike="noStrike">
                          <a:solidFill>
                            <a:srgbClr val="000000"/>
                          </a:solidFill>
                          <a:effectLst/>
                          <a:latin typeface="Calibri"/>
                        </a:rPr>
                        <a:t>0.883</a:t>
                      </a:r>
                    </a:p>
                  </a:txBody>
                  <a:tcPr marL="10516" marR="10516" marT="10516" marB="0" anchor="ctr">
                    <a:lnL>
                      <a:noFill/>
                    </a:lnL>
                    <a:lnR>
                      <a:noFill/>
                    </a:lnR>
                    <a:lnT>
                      <a:noFill/>
                    </a:lnT>
                    <a:lnB>
                      <a:noFill/>
                    </a:lnB>
                    <a:solidFill>
                      <a:srgbClr val="EBF1DE"/>
                    </a:solidFill>
                  </a:tcPr>
                </a:tc>
              </a:tr>
              <a:tr h="188659">
                <a:tc>
                  <a:txBody>
                    <a:bodyPr/>
                    <a:lstStyle/>
                    <a:p>
                      <a:pPr algn="ctr" fontAlgn="ctr"/>
                      <a:r>
                        <a:rPr lang="en-US" sz="1200" b="0" i="0" u="none" strike="noStrike">
                          <a:solidFill>
                            <a:srgbClr val="000000"/>
                          </a:solidFill>
                          <a:effectLst/>
                          <a:latin typeface="Calibri"/>
                        </a:rPr>
                        <a:t>78</a:t>
                      </a:r>
                    </a:p>
                  </a:txBody>
                  <a:tcPr marL="10516" marR="10516" marT="10516"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0.003</a:t>
                      </a:r>
                    </a:p>
                  </a:txBody>
                  <a:tcPr marL="10516" marR="10516" marT="10516"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0.010</a:t>
                      </a:r>
                    </a:p>
                  </a:txBody>
                  <a:tcPr marL="10516" marR="10516" marT="10516"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104</a:t>
                      </a:r>
                    </a:p>
                  </a:txBody>
                  <a:tcPr marL="10516" marR="10516" marT="10516" marB="0" anchor="ctr">
                    <a:lnL>
                      <a:noFill/>
                    </a:lnL>
                    <a:lnR>
                      <a:noFill/>
                    </a:lnR>
                    <a:lnT>
                      <a:noFill/>
                    </a:lnT>
                    <a:lnB>
                      <a:noFill/>
                    </a:lnB>
                    <a:solidFill>
                      <a:srgbClr val="EBF1DE"/>
                    </a:solidFill>
                  </a:tcPr>
                </a:tc>
                <a:tc>
                  <a:txBody>
                    <a:bodyPr/>
                    <a:lstStyle/>
                    <a:p>
                      <a:pPr algn="ctr" fontAlgn="ctr"/>
                      <a:r>
                        <a:rPr lang="en-US" sz="1200" b="0" i="0" u="none" strike="noStrike">
                          <a:solidFill>
                            <a:srgbClr val="000000"/>
                          </a:solidFill>
                          <a:effectLst/>
                          <a:latin typeface="Calibri"/>
                        </a:rPr>
                        <a:t>0.023</a:t>
                      </a:r>
                    </a:p>
                  </a:txBody>
                  <a:tcPr marL="10516" marR="10516" marT="10516" marB="0" anchor="ctr">
                    <a:lnL>
                      <a:noFill/>
                    </a:lnL>
                    <a:lnR>
                      <a:noFill/>
                    </a:lnR>
                    <a:lnT>
                      <a:noFill/>
                    </a:lnT>
                    <a:lnB>
                      <a:noFill/>
                    </a:lnB>
                    <a:solidFill>
                      <a:srgbClr val="EBF1DE"/>
                    </a:solidFill>
                  </a:tcPr>
                </a:tc>
                <a:tc>
                  <a:txBody>
                    <a:bodyPr/>
                    <a:lstStyle/>
                    <a:p>
                      <a:pPr algn="ctr" fontAlgn="ctr"/>
                      <a:r>
                        <a:rPr lang="en-US" sz="1200" b="0" i="0" u="none" strike="noStrike">
                          <a:solidFill>
                            <a:srgbClr val="000000"/>
                          </a:solidFill>
                          <a:effectLst/>
                          <a:latin typeface="Calibri"/>
                        </a:rPr>
                        <a:t>0.906</a:t>
                      </a:r>
                    </a:p>
                  </a:txBody>
                  <a:tcPr marL="10516" marR="10516" marT="10516" marB="0" anchor="ctr">
                    <a:lnL>
                      <a:noFill/>
                    </a:lnL>
                    <a:lnR>
                      <a:noFill/>
                    </a:lnR>
                    <a:lnT>
                      <a:noFill/>
                    </a:lnT>
                    <a:lnB>
                      <a:noFill/>
                    </a:lnB>
                    <a:solidFill>
                      <a:srgbClr val="EBF1DE"/>
                    </a:solidFill>
                  </a:tcPr>
                </a:tc>
              </a:tr>
              <a:tr h="188659">
                <a:tc>
                  <a:txBody>
                    <a:bodyPr/>
                    <a:lstStyle/>
                    <a:p>
                      <a:pPr algn="ctr" fontAlgn="ctr"/>
                      <a:r>
                        <a:rPr lang="en-US" sz="1200" b="0" i="0" u="none" strike="noStrike">
                          <a:solidFill>
                            <a:srgbClr val="000000"/>
                          </a:solidFill>
                          <a:effectLst/>
                          <a:latin typeface="Calibri"/>
                        </a:rPr>
                        <a:t>79</a:t>
                      </a:r>
                    </a:p>
                  </a:txBody>
                  <a:tcPr marL="10516" marR="10516" marT="10516"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0.005</a:t>
                      </a:r>
                    </a:p>
                  </a:txBody>
                  <a:tcPr marL="10516" marR="10516" marT="10516"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0.015</a:t>
                      </a:r>
                    </a:p>
                  </a:txBody>
                  <a:tcPr marL="10516" marR="10516" marT="10516"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105</a:t>
                      </a:r>
                    </a:p>
                  </a:txBody>
                  <a:tcPr marL="10516" marR="10516" marT="10516" marB="0" anchor="ctr">
                    <a:lnL>
                      <a:noFill/>
                    </a:lnL>
                    <a:lnR>
                      <a:noFill/>
                    </a:lnR>
                    <a:lnT>
                      <a:noFill/>
                    </a:lnT>
                    <a:lnB>
                      <a:noFill/>
                    </a:lnB>
                    <a:solidFill>
                      <a:srgbClr val="EBF1DE"/>
                    </a:solidFill>
                  </a:tcPr>
                </a:tc>
                <a:tc>
                  <a:txBody>
                    <a:bodyPr/>
                    <a:lstStyle/>
                    <a:p>
                      <a:pPr algn="ctr" fontAlgn="ctr"/>
                      <a:r>
                        <a:rPr lang="en-US" sz="1200" b="0" i="0" u="none" strike="noStrike">
                          <a:solidFill>
                            <a:srgbClr val="000000"/>
                          </a:solidFill>
                          <a:effectLst/>
                          <a:latin typeface="Calibri"/>
                        </a:rPr>
                        <a:t>0.02</a:t>
                      </a:r>
                    </a:p>
                  </a:txBody>
                  <a:tcPr marL="10516" marR="10516" marT="10516" marB="0" anchor="ctr">
                    <a:lnL>
                      <a:noFill/>
                    </a:lnL>
                    <a:lnR>
                      <a:noFill/>
                    </a:lnR>
                    <a:lnT>
                      <a:noFill/>
                    </a:lnT>
                    <a:lnB>
                      <a:noFill/>
                    </a:lnB>
                    <a:solidFill>
                      <a:srgbClr val="EBF1DE"/>
                    </a:solidFill>
                  </a:tcPr>
                </a:tc>
                <a:tc>
                  <a:txBody>
                    <a:bodyPr/>
                    <a:lstStyle/>
                    <a:p>
                      <a:pPr algn="ctr" fontAlgn="ctr"/>
                      <a:r>
                        <a:rPr lang="en-US" sz="1200" b="0" i="0" u="none" strike="noStrike">
                          <a:solidFill>
                            <a:srgbClr val="000000"/>
                          </a:solidFill>
                          <a:effectLst/>
                          <a:latin typeface="Calibri"/>
                        </a:rPr>
                        <a:t>0.926</a:t>
                      </a:r>
                    </a:p>
                  </a:txBody>
                  <a:tcPr marL="10516" marR="10516" marT="10516" marB="0" anchor="ctr">
                    <a:lnL>
                      <a:noFill/>
                    </a:lnL>
                    <a:lnR>
                      <a:noFill/>
                    </a:lnR>
                    <a:lnT>
                      <a:noFill/>
                    </a:lnT>
                    <a:lnB>
                      <a:noFill/>
                    </a:lnB>
                    <a:solidFill>
                      <a:srgbClr val="EBF1DE"/>
                    </a:solidFill>
                  </a:tcPr>
                </a:tc>
              </a:tr>
              <a:tr h="188659">
                <a:tc>
                  <a:txBody>
                    <a:bodyPr/>
                    <a:lstStyle/>
                    <a:p>
                      <a:pPr algn="ctr" fontAlgn="ctr"/>
                      <a:r>
                        <a:rPr lang="en-US" sz="1200" b="0" i="0" u="none" strike="noStrike">
                          <a:solidFill>
                            <a:srgbClr val="000000"/>
                          </a:solidFill>
                          <a:effectLst/>
                          <a:latin typeface="Calibri"/>
                        </a:rPr>
                        <a:t>80</a:t>
                      </a:r>
                    </a:p>
                  </a:txBody>
                  <a:tcPr marL="10516" marR="10516" marT="10516"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0.007</a:t>
                      </a:r>
                    </a:p>
                  </a:txBody>
                  <a:tcPr marL="10516" marR="10516" marT="10516"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0.022</a:t>
                      </a:r>
                    </a:p>
                  </a:txBody>
                  <a:tcPr marL="10516" marR="10516" marT="10516"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106</a:t>
                      </a:r>
                    </a:p>
                  </a:txBody>
                  <a:tcPr marL="10516" marR="10516" marT="10516" marB="0" anchor="ctr">
                    <a:lnL>
                      <a:noFill/>
                    </a:lnL>
                    <a:lnR>
                      <a:noFill/>
                    </a:lnR>
                    <a:lnT>
                      <a:noFill/>
                    </a:lnT>
                    <a:lnB>
                      <a:noFill/>
                    </a:lnB>
                    <a:solidFill>
                      <a:srgbClr val="EBF1DE"/>
                    </a:solidFill>
                  </a:tcPr>
                </a:tc>
                <a:tc>
                  <a:txBody>
                    <a:bodyPr/>
                    <a:lstStyle/>
                    <a:p>
                      <a:pPr algn="ctr" fontAlgn="ctr"/>
                      <a:r>
                        <a:rPr lang="en-US" sz="1200" b="0" i="0" u="none" strike="noStrike">
                          <a:solidFill>
                            <a:srgbClr val="000000"/>
                          </a:solidFill>
                          <a:effectLst/>
                          <a:latin typeface="Calibri"/>
                        </a:rPr>
                        <a:t>0.016</a:t>
                      </a:r>
                    </a:p>
                  </a:txBody>
                  <a:tcPr marL="10516" marR="10516" marT="10516" marB="0" anchor="ctr">
                    <a:lnL>
                      <a:noFill/>
                    </a:lnL>
                    <a:lnR>
                      <a:noFill/>
                    </a:lnR>
                    <a:lnT>
                      <a:noFill/>
                    </a:lnT>
                    <a:lnB>
                      <a:noFill/>
                    </a:lnB>
                    <a:solidFill>
                      <a:srgbClr val="EBF1DE"/>
                    </a:solidFill>
                  </a:tcPr>
                </a:tc>
                <a:tc>
                  <a:txBody>
                    <a:bodyPr/>
                    <a:lstStyle/>
                    <a:p>
                      <a:pPr algn="ctr" fontAlgn="ctr"/>
                      <a:r>
                        <a:rPr lang="en-US" sz="1200" b="0" i="0" u="none" strike="noStrike">
                          <a:solidFill>
                            <a:srgbClr val="000000"/>
                          </a:solidFill>
                          <a:effectLst/>
                          <a:latin typeface="Calibri"/>
                        </a:rPr>
                        <a:t>0.942</a:t>
                      </a:r>
                    </a:p>
                  </a:txBody>
                  <a:tcPr marL="10516" marR="10516" marT="10516" marB="0" anchor="ctr">
                    <a:lnL>
                      <a:noFill/>
                    </a:lnL>
                    <a:lnR>
                      <a:noFill/>
                    </a:lnR>
                    <a:lnT>
                      <a:noFill/>
                    </a:lnT>
                    <a:lnB>
                      <a:noFill/>
                    </a:lnB>
                    <a:solidFill>
                      <a:srgbClr val="EBF1DE"/>
                    </a:solidFill>
                  </a:tcPr>
                </a:tc>
              </a:tr>
              <a:tr h="188659">
                <a:tc>
                  <a:txBody>
                    <a:bodyPr/>
                    <a:lstStyle/>
                    <a:p>
                      <a:pPr algn="ctr" fontAlgn="ctr"/>
                      <a:r>
                        <a:rPr lang="en-US" sz="1200" b="0" i="0" u="none" strike="noStrike">
                          <a:solidFill>
                            <a:srgbClr val="000000"/>
                          </a:solidFill>
                          <a:effectLst/>
                          <a:latin typeface="Calibri"/>
                        </a:rPr>
                        <a:t>81</a:t>
                      </a:r>
                    </a:p>
                  </a:txBody>
                  <a:tcPr marL="10516" marR="10516" marT="10516"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0.009</a:t>
                      </a:r>
                    </a:p>
                  </a:txBody>
                  <a:tcPr marL="10516" marR="10516" marT="10516"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0.031</a:t>
                      </a:r>
                    </a:p>
                  </a:txBody>
                  <a:tcPr marL="10516" marR="10516" marT="10516"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107</a:t>
                      </a:r>
                    </a:p>
                  </a:txBody>
                  <a:tcPr marL="10516" marR="10516" marT="10516" marB="0" anchor="ctr">
                    <a:lnL>
                      <a:noFill/>
                    </a:lnL>
                    <a:lnR>
                      <a:noFill/>
                    </a:lnR>
                    <a:lnT>
                      <a:noFill/>
                    </a:lnT>
                    <a:lnB>
                      <a:noFill/>
                    </a:lnB>
                    <a:solidFill>
                      <a:srgbClr val="EBF1DE"/>
                    </a:solidFill>
                  </a:tcPr>
                </a:tc>
                <a:tc>
                  <a:txBody>
                    <a:bodyPr/>
                    <a:lstStyle/>
                    <a:p>
                      <a:pPr algn="ctr" fontAlgn="ctr"/>
                      <a:r>
                        <a:rPr lang="en-US" sz="1200" b="0" i="0" u="none" strike="noStrike">
                          <a:solidFill>
                            <a:srgbClr val="000000"/>
                          </a:solidFill>
                          <a:effectLst/>
                          <a:latin typeface="Calibri"/>
                        </a:rPr>
                        <a:t>0.013</a:t>
                      </a:r>
                    </a:p>
                  </a:txBody>
                  <a:tcPr marL="10516" marR="10516" marT="10516" marB="0" anchor="ctr">
                    <a:lnL>
                      <a:noFill/>
                    </a:lnL>
                    <a:lnR>
                      <a:noFill/>
                    </a:lnR>
                    <a:lnT>
                      <a:noFill/>
                    </a:lnT>
                    <a:lnB>
                      <a:noFill/>
                    </a:lnB>
                    <a:solidFill>
                      <a:srgbClr val="EBF1DE"/>
                    </a:solidFill>
                  </a:tcPr>
                </a:tc>
                <a:tc>
                  <a:txBody>
                    <a:bodyPr/>
                    <a:lstStyle/>
                    <a:p>
                      <a:pPr algn="ctr" fontAlgn="ctr"/>
                      <a:r>
                        <a:rPr lang="en-US" sz="1200" b="0" i="0" u="none" strike="noStrike">
                          <a:solidFill>
                            <a:srgbClr val="000000"/>
                          </a:solidFill>
                          <a:effectLst/>
                          <a:latin typeface="Calibri"/>
                        </a:rPr>
                        <a:t>0.955</a:t>
                      </a:r>
                    </a:p>
                  </a:txBody>
                  <a:tcPr marL="10516" marR="10516" marT="10516" marB="0" anchor="ctr">
                    <a:lnL>
                      <a:noFill/>
                    </a:lnL>
                    <a:lnR>
                      <a:noFill/>
                    </a:lnR>
                    <a:lnT>
                      <a:noFill/>
                    </a:lnT>
                    <a:lnB>
                      <a:noFill/>
                    </a:lnB>
                    <a:solidFill>
                      <a:srgbClr val="EBF1DE"/>
                    </a:solidFill>
                  </a:tcPr>
                </a:tc>
              </a:tr>
              <a:tr h="188659">
                <a:tc>
                  <a:txBody>
                    <a:bodyPr/>
                    <a:lstStyle/>
                    <a:p>
                      <a:pPr algn="ctr" fontAlgn="ctr"/>
                      <a:r>
                        <a:rPr lang="en-US" sz="1200" b="0" i="0" u="none" strike="noStrike">
                          <a:solidFill>
                            <a:srgbClr val="000000"/>
                          </a:solidFill>
                          <a:effectLst/>
                          <a:latin typeface="Calibri"/>
                        </a:rPr>
                        <a:t>82</a:t>
                      </a:r>
                    </a:p>
                  </a:txBody>
                  <a:tcPr marL="10516" marR="10516" marT="10516"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0.012</a:t>
                      </a:r>
                    </a:p>
                  </a:txBody>
                  <a:tcPr marL="10516" marR="10516" marT="10516"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0.043</a:t>
                      </a:r>
                    </a:p>
                  </a:txBody>
                  <a:tcPr marL="10516" marR="10516" marT="10516"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108</a:t>
                      </a:r>
                    </a:p>
                  </a:txBody>
                  <a:tcPr marL="10516" marR="10516" marT="10516" marB="0" anchor="ctr">
                    <a:lnL>
                      <a:noFill/>
                    </a:lnL>
                    <a:lnR>
                      <a:noFill/>
                    </a:lnR>
                    <a:lnT>
                      <a:noFill/>
                    </a:lnT>
                    <a:lnB>
                      <a:noFill/>
                    </a:lnB>
                    <a:solidFill>
                      <a:srgbClr val="EBF1DE"/>
                    </a:solidFill>
                  </a:tcPr>
                </a:tc>
                <a:tc>
                  <a:txBody>
                    <a:bodyPr/>
                    <a:lstStyle/>
                    <a:p>
                      <a:pPr algn="ctr" fontAlgn="ctr"/>
                      <a:r>
                        <a:rPr lang="en-US" sz="1200" b="0" i="0" u="none" strike="noStrike">
                          <a:solidFill>
                            <a:srgbClr val="000000"/>
                          </a:solidFill>
                          <a:effectLst/>
                          <a:latin typeface="Calibri"/>
                        </a:rPr>
                        <a:t>0.011</a:t>
                      </a:r>
                    </a:p>
                  </a:txBody>
                  <a:tcPr marL="10516" marR="10516" marT="10516" marB="0" anchor="ctr">
                    <a:lnL>
                      <a:noFill/>
                    </a:lnL>
                    <a:lnR>
                      <a:noFill/>
                    </a:lnR>
                    <a:lnT>
                      <a:noFill/>
                    </a:lnT>
                    <a:lnB>
                      <a:noFill/>
                    </a:lnB>
                    <a:solidFill>
                      <a:srgbClr val="EBF1DE"/>
                    </a:solidFill>
                  </a:tcPr>
                </a:tc>
                <a:tc>
                  <a:txBody>
                    <a:bodyPr/>
                    <a:lstStyle/>
                    <a:p>
                      <a:pPr algn="ctr" fontAlgn="ctr"/>
                      <a:r>
                        <a:rPr lang="en-US" sz="1200" b="0" i="0" u="none" strike="noStrike">
                          <a:solidFill>
                            <a:srgbClr val="000000"/>
                          </a:solidFill>
                          <a:effectLst/>
                          <a:latin typeface="Calibri"/>
                        </a:rPr>
                        <a:t>0.966</a:t>
                      </a:r>
                    </a:p>
                  </a:txBody>
                  <a:tcPr marL="10516" marR="10516" marT="10516" marB="0" anchor="ctr">
                    <a:lnL>
                      <a:noFill/>
                    </a:lnL>
                    <a:lnR>
                      <a:noFill/>
                    </a:lnR>
                    <a:lnT>
                      <a:noFill/>
                    </a:lnT>
                    <a:lnB>
                      <a:noFill/>
                    </a:lnB>
                    <a:solidFill>
                      <a:srgbClr val="EBF1DE"/>
                    </a:solidFill>
                  </a:tcPr>
                </a:tc>
              </a:tr>
              <a:tr h="188659">
                <a:tc>
                  <a:txBody>
                    <a:bodyPr/>
                    <a:lstStyle/>
                    <a:p>
                      <a:pPr algn="ctr" fontAlgn="ctr"/>
                      <a:r>
                        <a:rPr lang="en-US" sz="1200" b="0" i="0" u="none" strike="noStrike" dirty="0">
                          <a:solidFill>
                            <a:srgbClr val="000000"/>
                          </a:solidFill>
                          <a:effectLst/>
                          <a:latin typeface="Calibri"/>
                        </a:rPr>
                        <a:t>83</a:t>
                      </a:r>
                    </a:p>
                  </a:txBody>
                  <a:tcPr marL="10516" marR="10516" marT="10516"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0.015</a:t>
                      </a:r>
                    </a:p>
                  </a:txBody>
                  <a:tcPr marL="10516" marR="10516" marT="10516"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0.058</a:t>
                      </a:r>
                    </a:p>
                  </a:txBody>
                  <a:tcPr marL="10516" marR="10516" marT="10516"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109</a:t>
                      </a:r>
                    </a:p>
                  </a:txBody>
                  <a:tcPr marL="10516" marR="10516" marT="10516" marB="0" anchor="ctr">
                    <a:lnL>
                      <a:noFill/>
                    </a:lnL>
                    <a:lnR>
                      <a:noFill/>
                    </a:lnR>
                    <a:lnT>
                      <a:noFill/>
                    </a:lnT>
                    <a:lnB>
                      <a:noFill/>
                    </a:lnB>
                    <a:solidFill>
                      <a:srgbClr val="EBF1DE"/>
                    </a:solidFill>
                  </a:tcPr>
                </a:tc>
                <a:tc>
                  <a:txBody>
                    <a:bodyPr/>
                    <a:lstStyle/>
                    <a:p>
                      <a:pPr algn="ctr" fontAlgn="ctr"/>
                      <a:r>
                        <a:rPr lang="en-US" sz="1200" b="0" i="0" u="none" strike="noStrike">
                          <a:solidFill>
                            <a:srgbClr val="000000"/>
                          </a:solidFill>
                          <a:effectLst/>
                          <a:latin typeface="Calibri"/>
                        </a:rPr>
                        <a:t>0.008</a:t>
                      </a:r>
                    </a:p>
                  </a:txBody>
                  <a:tcPr marL="10516" marR="10516" marT="10516" marB="0" anchor="ctr">
                    <a:lnL>
                      <a:noFill/>
                    </a:lnL>
                    <a:lnR>
                      <a:noFill/>
                    </a:lnR>
                    <a:lnT>
                      <a:noFill/>
                    </a:lnT>
                    <a:lnB>
                      <a:noFill/>
                    </a:lnB>
                    <a:solidFill>
                      <a:srgbClr val="EBF1DE"/>
                    </a:solidFill>
                  </a:tcPr>
                </a:tc>
                <a:tc>
                  <a:txBody>
                    <a:bodyPr/>
                    <a:lstStyle/>
                    <a:p>
                      <a:pPr algn="ctr" fontAlgn="ctr"/>
                      <a:r>
                        <a:rPr lang="en-US" sz="1200" b="0" i="0" u="none" strike="noStrike" dirty="0">
                          <a:solidFill>
                            <a:srgbClr val="000000"/>
                          </a:solidFill>
                          <a:effectLst/>
                          <a:latin typeface="Calibri"/>
                        </a:rPr>
                        <a:t>0.974</a:t>
                      </a:r>
                    </a:p>
                  </a:txBody>
                  <a:tcPr marL="10516" marR="10516" marT="10516" marB="0" anchor="ctr">
                    <a:lnL>
                      <a:noFill/>
                    </a:lnL>
                    <a:lnR>
                      <a:noFill/>
                    </a:lnR>
                    <a:lnT>
                      <a:noFill/>
                    </a:lnT>
                    <a:lnB>
                      <a:noFill/>
                    </a:lnB>
                    <a:solidFill>
                      <a:srgbClr val="EBF1DE"/>
                    </a:solidFill>
                  </a:tcPr>
                </a:tc>
              </a:tr>
              <a:tr h="188659">
                <a:tc>
                  <a:txBody>
                    <a:bodyPr/>
                    <a:lstStyle/>
                    <a:p>
                      <a:pPr algn="ctr" fontAlgn="ctr"/>
                      <a:r>
                        <a:rPr lang="en-US" sz="1200" b="0" i="0" u="none" strike="noStrike">
                          <a:solidFill>
                            <a:srgbClr val="000000"/>
                          </a:solidFill>
                          <a:effectLst/>
                          <a:latin typeface="Calibri"/>
                        </a:rPr>
                        <a:t>84</a:t>
                      </a:r>
                    </a:p>
                  </a:txBody>
                  <a:tcPr marL="10516" marR="10516" marT="10516"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0.019</a:t>
                      </a:r>
                    </a:p>
                  </a:txBody>
                  <a:tcPr marL="10516" marR="10516" marT="10516"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0.077</a:t>
                      </a:r>
                    </a:p>
                  </a:txBody>
                  <a:tcPr marL="10516" marR="10516" marT="10516"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110</a:t>
                      </a:r>
                    </a:p>
                  </a:txBody>
                  <a:tcPr marL="10516" marR="10516" marT="10516" marB="0" anchor="ctr">
                    <a:lnL>
                      <a:noFill/>
                    </a:lnL>
                    <a:lnR>
                      <a:noFill/>
                    </a:lnR>
                    <a:lnT>
                      <a:noFill/>
                    </a:lnT>
                    <a:lnB>
                      <a:noFill/>
                    </a:lnB>
                    <a:solidFill>
                      <a:srgbClr val="EBF1DE"/>
                    </a:solidFill>
                  </a:tcPr>
                </a:tc>
                <a:tc>
                  <a:txBody>
                    <a:bodyPr/>
                    <a:lstStyle/>
                    <a:p>
                      <a:pPr algn="ctr" fontAlgn="ctr"/>
                      <a:r>
                        <a:rPr lang="en-US" sz="1200" b="0" i="0" u="none" strike="noStrike">
                          <a:solidFill>
                            <a:srgbClr val="000000"/>
                          </a:solidFill>
                          <a:effectLst/>
                          <a:latin typeface="Calibri"/>
                        </a:rPr>
                        <a:t>0.007</a:t>
                      </a:r>
                    </a:p>
                  </a:txBody>
                  <a:tcPr marL="10516" marR="10516" marT="10516" marB="0" anchor="ctr">
                    <a:lnL>
                      <a:noFill/>
                    </a:lnL>
                    <a:lnR>
                      <a:noFill/>
                    </a:lnR>
                    <a:lnT>
                      <a:noFill/>
                    </a:lnT>
                    <a:lnB>
                      <a:noFill/>
                    </a:lnB>
                    <a:solidFill>
                      <a:srgbClr val="EBF1DE"/>
                    </a:solidFill>
                  </a:tcPr>
                </a:tc>
                <a:tc>
                  <a:txBody>
                    <a:bodyPr/>
                    <a:lstStyle/>
                    <a:p>
                      <a:pPr algn="ctr" fontAlgn="ctr"/>
                      <a:r>
                        <a:rPr lang="en-US" sz="1200" b="0" i="0" u="none" strike="noStrike" dirty="0">
                          <a:solidFill>
                            <a:srgbClr val="000000"/>
                          </a:solidFill>
                          <a:effectLst/>
                          <a:latin typeface="Calibri"/>
                        </a:rPr>
                        <a:t>0.981</a:t>
                      </a:r>
                    </a:p>
                  </a:txBody>
                  <a:tcPr marL="10516" marR="10516" marT="10516" marB="0" anchor="ctr">
                    <a:lnL>
                      <a:noFill/>
                    </a:lnL>
                    <a:lnR>
                      <a:noFill/>
                    </a:lnR>
                    <a:lnT>
                      <a:noFill/>
                    </a:lnT>
                    <a:lnB>
                      <a:noFill/>
                    </a:lnB>
                    <a:solidFill>
                      <a:srgbClr val="EBF1DE"/>
                    </a:solidFill>
                  </a:tcPr>
                </a:tc>
              </a:tr>
              <a:tr h="188659">
                <a:tc>
                  <a:txBody>
                    <a:bodyPr/>
                    <a:lstStyle/>
                    <a:p>
                      <a:pPr algn="ctr" fontAlgn="ctr"/>
                      <a:r>
                        <a:rPr lang="en-US" sz="1200" b="0" i="0" u="none" strike="noStrike">
                          <a:solidFill>
                            <a:srgbClr val="000000"/>
                          </a:solidFill>
                          <a:effectLst/>
                          <a:latin typeface="Calibri"/>
                        </a:rPr>
                        <a:t>85</a:t>
                      </a:r>
                    </a:p>
                  </a:txBody>
                  <a:tcPr marL="10516" marR="10516" marT="10516"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0.023</a:t>
                      </a:r>
                    </a:p>
                  </a:txBody>
                  <a:tcPr marL="10516" marR="10516" marT="10516"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0.100</a:t>
                      </a:r>
                    </a:p>
                  </a:txBody>
                  <a:tcPr marL="10516" marR="10516" marT="10516"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111</a:t>
                      </a:r>
                    </a:p>
                  </a:txBody>
                  <a:tcPr marL="10516" marR="10516" marT="10516" marB="0" anchor="ctr">
                    <a:lnL>
                      <a:noFill/>
                    </a:lnL>
                    <a:lnR>
                      <a:noFill/>
                    </a:lnR>
                    <a:lnT>
                      <a:noFill/>
                    </a:lnT>
                    <a:lnB>
                      <a:noFill/>
                    </a:lnB>
                    <a:solidFill>
                      <a:srgbClr val="EBF1DE"/>
                    </a:solidFill>
                  </a:tcPr>
                </a:tc>
                <a:tc>
                  <a:txBody>
                    <a:bodyPr/>
                    <a:lstStyle/>
                    <a:p>
                      <a:pPr algn="ctr" fontAlgn="ctr"/>
                      <a:r>
                        <a:rPr lang="en-US" sz="1200" b="0" i="0" u="none" strike="noStrike">
                          <a:solidFill>
                            <a:srgbClr val="000000"/>
                          </a:solidFill>
                          <a:effectLst/>
                          <a:latin typeface="Calibri"/>
                        </a:rPr>
                        <a:t>0.005</a:t>
                      </a:r>
                    </a:p>
                  </a:txBody>
                  <a:tcPr marL="10516" marR="10516" marT="10516" marB="0" anchor="ctr">
                    <a:lnL>
                      <a:noFill/>
                    </a:lnL>
                    <a:lnR>
                      <a:noFill/>
                    </a:lnR>
                    <a:lnT>
                      <a:noFill/>
                    </a:lnT>
                    <a:lnB>
                      <a:noFill/>
                    </a:lnB>
                    <a:solidFill>
                      <a:srgbClr val="EBF1DE"/>
                    </a:solidFill>
                  </a:tcPr>
                </a:tc>
                <a:tc>
                  <a:txBody>
                    <a:bodyPr/>
                    <a:lstStyle/>
                    <a:p>
                      <a:pPr algn="ctr" fontAlgn="ctr"/>
                      <a:r>
                        <a:rPr lang="en-US" sz="1200" b="0" i="0" u="none" strike="noStrike" dirty="0">
                          <a:solidFill>
                            <a:srgbClr val="000000"/>
                          </a:solidFill>
                          <a:effectLst/>
                          <a:latin typeface="Calibri"/>
                        </a:rPr>
                        <a:t>0.986</a:t>
                      </a:r>
                    </a:p>
                  </a:txBody>
                  <a:tcPr marL="10516" marR="10516" marT="10516" marB="0" anchor="ctr">
                    <a:lnL>
                      <a:noFill/>
                    </a:lnL>
                    <a:lnR>
                      <a:noFill/>
                    </a:lnR>
                    <a:lnT>
                      <a:noFill/>
                    </a:lnT>
                    <a:lnB>
                      <a:noFill/>
                    </a:lnB>
                    <a:solidFill>
                      <a:srgbClr val="EBF1DE"/>
                    </a:solidFill>
                  </a:tcPr>
                </a:tc>
              </a:tr>
              <a:tr h="188659">
                <a:tc>
                  <a:txBody>
                    <a:bodyPr/>
                    <a:lstStyle/>
                    <a:p>
                      <a:pPr algn="ctr" fontAlgn="ctr"/>
                      <a:r>
                        <a:rPr lang="en-US" sz="1200" b="0" i="0" u="none" strike="noStrike">
                          <a:solidFill>
                            <a:srgbClr val="000000"/>
                          </a:solidFill>
                          <a:effectLst/>
                          <a:latin typeface="Calibri"/>
                        </a:rPr>
                        <a:t>86</a:t>
                      </a:r>
                    </a:p>
                  </a:txBody>
                  <a:tcPr marL="10516" marR="10516" marT="10516"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0.028</a:t>
                      </a:r>
                    </a:p>
                  </a:txBody>
                  <a:tcPr marL="10516" marR="10516" marT="10516"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0.128</a:t>
                      </a:r>
                    </a:p>
                  </a:txBody>
                  <a:tcPr marL="10516" marR="10516" marT="10516"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112</a:t>
                      </a:r>
                    </a:p>
                  </a:txBody>
                  <a:tcPr marL="10516" marR="10516" marT="10516" marB="0" anchor="ctr">
                    <a:lnL>
                      <a:noFill/>
                    </a:lnL>
                    <a:lnR>
                      <a:noFill/>
                    </a:lnR>
                    <a:lnT>
                      <a:noFill/>
                    </a:lnT>
                    <a:lnB>
                      <a:noFill/>
                    </a:lnB>
                    <a:solidFill>
                      <a:srgbClr val="EBF1DE"/>
                    </a:solidFill>
                  </a:tcPr>
                </a:tc>
                <a:tc>
                  <a:txBody>
                    <a:bodyPr/>
                    <a:lstStyle/>
                    <a:p>
                      <a:pPr algn="ctr" fontAlgn="ctr"/>
                      <a:r>
                        <a:rPr lang="en-US" sz="1200" b="0" i="0" u="none" strike="noStrike">
                          <a:solidFill>
                            <a:srgbClr val="000000"/>
                          </a:solidFill>
                          <a:effectLst/>
                          <a:latin typeface="Calibri"/>
                        </a:rPr>
                        <a:t>0.004</a:t>
                      </a:r>
                    </a:p>
                  </a:txBody>
                  <a:tcPr marL="10516" marR="10516" marT="10516" marB="0" anchor="ctr">
                    <a:lnL>
                      <a:noFill/>
                    </a:lnL>
                    <a:lnR>
                      <a:noFill/>
                    </a:lnR>
                    <a:lnT>
                      <a:noFill/>
                    </a:lnT>
                    <a:lnB>
                      <a:noFill/>
                    </a:lnB>
                    <a:solidFill>
                      <a:srgbClr val="EBF1DE"/>
                    </a:solidFill>
                  </a:tcPr>
                </a:tc>
                <a:tc>
                  <a:txBody>
                    <a:bodyPr/>
                    <a:lstStyle/>
                    <a:p>
                      <a:pPr algn="ctr" fontAlgn="ctr"/>
                      <a:r>
                        <a:rPr lang="en-US" sz="1200" b="0" i="0" u="none" strike="noStrike">
                          <a:solidFill>
                            <a:srgbClr val="000000"/>
                          </a:solidFill>
                          <a:effectLst/>
                          <a:latin typeface="Calibri"/>
                        </a:rPr>
                        <a:t>0.990</a:t>
                      </a:r>
                    </a:p>
                  </a:txBody>
                  <a:tcPr marL="10516" marR="10516" marT="10516" marB="0" anchor="ctr">
                    <a:lnL>
                      <a:noFill/>
                    </a:lnL>
                    <a:lnR>
                      <a:noFill/>
                    </a:lnR>
                    <a:lnT>
                      <a:noFill/>
                    </a:lnT>
                    <a:lnB>
                      <a:noFill/>
                    </a:lnB>
                    <a:solidFill>
                      <a:srgbClr val="EBF1DE"/>
                    </a:solidFill>
                  </a:tcPr>
                </a:tc>
              </a:tr>
              <a:tr h="188659">
                <a:tc>
                  <a:txBody>
                    <a:bodyPr/>
                    <a:lstStyle/>
                    <a:p>
                      <a:pPr algn="ctr" fontAlgn="ctr"/>
                      <a:r>
                        <a:rPr lang="en-US" sz="1200" b="0" i="0" u="none" strike="noStrike">
                          <a:solidFill>
                            <a:srgbClr val="000000"/>
                          </a:solidFill>
                          <a:effectLst/>
                          <a:latin typeface="Calibri"/>
                        </a:rPr>
                        <a:t>87</a:t>
                      </a:r>
                    </a:p>
                  </a:txBody>
                  <a:tcPr marL="10516" marR="10516" marT="10516"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0.033</a:t>
                      </a:r>
                    </a:p>
                  </a:txBody>
                  <a:tcPr marL="10516" marR="10516" marT="10516"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0.161</a:t>
                      </a:r>
                    </a:p>
                  </a:txBody>
                  <a:tcPr marL="10516" marR="10516" marT="10516"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113</a:t>
                      </a:r>
                    </a:p>
                  </a:txBody>
                  <a:tcPr marL="10516" marR="10516" marT="10516" marB="0" anchor="ctr">
                    <a:lnL>
                      <a:noFill/>
                    </a:lnL>
                    <a:lnR>
                      <a:noFill/>
                    </a:lnR>
                    <a:lnT>
                      <a:noFill/>
                    </a:lnT>
                    <a:lnB>
                      <a:noFill/>
                    </a:lnB>
                    <a:solidFill>
                      <a:srgbClr val="EBF1DE"/>
                    </a:solidFill>
                  </a:tcPr>
                </a:tc>
                <a:tc>
                  <a:txBody>
                    <a:bodyPr/>
                    <a:lstStyle/>
                    <a:p>
                      <a:pPr algn="ctr" fontAlgn="ctr"/>
                      <a:r>
                        <a:rPr lang="en-US" sz="1200" b="0" i="0" u="none" strike="noStrike">
                          <a:solidFill>
                            <a:srgbClr val="000000"/>
                          </a:solidFill>
                          <a:effectLst/>
                          <a:latin typeface="Calibri"/>
                        </a:rPr>
                        <a:t>0.003</a:t>
                      </a:r>
                    </a:p>
                  </a:txBody>
                  <a:tcPr marL="10516" marR="10516" marT="10516" marB="0" anchor="ctr">
                    <a:lnL>
                      <a:noFill/>
                    </a:lnL>
                    <a:lnR>
                      <a:noFill/>
                    </a:lnR>
                    <a:lnT>
                      <a:noFill/>
                    </a:lnT>
                    <a:lnB>
                      <a:noFill/>
                    </a:lnB>
                    <a:solidFill>
                      <a:srgbClr val="EBF1DE"/>
                    </a:solidFill>
                  </a:tcPr>
                </a:tc>
                <a:tc>
                  <a:txBody>
                    <a:bodyPr/>
                    <a:lstStyle/>
                    <a:p>
                      <a:pPr algn="ctr" fontAlgn="ctr"/>
                      <a:r>
                        <a:rPr lang="en-US" sz="1200" b="0" i="0" u="none" strike="noStrike" dirty="0">
                          <a:solidFill>
                            <a:srgbClr val="000000"/>
                          </a:solidFill>
                          <a:effectLst/>
                          <a:latin typeface="Calibri"/>
                        </a:rPr>
                        <a:t>0.993</a:t>
                      </a:r>
                    </a:p>
                  </a:txBody>
                  <a:tcPr marL="10516" marR="10516" marT="10516" marB="0" anchor="ctr">
                    <a:lnL>
                      <a:noFill/>
                    </a:lnL>
                    <a:lnR>
                      <a:noFill/>
                    </a:lnR>
                    <a:lnT>
                      <a:noFill/>
                    </a:lnT>
                    <a:lnB>
                      <a:noFill/>
                    </a:lnB>
                    <a:solidFill>
                      <a:srgbClr val="EBF1DE"/>
                    </a:solidFill>
                  </a:tcPr>
                </a:tc>
              </a:tr>
              <a:tr h="188659">
                <a:tc>
                  <a:txBody>
                    <a:bodyPr/>
                    <a:lstStyle/>
                    <a:p>
                      <a:pPr algn="ctr" fontAlgn="ctr"/>
                      <a:r>
                        <a:rPr lang="en-US" sz="1200" b="0" i="0" u="none" strike="noStrike">
                          <a:solidFill>
                            <a:srgbClr val="000000"/>
                          </a:solidFill>
                          <a:effectLst/>
                          <a:latin typeface="Calibri"/>
                        </a:rPr>
                        <a:t>88</a:t>
                      </a:r>
                    </a:p>
                  </a:txBody>
                  <a:tcPr marL="10516" marR="10516" marT="10516"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0.038</a:t>
                      </a:r>
                    </a:p>
                  </a:txBody>
                  <a:tcPr marL="10516" marR="10516" marT="10516"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0.199</a:t>
                      </a:r>
                    </a:p>
                  </a:txBody>
                  <a:tcPr marL="10516" marR="10516" marT="10516"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114</a:t>
                      </a:r>
                    </a:p>
                  </a:txBody>
                  <a:tcPr marL="10516" marR="10516" marT="10516" marB="0" anchor="ctr">
                    <a:lnL>
                      <a:noFill/>
                    </a:lnL>
                    <a:lnR>
                      <a:noFill/>
                    </a:lnR>
                    <a:lnT>
                      <a:noFill/>
                    </a:lnT>
                    <a:lnB>
                      <a:noFill/>
                    </a:lnB>
                    <a:solidFill>
                      <a:srgbClr val="EBF1DE"/>
                    </a:solidFill>
                  </a:tcPr>
                </a:tc>
                <a:tc>
                  <a:txBody>
                    <a:bodyPr/>
                    <a:lstStyle/>
                    <a:p>
                      <a:pPr algn="ctr" fontAlgn="ctr"/>
                      <a:r>
                        <a:rPr lang="en-US" sz="1200" b="0" i="0" u="none" strike="noStrike">
                          <a:solidFill>
                            <a:srgbClr val="000000"/>
                          </a:solidFill>
                          <a:effectLst/>
                          <a:latin typeface="Calibri"/>
                        </a:rPr>
                        <a:t>0.002</a:t>
                      </a:r>
                    </a:p>
                  </a:txBody>
                  <a:tcPr marL="10516" marR="10516" marT="10516" marB="0" anchor="ctr">
                    <a:lnL>
                      <a:noFill/>
                    </a:lnL>
                    <a:lnR>
                      <a:noFill/>
                    </a:lnR>
                    <a:lnT>
                      <a:noFill/>
                    </a:lnT>
                    <a:lnB>
                      <a:noFill/>
                    </a:lnB>
                    <a:solidFill>
                      <a:srgbClr val="EBF1DE"/>
                    </a:solidFill>
                  </a:tcPr>
                </a:tc>
                <a:tc>
                  <a:txBody>
                    <a:bodyPr/>
                    <a:lstStyle/>
                    <a:p>
                      <a:pPr algn="ctr" fontAlgn="ctr"/>
                      <a:r>
                        <a:rPr lang="en-US" sz="1200" b="0" i="0" u="none" strike="noStrike">
                          <a:solidFill>
                            <a:srgbClr val="000000"/>
                          </a:solidFill>
                          <a:effectLst/>
                          <a:latin typeface="Calibri"/>
                        </a:rPr>
                        <a:t>0.995</a:t>
                      </a:r>
                    </a:p>
                  </a:txBody>
                  <a:tcPr marL="10516" marR="10516" marT="10516" marB="0" anchor="ctr">
                    <a:lnL>
                      <a:noFill/>
                    </a:lnL>
                    <a:lnR>
                      <a:noFill/>
                    </a:lnR>
                    <a:lnT>
                      <a:noFill/>
                    </a:lnT>
                    <a:lnB>
                      <a:noFill/>
                    </a:lnB>
                    <a:solidFill>
                      <a:srgbClr val="EBF1DE"/>
                    </a:solidFill>
                  </a:tcPr>
                </a:tc>
              </a:tr>
              <a:tr h="188659">
                <a:tc>
                  <a:txBody>
                    <a:bodyPr/>
                    <a:lstStyle/>
                    <a:p>
                      <a:pPr algn="ctr" fontAlgn="ctr"/>
                      <a:r>
                        <a:rPr lang="en-US" sz="1200" b="0" i="0" u="none" strike="noStrike">
                          <a:solidFill>
                            <a:srgbClr val="000000"/>
                          </a:solidFill>
                          <a:effectLst/>
                          <a:latin typeface="Calibri"/>
                        </a:rPr>
                        <a:t>89</a:t>
                      </a:r>
                    </a:p>
                  </a:txBody>
                  <a:tcPr marL="10516" marR="10516" marT="10516"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0.042</a:t>
                      </a:r>
                    </a:p>
                  </a:txBody>
                  <a:tcPr marL="10516" marR="10516" marT="10516"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0.241</a:t>
                      </a:r>
                    </a:p>
                  </a:txBody>
                  <a:tcPr marL="10516" marR="10516" marT="10516"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115</a:t>
                      </a:r>
                    </a:p>
                  </a:txBody>
                  <a:tcPr marL="10516" marR="10516" marT="10516" marB="0" anchor="ctr">
                    <a:lnL>
                      <a:noFill/>
                    </a:lnL>
                    <a:lnR>
                      <a:noFill/>
                    </a:lnR>
                    <a:lnT>
                      <a:noFill/>
                    </a:lnT>
                    <a:lnB>
                      <a:noFill/>
                    </a:lnB>
                    <a:solidFill>
                      <a:srgbClr val="EBF1DE"/>
                    </a:solidFill>
                  </a:tcPr>
                </a:tc>
                <a:tc>
                  <a:txBody>
                    <a:bodyPr/>
                    <a:lstStyle/>
                    <a:p>
                      <a:pPr algn="ctr" fontAlgn="ctr"/>
                      <a:r>
                        <a:rPr lang="en-US" sz="1200" b="0" i="0" u="none" strike="noStrike">
                          <a:solidFill>
                            <a:srgbClr val="000000"/>
                          </a:solidFill>
                          <a:effectLst/>
                          <a:latin typeface="Calibri"/>
                        </a:rPr>
                        <a:t>0.002</a:t>
                      </a:r>
                    </a:p>
                  </a:txBody>
                  <a:tcPr marL="10516" marR="10516" marT="10516" marB="0" anchor="ctr">
                    <a:lnL>
                      <a:noFill/>
                    </a:lnL>
                    <a:lnR>
                      <a:noFill/>
                    </a:lnR>
                    <a:lnT>
                      <a:noFill/>
                    </a:lnT>
                    <a:lnB>
                      <a:noFill/>
                    </a:lnB>
                    <a:solidFill>
                      <a:srgbClr val="EBF1DE"/>
                    </a:solidFill>
                  </a:tcPr>
                </a:tc>
                <a:tc>
                  <a:txBody>
                    <a:bodyPr/>
                    <a:lstStyle/>
                    <a:p>
                      <a:pPr algn="ctr" fontAlgn="ctr"/>
                      <a:r>
                        <a:rPr lang="en-US" sz="1200" b="0" i="0" u="none" strike="noStrike">
                          <a:solidFill>
                            <a:srgbClr val="000000"/>
                          </a:solidFill>
                          <a:effectLst/>
                          <a:latin typeface="Calibri"/>
                        </a:rPr>
                        <a:t>0.997</a:t>
                      </a:r>
                    </a:p>
                  </a:txBody>
                  <a:tcPr marL="10516" marR="10516" marT="10516" marB="0" anchor="ctr">
                    <a:lnL>
                      <a:noFill/>
                    </a:lnL>
                    <a:lnR>
                      <a:noFill/>
                    </a:lnR>
                    <a:lnT>
                      <a:noFill/>
                    </a:lnT>
                    <a:lnB>
                      <a:noFill/>
                    </a:lnB>
                    <a:solidFill>
                      <a:srgbClr val="EBF1DE"/>
                    </a:solidFill>
                  </a:tcPr>
                </a:tc>
              </a:tr>
              <a:tr h="188659">
                <a:tc>
                  <a:txBody>
                    <a:bodyPr/>
                    <a:lstStyle/>
                    <a:p>
                      <a:pPr algn="ctr" fontAlgn="ctr"/>
                      <a:r>
                        <a:rPr lang="en-US" sz="1200" b="0" i="0" u="none" strike="noStrike">
                          <a:solidFill>
                            <a:srgbClr val="000000"/>
                          </a:solidFill>
                          <a:effectLst/>
                          <a:latin typeface="Calibri"/>
                        </a:rPr>
                        <a:t>90</a:t>
                      </a:r>
                    </a:p>
                  </a:txBody>
                  <a:tcPr marL="10516" marR="10516" marT="10516"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0.046</a:t>
                      </a:r>
                    </a:p>
                  </a:txBody>
                  <a:tcPr marL="10516" marR="10516" marT="10516"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0.287</a:t>
                      </a:r>
                    </a:p>
                  </a:txBody>
                  <a:tcPr marL="10516" marR="10516" marT="10516"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116</a:t>
                      </a:r>
                    </a:p>
                  </a:txBody>
                  <a:tcPr marL="10516" marR="10516" marT="10516" marB="0" anchor="ctr">
                    <a:lnL>
                      <a:noFill/>
                    </a:lnL>
                    <a:lnR>
                      <a:noFill/>
                    </a:lnR>
                    <a:lnT>
                      <a:noFill/>
                    </a:lnT>
                    <a:lnB>
                      <a:noFill/>
                    </a:lnB>
                    <a:solidFill>
                      <a:srgbClr val="EBF1DE"/>
                    </a:solidFill>
                  </a:tcPr>
                </a:tc>
                <a:tc>
                  <a:txBody>
                    <a:bodyPr/>
                    <a:lstStyle/>
                    <a:p>
                      <a:pPr algn="ctr" fontAlgn="ctr"/>
                      <a:r>
                        <a:rPr lang="en-US" sz="1200" b="0" i="0" u="none" strike="noStrike">
                          <a:solidFill>
                            <a:srgbClr val="000000"/>
                          </a:solidFill>
                          <a:effectLst/>
                          <a:latin typeface="Calibri"/>
                        </a:rPr>
                        <a:t>0.001</a:t>
                      </a:r>
                    </a:p>
                  </a:txBody>
                  <a:tcPr marL="10516" marR="10516" marT="10516" marB="0" anchor="ctr">
                    <a:lnL>
                      <a:noFill/>
                    </a:lnL>
                    <a:lnR>
                      <a:noFill/>
                    </a:lnR>
                    <a:lnT>
                      <a:noFill/>
                    </a:lnT>
                    <a:lnB>
                      <a:noFill/>
                    </a:lnB>
                    <a:solidFill>
                      <a:srgbClr val="EBF1DE"/>
                    </a:solidFill>
                  </a:tcPr>
                </a:tc>
                <a:tc>
                  <a:txBody>
                    <a:bodyPr/>
                    <a:lstStyle/>
                    <a:p>
                      <a:pPr algn="ctr" fontAlgn="ctr"/>
                      <a:r>
                        <a:rPr lang="en-US" sz="1200" b="0" i="0" u="none" strike="noStrike" dirty="0">
                          <a:solidFill>
                            <a:srgbClr val="000000"/>
                          </a:solidFill>
                          <a:effectLst/>
                          <a:latin typeface="Calibri"/>
                        </a:rPr>
                        <a:t>0.998</a:t>
                      </a:r>
                    </a:p>
                  </a:txBody>
                  <a:tcPr marL="10516" marR="10516" marT="10516" marB="0" anchor="ctr">
                    <a:lnL>
                      <a:noFill/>
                    </a:lnL>
                    <a:lnR>
                      <a:noFill/>
                    </a:lnR>
                    <a:lnT>
                      <a:noFill/>
                    </a:lnT>
                    <a:lnB>
                      <a:noFill/>
                    </a:lnB>
                    <a:solidFill>
                      <a:srgbClr val="EBF1DE"/>
                    </a:solidFill>
                  </a:tcPr>
                </a:tc>
              </a:tr>
              <a:tr h="188659">
                <a:tc>
                  <a:txBody>
                    <a:bodyPr/>
                    <a:lstStyle/>
                    <a:p>
                      <a:pPr algn="ctr" fontAlgn="ctr"/>
                      <a:r>
                        <a:rPr lang="en-US" sz="1200" b="0" i="0" u="none" strike="noStrike">
                          <a:solidFill>
                            <a:srgbClr val="000000"/>
                          </a:solidFill>
                          <a:effectLst/>
                          <a:latin typeface="Calibri"/>
                        </a:rPr>
                        <a:t>91</a:t>
                      </a:r>
                    </a:p>
                  </a:txBody>
                  <a:tcPr marL="10516" marR="10516" marT="10516"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0.049</a:t>
                      </a:r>
                    </a:p>
                  </a:txBody>
                  <a:tcPr marL="10516" marR="10516" marT="10516"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0.336</a:t>
                      </a:r>
                    </a:p>
                  </a:txBody>
                  <a:tcPr marL="10516" marR="10516" marT="10516"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117</a:t>
                      </a:r>
                    </a:p>
                  </a:txBody>
                  <a:tcPr marL="10516" marR="10516" marT="10516" marB="0" anchor="ctr">
                    <a:lnL>
                      <a:noFill/>
                    </a:lnL>
                    <a:lnR>
                      <a:noFill/>
                    </a:lnR>
                    <a:lnT>
                      <a:noFill/>
                    </a:lnT>
                    <a:lnB>
                      <a:noFill/>
                    </a:lnB>
                    <a:solidFill>
                      <a:srgbClr val="EBF1DE"/>
                    </a:solidFill>
                  </a:tcPr>
                </a:tc>
                <a:tc>
                  <a:txBody>
                    <a:bodyPr/>
                    <a:lstStyle/>
                    <a:p>
                      <a:pPr algn="ctr" fontAlgn="ctr"/>
                      <a:r>
                        <a:rPr lang="en-US" sz="1200" b="0" i="0" u="none" strike="noStrike">
                          <a:solidFill>
                            <a:srgbClr val="000000"/>
                          </a:solidFill>
                          <a:effectLst/>
                          <a:latin typeface="Calibri"/>
                        </a:rPr>
                        <a:t>0.001</a:t>
                      </a:r>
                    </a:p>
                  </a:txBody>
                  <a:tcPr marL="10516" marR="10516" marT="10516" marB="0" anchor="ctr">
                    <a:lnL>
                      <a:noFill/>
                    </a:lnL>
                    <a:lnR>
                      <a:noFill/>
                    </a:lnR>
                    <a:lnT>
                      <a:noFill/>
                    </a:lnT>
                    <a:lnB>
                      <a:noFill/>
                    </a:lnB>
                    <a:solidFill>
                      <a:srgbClr val="EBF1DE"/>
                    </a:solidFill>
                  </a:tcPr>
                </a:tc>
                <a:tc>
                  <a:txBody>
                    <a:bodyPr/>
                    <a:lstStyle/>
                    <a:p>
                      <a:pPr algn="ctr" fontAlgn="ctr"/>
                      <a:r>
                        <a:rPr lang="en-US" sz="1200" b="0" i="0" u="none" strike="noStrike">
                          <a:solidFill>
                            <a:srgbClr val="000000"/>
                          </a:solidFill>
                          <a:effectLst/>
                          <a:latin typeface="Calibri"/>
                        </a:rPr>
                        <a:t>0.999</a:t>
                      </a:r>
                    </a:p>
                  </a:txBody>
                  <a:tcPr marL="10516" marR="10516" marT="10516" marB="0" anchor="ctr">
                    <a:lnL>
                      <a:noFill/>
                    </a:lnL>
                    <a:lnR>
                      <a:noFill/>
                    </a:lnR>
                    <a:lnT>
                      <a:noFill/>
                    </a:lnT>
                    <a:lnB>
                      <a:noFill/>
                    </a:lnB>
                    <a:solidFill>
                      <a:srgbClr val="EBF1DE"/>
                    </a:solidFill>
                  </a:tcPr>
                </a:tc>
              </a:tr>
              <a:tr h="188659">
                <a:tc>
                  <a:txBody>
                    <a:bodyPr/>
                    <a:lstStyle/>
                    <a:p>
                      <a:pPr algn="ctr" fontAlgn="ctr"/>
                      <a:r>
                        <a:rPr lang="en-US" sz="1200" b="0" i="0" u="none" strike="noStrike">
                          <a:solidFill>
                            <a:srgbClr val="000000"/>
                          </a:solidFill>
                          <a:effectLst/>
                          <a:latin typeface="Calibri"/>
                        </a:rPr>
                        <a:t>92</a:t>
                      </a:r>
                    </a:p>
                  </a:txBody>
                  <a:tcPr marL="10516" marR="10516" marT="10516"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0.052</a:t>
                      </a:r>
                    </a:p>
                  </a:txBody>
                  <a:tcPr marL="10516" marR="10516" marT="10516"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0.388</a:t>
                      </a:r>
                    </a:p>
                  </a:txBody>
                  <a:tcPr marL="10516" marR="10516" marT="10516"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118</a:t>
                      </a:r>
                    </a:p>
                  </a:txBody>
                  <a:tcPr marL="10516" marR="10516" marT="10516" marB="0" anchor="ctr">
                    <a:lnL>
                      <a:noFill/>
                    </a:lnL>
                    <a:lnR>
                      <a:noFill/>
                    </a:lnR>
                    <a:lnT>
                      <a:noFill/>
                    </a:lnT>
                    <a:lnB>
                      <a:noFill/>
                    </a:lnB>
                    <a:solidFill>
                      <a:srgbClr val="EBF1DE"/>
                    </a:solidFill>
                  </a:tcPr>
                </a:tc>
                <a:tc>
                  <a:txBody>
                    <a:bodyPr/>
                    <a:lstStyle/>
                    <a:p>
                      <a:pPr algn="ctr" fontAlgn="ctr"/>
                      <a:r>
                        <a:rPr lang="en-US" sz="1200" b="0" i="0" u="none" strike="noStrike">
                          <a:solidFill>
                            <a:srgbClr val="000000"/>
                          </a:solidFill>
                          <a:effectLst/>
                          <a:latin typeface="Calibri"/>
                        </a:rPr>
                        <a:t>0.001</a:t>
                      </a:r>
                    </a:p>
                  </a:txBody>
                  <a:tcPr marL="10516" marR="10516" marT="10516" marB="0" anchor="ctr">
                    <a:lnL>
                      <a:noFill/>
                    </a:lnL>
                    <a:lnR>
                      <a:noFill/>
                    </a:lnR>
                    <a:lnT>
                      <a:noFill/>
                    </a:lnT>
                    <a:lnB>
                      <a:noFill/>
                    </a:lnB>
                    <a:solidFill>
                      <a:srgbClr val="EBF1DE"/>
                    </a:solidFill>
                  </a:tcPr>
                </a:tc>
                <a:tc>
                  <a:txBody>
                    <a:bodyPr/>
                    <a:lstStyle/>
                    <a:p>
                      <a:pPr algn="ctr" fontAlgn="ctr"/>
                      <a:r>
                        <a:rPr lang="en-US" sz="1200" b="0" i="0" u="none" strike="noStrike">
                          <a:solidFill>
                            <a:srgbClr val="000000"/>
                          </a:solidFill>
                          <a:effectLst/>
                          <a:latin typeface="Calibri"/>
                        </a:rPr>
                        <a:t>1.000</a:t>
                      </a:r>
                    </a:p>
                  </a:txBody>
                  <a:tcPr marL="10516" marR="10516" marT="10516" marB="0" anchor="ctr">
                    <a:lnL>
                      <a:noFill/>
                    </a:lnL>
                    <a:lnR>
                      <a:noFill/>
                    </a:lnR>
                    <a:lnT>
                      <a:noFill/>
                    </a:lnT>
                    <a:lnB>
                      <a:noFill/>
                    </a:lnB>
                    <a:solidFill>
                      <a:srgbClr val="EBF1DE"/>
                    </a:solidFill>
                  </a:tcPr>
                </a:tc>
              </a:tr>
              <a:tr h="188659">
                <a:tc>
                  <a:txBody>
                    <a:bodyPr/>
                    <a:lstStyle/>
                    <a:p>
                      <a:pPr algn="ctr" fontAlgn="ctr"/>
                      <a:r>
                        <a:rPr lang="en-US" sz="1200" b="0" i="0" u="none" strike="noStrike">
                          <a:solidFill>
                            <a:srgbClr val="000000"/>
                          </a:solidFill>
                          <a:effectLst/>
                          <a:latin typeface="Calibri"/>
                        </a:rPr>
                        <a:t>93</a:t>
                      </a:r>
                    </a:p>
                  </a:txBody>
                  <a:tcPr marL="10516" marR="10516" marT="10516"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0.054</a:t>
                      </a:r>
                    </a:p>
                  </a:txBody>
                  <a:tcPr marL="10516" marR="10516" marT="10516"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0.442</a:t>
                      </a:r>
                    </a:p>
                  </a:txBody>
                  <a:tcPr marL="10516" marR="10516" marT="10516"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119</a:t>
                      </a:r>
                    </a:p>
                  </a:txBody>
                  <a:tcPr marL="10516" marR="10516" marT="10516" marB="0" anchor="ctr">
                    <a:lnL>
                      <a:noFill/>
                    </a:lnL>
                    <a:lnR>
                      <a:noFill/>
                    </a:lnR>
                    <a:lnT>
                      <a:noFill/>
                    </a:lnT>
                    <a:lnB>
                      <a:noFill/>
                    </a:lnB>
                    <a:solidFill>
                      <a:srgbClr val="EBF1DE"/>
                    </a:solidFill>
                  </a:tcPr>
                </a:tc>
                <a:tc>
                  <a:txBody>
                    <a:bodyPr/>
                    <a:lstStyle/>
                    <a:p>
                      <a:pPr algn="ctr" fontAlgn="ctr"/>
                      <a:r>
                        <a:rPr lang="en-US" sz="1200" b="0" i="0" u="none" strike="noStrike">
                          <a:solidFill>
                            <a:srgbClr val="000000"/>
                          </a:solidFill>
                          <a:effectLst/>
                          <a:latin typeface="Calibri"/>
                        </a:rPr>
                        <a:t>0</a:t>
                      </a:r>
                    </a:p>
                  </a:txBody>
                  <a:tcPr marL="10516" marR="10516" marT="10516" marB="0" anchor="ctr">
                    <a:lnL>
                      <a:noFill/>
                    </a:lnL>
                    <a:lnR>
                      <a:noFill/>
                    </a:lnR>
                    <a:lnT>
                      <a:noFill/>
                    </a:lnT>
                    <a:lnB>
                      <a:noFill/>
                    </a:lnB>
                    <a:solidFill>
                      <a:srgbClr val="EBF1DE"/>
                    </a:solidFill>
                  </a:tcPr>
                </a:tc>
                <a:tc>
                  <a:txBody>
                    <a:bodyPr/>
                    <a:lstStyle/>
                    <a:p>
                      <a:pPr algn="ctr" fontAlgn="ctr"/>
                      <a:r>
                        <a:rPr lang="en-US" sz="1200" b="0" i="0" u="none" strike="noStrike" dirty="0">
                          <a:solidFill>
                            <a:srgbClr val="000000"/>
                          </a:solidFill>
                          <a:effectLst/>
                          <a:latin typeface="Calibri"/>
                        </a:rPr>
                        <a:t>1.000</a:t>
                      </a:r>
                    </a:p>
                  </a:txBody>
                  <a:tcPr marL="10516" marR="10516" marT="10516" marB="0" anchor="ctr">
                    <a:lnL>
                      <a:noFill/>
                    </a:lnL>
                    <a:lnR>
                      <a:noFill/>
                    </a:lnR>
                    <a:lnT>
                      <a:noFill/>
                    </a:lnT>
                    <a:lnB>
                      <a:noFill/>
                    </a:lnB>
                    <a:solidFill>
                      <a:srgbClr val="EBF1DE"/>
                    </a:solidFill>
                  </a:tcPr>
                </a:tc>
              </a:tr>
              <a:tr h="188659">
                <a:tc>
                  <a:txBody>
                    <a:bodyPr/>
                    <a:lstStyle/>
                    <a:p>
                      <a:pPr algn="ctr" fontAlgn="ctr"/>
                      <a:r>
                        <a:rPr lang="en-US" sz="1200" b="0" i="0" u="none" strike="noStrike">
                          <a:solidFill>
                            <a:srgbClr val="000000"/>
                          </a:solidFill>
                          <a:effectLst/>
                          <a:latin typeface="Calibri"/>
                        </a:rPr>
                        <a:t>94</a:t>
                      </a:r>
                    </a:p>
                  </a:txBody>
                  <a:tcPr marL="10516" marR="10516" marT="10516"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0.055</a:t>
                      </a:r>
                    </a:p>
                  </a:txBody>
                  <a:tcPr marL="10516" marR="10516" marT="10516"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0.497</a:t>
                      </a:r>
                    </a:p>
                  </a:txBody>
                  <a:tcPr marL="10516" marR="10516" marT="10516"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120</a:t>
                      </a:r>
                    </a:p>
                  </a:txBody>
                  <a:tcPr marL="10516" marR="10516" marT="10516" marB="0" anchor="ctr">
                    <a:lnL>
                      <a:noFill/>
                    </a:lnL>
                    <a:lnR>
                      <a:noFill/>
                    </a:lnR>
                    <a:lnT>
                      <a:noFill/>
                    </a:lnT>
                    <a:lnB>
                      <a:noFill/>
                    </a:lnB>
                    <a:solidFill>
                      <a:srgbClr val="EBF1DE"/>
                    </a:solidFill>
                  </a:tcPr>
                </a:tc>
                <a:tc>
                  <a:txBody>
                    <a:bodyPr/>
                    <a:lstStyle/>
                    <a:p>
                      <a:pPr algn="ctr" fontAlgn="ctr"/>
                      <a:r>
                        <a:rPr lang="en-US" sz="1200" b="0" i="0" u="none" strike="noStrike">
                          <a:solidFill>
                            <a:srgbClr val="000000"/>
                          </a:solidFill>
                          <a:effectLst/>
                          <a:latin typeface="Calibri"/>
                        </a:rPr>
                        <a:t>0</a:t>
                      </a:r>
                    </a:p>
                  </a:txBody>
                  <a:tcPr marL="10516" marR="10516" marT="10516" marB="0" anchor="ctr">
                    <a:lnL>
                      <a:noFill/>
                    </a:lnL>
                    <a:lnR>
                      <a:noFill/>
                    </a:lnR>
                    <a:lnT>
                      <a:noFill/>
                    </a:lnT>
                    <a:lnB>
                      <a:noFill/>
                    </a:lnB>
                    <a:solidFill>
                      <a:srgbClr val="EBF1DE"/>
                    </a:solidFill>
                  </a:tcPr>
                </a:tc>
                <a:tc>
                  <a:txBody>
                    <a:bodyPr/>
                    <a:lstStyle/>
                    <a:p>
                      <a:pPr algn="ctr" fontAlgn="ctr"/>
                      <a:r>
                        <a:rPr lang="en-US" sz="1200" b="0" i="0" u="none" strike="noStrike" dirty="0">
                          <a:solidFill>
                            <a:srgbClr val="000000"/>
                          </a:solidFill>
                          <a:effectLst/>
                          <a:latin typeface="Calibri"/>
                        </a:rPr>
                        <a:t>1.000</a:t>
                      </a:r>
                    </a:p>
                  </a:txBody>
                  <a:tcPr marL="10516" marR="10516" marT="10516" marB="0" anchor="ctr">
                    <a:lnL>
                      <a:noFill/>
                    </a:lnL>
                    <a:lnR>
                      <a:noFill/>
                    </a:lnR>
                    <a:lnT>
                      <a:noFill/>
                    </a:lnT>
                    <a:lnB>
                      <a:noFill/>
                    </a:lnB>
                    <a:solidFill>
                      <a:srgbClr val="EBF1DE"/>
                    </a:solidFill>
                  </a:tcPr>
                </a:tc>
              </a:tr>
              <a:tr h="188659">
                <a:tc>
                  <a:txBody>
                    <a:bodyPr/>
                    <a:lstStyle/>
                    <a:p>
                      <a:pPr algn="ctr" fontAlgn="ctr"/>
                      <a:r>
                        <a:rPr lang="en-US" sz="1200" b="0" i="0" u="none" strike="noStrike">
                          <a:solidFill>
                            <a:srgbClr val="000000"/>
                          </a:solidFill>
                          <a:effectLst/>
                          <a:latin typeface="Calibri"/>
                        </a:rPr>
                        <a:t>95</a:t>
                      </a:r>
                    </a:p>
                  </a:txBody>
                  <a:tcPr marL="10516" marR="10516" marT="10516"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0.054</a:t>
                      </a:r>
                    </a:p>
                  </a:txBody>
                  <a:tcPr marL="10516" marR="10516" marT="10516"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0.551</a:t>
                      </a:r>
                    </a:p>
                  </a:txBody>
                  <a:tcPr marL="10516" marR="10516" marT="10516" marB="0" anchor="ctr">
                    <a:lnL>
                      <a:noFill/>
                    </a:lnL>
                    <a:lnR>
                      <a:noFill/>
                    </a:lnR>
                    <a:lnT>
                      <a:noFill/>
                    </a:lnT>
                    <a:lnB>
                      <a:noFill/>
                    </a:lnB>
                    <a:solidFill>
                      <a:srgbClr val="F2DCDB"/>
                    </a:solidFill>
                  </a:tcPr>
                </a:tc>
                <a:tc>
                  <a:txBody>
                    <a:bodyPr/>
                    <a:lstStyle/>
                    <a:p>
                      <a:pPr algn="ctr" fontAlgn="ctr"/>
                      <a:r>
                        <a:rPr lang="en-US" sz="1200" b="0" i="0" u="none" strike="noStrike">
                          <a:solidFill>
                            <a:srgbClr val="000000"/>
                          </a:solidFill>
                          <a:effectLst/>
                          <a:latin typeface="Calibri"/>
                        </a:rPr>
                        <a:t>121</a:t>
                      </a:r>
                    </a:p>
                  </a:txBody>
                  <a:tcPr marL="10516" marR="10516" marT="10516" marB="0" anchor="ctr">
                    <a:lnL>
                      <a:noFill/>
                    </a:lnL>
                    <a:lnR>
                      <a:noFill/>
                    </a:lnR>
                    <a:lnT>
                      <a:noFill/>
                    </a:lnT>
                    <a:lnB>
                      <a:noFill/>
                    </a:lnB>
                    <a:solidFill>
                      <a:srgbClr val="EBF1DE"/>
                    </a:solidFill>
                  </a:tcPr>
                </a:tc>
                <a:tc>
                  <a:txBody>
                    <a:bodyPr/>
                    <a:lstStyle/>
                    <a:p>
                      <a:pPr algn="ctr" fontAlgn="ctr"/>
                      <a:r>
                        <a:rPr lang="en-US" sz="1200" b="0" i="0" u="none" strike="noStrike">
                          <a:solidFill>
                            <a:srgbClr val="000000"/>
                          </a:solidFill>
                          <a:effectLst/>
                          <a:latin typeface="Calibri"/>
                        </a:rPr>
                        <a:t>0</a:t>
                      </a:r>
                    </a:p>
                  </a:txBody>
                  <a:tcPr marL="10516" marR="10516" marT="10516" marB="0" anchor="ctr">
                    <a:lnL>
                      <a:noFill/>
                    </a:lnL>
                    <a:lnR>
                      <a:noFill/>
                    </a:lnR>
                    <a:lnT>
                      <a:noFill/>
                    </a:lnT>
                    <a:lnB>
                      <a:noFill/>
                    </a:lnB>
                    <a:solidFill>
                      <a:srgbClr val="EBF1DE"/>
                    </a:solidFill>
                  </a:tcPr>
                </a:tc>
                <a:tc>
                  <a:txBody>
                    <a:bodyPr/>
                    <a:lstStyle/>
                    <a:p>
                      <a:pPr algn="ctr" fontAlgn="ctr"/>
                      <a:r>
                        <a:rPr lang="en-US" sz="1200" b="0" i="0" u="none" strike="noStrike" dirty="0">
                          <a:solidFill>
                            <a:srgbClr val="000000"/>
                          </a:solidFill>
                          <a:effectLst/>
                          <a:latin typeface="Calibri"/>
                        </a:rPr>
                        <a:t>1.000</a:t>
                      </a:r>
                    </a:p>
                  </a:txBody>
                  <a:tcPr marL="10516" marR="10516" marT="10516" marB="0" anchor="ctr">
                    <a:lnL>
                      <a:noFill/>
                    </a:lnL>
                    <a:lnR>
                      <a:noFill/>
                    </a:lnR>
                    <a:lnT>
                      <a:noFill/>
                    </a:lnT>
                    <a:lnB>
                      <a:noFill/>
                    </a:lnB>
                    <a:solidFill>
                      <a:srgbClr val="EBF1DE"/>
                    </a:solidFill>
                  </a:tcPr>
                </a:tc>
              </a:tr>
            </a:tbl>
          </a:graphicData>
        </a:graphic>
      </p:graphicFrame>
    </p:spTree>
    <p:extLst>
      <p:ext uri="{BB962C8B-B14F-4D97-AF65-F5344CB8AC3E}">
        <p14:creationId xmlns:p14="http://schemas.microsoft.com/office/powerpoint/2010/main" val="178670470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2648" y="1600200"/>
            <a:ext cx="8153400" cy="4997152"/>
          </a:xfrm>
        </p:spPr>
        <p:txBody>
          <a:bodyPr>
            <a:normAutofit fontScale="92500" lnSpcReduction="10000"/>
          </a:bodyPr>
          <a:lstStyle/>
          <a:p>
            <a:r>
              <a:rPr lang="en-US" sz="2600" dirty="0" smtClean="0"/>
              <a:t>Suppose you want to evaluate ordering Q=95</a:t>
            </a:r>
          </a:p>
          <a:p>
            <a:r>
              <a:rPr lang="en-US" sz="2600" dirty="0" smtClean="0"/>
              <a:t>If D=70, have 25 units leftover, so cost = 25*22=$550</a:t>
            </a:r>
          </a:p>
          <a:p>
            <a:r>
              <a:rPr lang="en-US" sz="2600" dirty="0" smtClean="0"/>
              <a:t>If D=21, have 24 units leftover, so cost = 24*22=$528</a:t>
            </a:r>
          </a:p>
          <a:p>
            <a:r>
              <a:rPr lang="en-US" sz="2600" dirty="0" smtClean="0"/>
              <a:t>…..</a:t>
            </a:r>
          </a:p>
          <a:p>
            <a:r>
              <a:rPr lang="en-US" sz="2600" dirty="0" smtClean="0"/>
              <a:t>If D=95, have no leftover units, and no lost sales</a:t>
            </a:r>
          </a:p>
          <a:p>
            <a:r>
              <a:rPr lang="en-US" sz="2600" dirty="0" smtClean="0"/>
              <a:t>…</a:t>
            </a:r>
          </a:p>
          <a:p>
            <a:r>
              <a:rPr lang="en-US" sz="2600" dirty="0" smtClean="0"/>
              <a:t>If D=110, have no leftover units, but have 15 units lost sales, so cost = 15*20=$300</a:t>
            </a:r>
          </a:p>
          <a:p>
            <a:r>
              <a:rPr lang="en-US" sz="2600" dirty="0" smtClean="0"/>
              <a:t>…</a:t>
            </a:r>
          </a:p>
          <a:p>
            <a:r>
              <a:rPr lang="en-US" sz="2600" dirty="0" smtClean="0"/>
              <a:t>EC(Q=95) = Sum of all the above costs, multiplied by the probability it occurs</a:t>
            </a:r>
          </a:p>
          <a:p>
            <a:r>
              <a:rPr lang="en-US" sz="2600" dirty="0" smtClean="0"/>
              <a:t>Repeat for all values of Q until determine Q*</a:t>
            </a:r>
            <a:endParaRPr lang="en-US" sz="2600" dirty="0"/>
          </a:p>
        </p:txBody>
      </p:sp>
      <p:sp>
        <p:nvSpPr>
          <p:cNvPr id="5" name="Title 1"/>
          <p:cNvSpPr>
            <a:spLocks noGrp="1"/>
          </p:cNvSpPr>
          <p:nvPr>
            <p:ph type="title"/>
          </p:nvPr>
        </p:nvSpPr>
        <p:spPr>
          <a:xfrm>
            <a:off x="539552" y="260648"/>
            <a:ext cx="8531352" cy="990600"/>
          </a:xfrm>
        </p:spPr>
        <p:txBody>
          <a:bodyPr>
            <a:normAutofit/>
          </a:bodyPr>
          <a:lstStyle/>
          <a:p>
            <a:r>
              <a:rPr lang="en-US" dirty="0" smtClean="0"/>
              <a:t>Evaluating an ordering policy</a:t>
            </a:r>
            <a:endParaRPr lang="en-US" dirty="0"/>
          </a:p>
        </p:txBody>
      </p:sp>
    </p:spTree>
    <p:extLst>
      <p:ext uri="{BB962C8B-B14F-4D97-AF65-F5344CB8AC3E}">
        <p14:creationId xmlns:p14="http://schemas.microsoft.com/office/powerpoint/2010/main" val="201456055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1600200"/>
            <a:ext cx="8748464" cy="4997152"/>
          </a:xfrm>
        </p:spPr>
        <p:txBody>
          <a:bodyPr>
            <a:normAutofit/>
          </a:bodyPr>
          <a:lstStyle/>
          <a:p>
            <a:r>
              <a:rPr lang="en-US" sz="2600" dirty="0" smtClean="0"/>
              <a:t>Use marginal profitability approach (newsboy problem)</a:t>
            </a:r>
          </a:p>
          <a:p>
            <a:r>
              <a:rPr lang="en-US" sz="2600" dirty="0" smtClean="0"/>
              <a:t>Suppose you have bought 93 units, and you are considering to buy a 94</a:t>
            </a:r>
            <a:r>
              <a:rPr lang="en-US" sz="2600" baseline="30000" dirty="0" smtClean="0"/>
              <a:t>th</a:t>
            </a:r>
            <a:endParaRPr lang="en-US" sz="2600" dirty="0" smtClean="0"/>
          </a:p>
          <a:p>
            <a:r>
              <a:rPr lang="en-US" sz="2600" dirty="0" smtClean="0"/>
              <a:t>If it sells, you make $20 profit</a:t>
            </a:r>
          </a:p>
          <a:p>
            <a:r>
              <a:rPr lang="en-US" sz="2600" dirty="0" smtClean="0"/>
              <a:t>If it doesn’t, you loose $22 in markdown</a:t>
            </a:r>
          </a:p>
          <a:p>
            <a:r>
              <a:rPr lang="en-US" sz="2600" dirty="0" smtClean="0"/>
              <a:t>P(it will sell) = P(D&gt;93) = 1-P(D≤93) = 1-0.442=0.558</a:t>
            </a:r>
          </a:p>
          <a:p>
            <a:r>
              <a:rPr lang="en-US" sz="2600" dirty="0" smtClean="0"/>
              <a:t>P(it will not sell) = P(D</a:t>
            </a:r>
            <a:r>
              <a:rPr lang="en-US" sz="2600" dirty="0"/>
              <a:t>≤</a:t>
            </a:r>
            <a:r>
              <a:rPr lang="en-US" sz="2600" dirty="0" smtClean="0"/>
              <a:t>93) = 0.442</a:t>
            </a:r>
          </a:p>
          <a:p>
            <a:r>
              <a:rPr lang="en-US" sz="2600" dirty="0" smtClean="0"/>
              <a:t>E(net profit)=$20*0.558 – $22*0.442 = $1.44 … OK</a:t>
            </a:r>
          </a:p>
          <a:p>
            <a:r>
              <a:rPr lang="en-US" sz="2600" dirty="0"/>
              <a:t>F</a:t>
            </a:r>
            <a:r>
              <a:rPr lang="en-US" sz="2600" dirty="0" smtClean="0"/>
              <a:t>or a 95</a:t>
            </a:r>
            <a:r>
              <a:rPr lang="en-US" sz="2600" baseline="30000" dirty="0" smtClean="0"/>
              <a:t>th</a:t>
            </a:r>
            <a:r>
              <a:rPr lang="en-US" sz="2600" dirty="0" smtClean="0"/>
              <a:t>: E(net profit)=$20*.503-$22*.497= -0.87 … NO!</a:t>
            </a:r>
          </a:p>
        </p:txBody>
      </p:sp>
      <p:sp>
        <p:nvSpPr>
          <p:cNvPr id="5" name="Title 1"/>
          <p:cNvSpPr>
            <a:spLocks noGrp="1"/>
          </p:cNvSpPr>
          <p:nvPr>
            <p:ph type="title"/>
          </p:nvPr>
        </p:nvSpPr>
        <p:spPr>
          <a:xfrm>
            <a:off x="539552" y="260648"/>
            <a:ext cx="8531352" cy="990600"/>
          </a:xfrm>
        </p:spPr>
        <p:txBody>
          <a:bodyPr>
            <a:normAutofit/>
          </a:bodyPr>
          <a:lstStyle/>
          <a:p>
            <a:r>
              <a:rPr lang="en-US" dirty="0" smtClean="0"/>
              <a:t>Another way to calculate Q*</a:t>
            </a:r>
            <a:endParaRPr lang="en-US" dirty="0"/>
          </a:p>
        </p:txBody>
      </p:sp>
    </p:spTree>
    <p:extLst>
      <p:ext uri="{BB962C8B-B14F-4D97-AF65-F5344CB8AC3E}">
        <p14:creationId xmlns:p14="http://schemas.microsoft.com/office/powerpoint/2010/main" val="312393678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5"/>
          <p:cNvSpPr txBox="1">
            <a:spLocks noChangeArrowheads="1"/>
          </p:cNvSpPr>
          <p:nvPr/>
        </p:nvSpPr>
        <p:spPr bwMode="auto">
          <a:xfrm>
            <a:off x="304800" y="1772816"/>
            <a:ext cx="2590800" cy="1200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dirty="0" smtClean="0">
                <a:latin typeface="Arial" pitchFamily="34" charset="0"/>
              </a:rPr>
              <a:t>Inflexible Supply Chains &amp; Long </a:t>
            </a:r>
            <a:r>
              <a:rPr lang="en-US" altLang="en-US" dirty="0">
                <a:latin typeface="Arial" pitchFamily="34" charset="0"/>
              </a:rPr>
              <a:t>lead times</a:t>
            </a:r>
          </a:p>
        </p:txBody>
      </p:sp>
      <p:sp>
        <p:nvSpPr>
          <p:cNvPr id="11269" name="Text Box 6"/>
          <p:cNvSpPr txBox="1">
            <a:spLocks noChangeArrowheads="1"/>
          </p:cNvSpPr>
          <p:nvPr/>
        </p:nvSpPr>
        <p:spPr bwMode="auto">
          <a:xfrm>
            <a:off x="4419600" y="1700808"/>
            <a:ext cx="4267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dirty="0">
                <a:solidFill>
                  <a:srgbClr val="000099"/>
                </a:solidFill>
                <a:latin typeface="Arial" pitchFamily="34" charset="0"/>
              </a:rPr>
              <a:t>Up to 11 months for apparel products sourced from Asia, but some – World and Zara – achieved 2 week lead times</a:t>
            </a:r>
          </a:p>
        </p:txBody>
      </p:sp>
      <p:sp>
        <p:nvSpPr>
          <p:cNvPr id="11272" name="AutoShape 17"/>
          <p:cNvSpPr>
            <a:spLocks noChangeArrowheads="1"/>
          </p:cNvSpPr>
          <p:nvPr/>
        </p:nvSpPr>
        <p:spPr bwMode="auto">
          <a:xfrm>
            <a:off x="3352800" y="2132856"/>
            <a:ext cx="609600" cy="304800"/>
          </a:xfrm>
          <a:prstGeom prst="rightArrow">
            <a:avLst>
              <a:gd name="adj1" fmla="val 50000"/>
              <a:gd name="adj2" fmla="val 50000"/>
            </a:avLst>
          </a:prstGeom>
          <a:solidFill>
            <a:srgbClr val="C0716D"/>
          </a:solidFill>
          <a:ln w="9525">
            <a:solidFill>
              <a:schemeClr val="tx1"/>
            </a:solidFill>
            <a:miter lim="800000"/>
            <a:headEnd/>
            <a:tailEnd/>
          </a:ln>
          <a:effectLs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pSp>
        <p:nvGrpSpPr>
          <p:cNvPr id="131091" name="Group 19"/>
          <p:cNvGrpSpPr>
            <a:grpSpLocks/>
          </p:cNvGrpSpPr>
          <p:nvPr/>
        </p:nvGrpSpPr>
        <p:grpSpPr bwMode="auto">
          <a:xfrm>
            <a:off x="304800" y="3573143"/>
            <a:ext cx="8382000" cy="1200151"/>
            <a:chOff x="192" y="1678"/>
            <a:chExt cx="5280" cy="756"/>
          </a:xfrm>
        </p:grpSpPr>
        <p:grpSp>
          <p:nvGrpSpPr>
            <p:cNvPr id="11274" name="Group 11"/>
            <p:cNvGrpSpPr>
              <a:grpSpLocks/>
            </p:cNvGrpSpPr>
            <p:nvPr/>
          </p:nvGrpSpPr>
          <p:grpSpPr bwMode="auto">
            <a:xfrm>
              <a:off x="192" y="1678"/>
              <a:ext cx="5280" cy="756"/>
              <a:chOff x="192" y="2494"/>
              <a:chExt cx="5280" cy="756"/>
            </a:xfrm>
          </p:grpSpPr>
          <p:sp>
            <p:nvSpPr>
              <p:cNvPr id="11276" name="Text Box 7"/>
              <p:cNvSpPr txBox="1">
                <a:spLocks noChangeArrowheads="1"/>
              </p:cNvSpPr>
              <p:nvPr/>
            </p:nvSpPr>
            <p:spPr bwMode="auto">
              <a:xfrm>
                <a:off x="192" y="2494"/>
                <a:ext cx="1824"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dirty="0">
                    <a:latin typeface="Arial" pitchFamily="34" charset="0"/>
                  </a:rPr>
                  <a:t>Inaccurate forecasts</a:t>
                </a:r>
              </a:p>
            </p:txBody>
          </p:sp>
          <p:sp>
            <p:nvSpPr>
              <p:cNvPr id="11277" name="Text Box 8"/>
              <p:cNvSpPr txBox="1">
                <a:spLocks noChangeArrowheads="1"/>
              </p:cNvSpPr>
              <p:nvPr/>
            </p:nvSpPr>
            <p:spPr bwMode="auto">
              <a:xfrm>
                <a:off x="2784" y="2494"/>
                <a:ext cx="2688"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dirty="0">
                    <a:solidFill>
                      <a:srgbClr val="000099"/>
                    </a:solidFill>
                    <a:latin typeface="Arial" pitchFamily="34" charset="0"/>
                  </a:rPr>
                  <a:t>50% -100% errors for a season forecast at chain level is typical</a:t>
                </a:r>
              </a:p>
            </p:txBody>
          </p:sp>
        </p:grpSp>
        <p:sp>
          <p:nvSpPr>
            <p:cNvPr id="11275" name="AutoShape 18"/>
            <p:cNvSpPr>
              <a:spLocks noChangeArrowheads="1"/>
            </p:cNvSpPr>
            <p:nvPr/>
          </p:nvSpPr>
          <p:spPr bwMode="auto">
            <a:xfrm>
              <a:off x="2112" y="1824"/>
              <a:ext cx="384" cy="192"/>
            </a:xfrm>
            <a:prstGeom prst="rightArrow">
              <a:avLst>
                <a:gd name="adj1" fmla="val 50000"/>
                <a:gd name="adj2" fmla="val 50000"/>
              </a:avLst>
            </a:prstGeom>
            <a:solidFill>
              <a:srgbClr val="C0716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pSp>
      <p:sp>
        <p:nvSpPr>
          <p:cNvPr id="14" name="Rectangle 1026"/>
          <p:cNvSpPr txBox="1">
            <a:spLocks noChangeArrowheads="1"/>
          </p:cNvSpPr>
          <p:nvPr/>
        </p:nvSpPr>
        <p:spPr>
          <a:xfrm>
            <a:off x="467544" y="296416"/>
            <a:ext cx="8280920" cy="972344"/>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altLang="en-US" dirty="0" smtClean="0"/>
              <a:t>What’s causing these problems?</a:t>
            </a:r>
          </a:p>
        </p:txBody>
      </p:sp>
      <p:grpSp>
        <p:nvGrpSpPr>
          <p:cNvPr id="15" name="Group 1048"/>
          <p:cNvGrpSpPr>
            <a:grpSpLocks/>
          </p:cNvGrpSpPr>
          <p:nvPr/>
        </p:nvGrpSpPr>
        <p:grpSpPr bwMode="auto">
          <a:xfrm>
            <a:off x="304800" y="4869136"/>
            <a:ext cx="8162193" cy="2112963"/>
            <a:chOff x="144" y="2514"/>
            <a:chExt cx="5238" cy="1331"/>
          </a:xfrm>
        </p:grpSpPr>
        <p:sp>
          <p:nvSpPr>
            <p:cNvPr id="16" name="Text Box 1045"/>
            <p:cNvSpPr txBox="1">
              <a:spLocks noChangeArrowheads="1"/>
            </p:cNvSpPr>
            <p:nvPr/>
          </p:nvSpPr>
          <p:spPr bwMode="auto">
            <a:xfrm>
              <a:off x="144" y="2514"/>
              <a:ext cx="1824" cy="1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10000"/>
                </a:lnSpc>
                <a:spcBef>
                  <a:spcPct val="20000"/>
                </a:spcBef>
              </a:pPr>
              <a:r>
                <a:rPr lang="en-US" altLang="en-US" dirty="0">
                  <a:latin typeface="Arial" pitchFamily="34" charset="0"/>
                </a:rPr>
                <a:t>Store level execution cannot be assumed</a:t>
              </a:r>
            </a:p>
            <a:p>
              <a:pPr>
                <a:lnSpc>
                  <a:spcPct val="110000"/>
                </a:lnSpc>
                <a:spcBef>
                  <a:spcPct val="20000"/>
                </a:spcBef>
              </a:pPr>
              <a:r>
                <a:rPr lang="en-US" altLang="en-US" dirty="0">
                  <a:solidFill>
                    <a:srgbClr val="CC0000"/>
                  </a:solidFill>
                  <a:latin typeface="Arial" pitchFamily="34" charset="0"/>
                </a:rPr>
                <a:t>	</a:t>
              </a:r>
              <a:endParaRPr lang="en-US" altLang="en-US" sz="2800" dirty="0"/>
            </a:p>
          </p:txBody>
        </p:sp>
        <p:sp>
          <p:nvSpPr>
            <p:cNvPr id="17" name="Text Box 1046"/>
            <p:cNvSpPr txBox="1">
              <a:spLocks noChangeArrowheads="1"/>
            </p:cNvSpPr>
            <p:nvPr/>
          </p:nvSpPr>
          <p:spPr bwMode="auto">
            <a:xfrm>
              <a:off x="2790" y="2612"/>
              <a:ext cx="2592" cy="1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10000"/>
                </a:lnSpc>
                <a:spcBef>
                  <a:spcPct val="20000"/>
                </a:spcBef>
              </a:pPr>
              <a:r>
                <a:rPr lang="en-US" altLang="en-US" dirty="0">
                  <a:solidFill>
                    <a:srgbClr val="000099"/>
                  </a:solidFill>
                  <a:latin typeface="Arial" pitchFamily="34" charset="0"/>
                </a:rPr>
                <a:t>Stock outs caused by inventory record errors or product in the backroom</a:t>
              </a:r>
            </a:p>
            <a:p>
              <a:pPr>
                <a:spcBef>
                  <a:spcPct val="50000"/>
                </a:spcBef>
              </a:pPr>
              <a:endParaRPr lang="en-US" altLang="en-US" sz="2800" dirty="0">
                <a:solidFill>
                  <a:srgbClr val="000099"/>
                </a:solidFill>
              </a:endParaRPr>
            </a:p>
          </p:txBody>
        </p:sp>
        <p:sp>
          <p:nvSpPr>
            <p:cNvPr id="18" name="AutoShape 1047"/>
            <p:cNvSpPr>
              <a:spLocks noChangeArrowheads="1"/>
            </p:cNvSpPr>
            <p:nvPr/>
          </p:nvSpPr>
          <p:spPr bwMode="auto">
            <a:xfrm>
              <a:off x="2112" y="2832"/>
              <a:ext cx="384" cy="192"/>
            </a:xfrm>
            <a:prstGeom prst="rightArrow">
              <a:avLst>
                <a:gd name="adj1" fmla="val 50000"/>
                <a:gd name="adj2" fmla="val 50000"/>
              </a:avLst>
            </a:prstGeom>
            <a:solidFill>
              <a:srgbClr val="C0716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pSp>
    </p:spTree>
    <p:extLst>
      <p:ext uri="{BB962C8B-B14F-4D97-AF65-F5344CB8AC3E}">
        <p14:creationId xmlns:p14="http://schemas.microsoft.com/office/powerpoint/2010/main" val="1930798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1600200"/>
            <a:ext cx="8748464" cy="4997152"/>
          </a:xfrm>
        </p:spPr>
        <p:txBody>
          <a:bodyPr>
            <a:normAutofit/>
          </a:bodyPr>
          <a:lstStyle/>
          <a:p>
            <a:r>
              <a:rPr lang="en-US" sz="2600" dirty="0" smtClean="0"/>
              <a:t>Assume p=marginal unit sells (from table)</a:t>
            </a:r>
          </a:p>
          <a:p>
            <a:r>
              <a:rPr lang="en-US" sz="2600" dirty="0" smtClean="0"/>
              <a:t>Find a quantity to buy so that expected profit on marginal unit is positive, but turns negative when you buy one more</a:t>
            </a:r>
          </a:p>
          <a:p>
            <a:r>
              <a:rPr lang="en-US" sz="2600" dirty="0" smtClean="0"/>
              <a:t>(unit profit from selling)*p – (unit from not selling)*(1-p)=0</a:t>
            </a:r>
          </a:p>
          <a:p>
            <a:r>
              <a:rPr lang="en-US" sz="2600" dirty="0" smtClean="0"/>
              <a:t>Where p=cumulative probability of D at the specific unit</a:t>
            </a:r>
          </a:p>
          <a:p>
            <a:r>
              <a:rPr lang="en-US" sz="2600" dirty="0" smtClean="0"/>
              <a:t>(normal price-cost)*p-(cost-markdown Price)*(1-p) = 0</a:t>
            </a:r>
          </a:p>
          <a:p>
            <a:r>
              <a:rPr lang="en-US" sz="2600" dirty="0" smtClean="0"/>
              <a:t>And therefore</a:t>
            </a:r>
          </a:p>
          <a:p>
            <a:r>
              <a:rPr lang="en-US" sz="2600" dirty="0" smtClean="0"/>
              <a:t>p* = (cost-markdown price)/(normal price – markdown price)</a:t>
            </a:r>
          </a:p>
          <a:p>
            <a:r>
              <a:rPr lang="en-US" sz="2600" dirty="0" smtClean="0"/>
              <a:t>Look at tables of Gamma for the unit number Q* whose p* is above</a:t>
            </a:r>
          </a:p>
        </p:txBody>
      </p:sp>
      <p:sp>
        <p:nvSpPr>
          <p:cNvPr id="5" name="Title 1"/>
          <p:cNvSpPr>
            <a:spLocks noGrp="1"/>
          </p:cNvSpPr>
          <p:nvPr>
            <p:ph type="title"/>
          </p:nvPr>
        </p:nvSpPr>
        <p:spPr>
          <a:xfrm>
            <a:off x="539552" y="260648"/>
            <a:ext cx="8531352" cy="990600"/>
          </a:xfrm>
        </p:spPr>
        <p:txBody>
          <a:bodyPr>
            <a:normAutofit/>
          </a:bodyPr>
          <a:lstStyle/>
          <a:p>
            <a:r>
              <a:rPr lang="en-US" dirty="0" smtClean="0"/>
              <a:t>General way to calculate Q*</a:t>
            </a:r>
            <a:endParaRPr lang="en-US" dirty="0"/>
          </a:p>
        </p:txBody>
      </p:sp>
    </p:spTree>
    <p:extLst>
      <p:ext uri="{BB962C8B-B14F-4D97-AF65-F5344CB8AC3E}">
        <p14:creationId xmlns:p14="http://schemas.microsoft.com/office/powerpoint/2010/main" val="80237589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lnSpcReduction="10000"/>
          </a:bodyPr>
          <a:lstStyle/>
          <a:p>
            <a:r>
              <a:rPr lang="en-US" dirty="0" smtClean="0"/>
              <a:t>Can get the values of Gamma from Excel: GAMMADIST function</a:t>
            </a:r>
          </a:p>
          <a:p>
            <a:r>
              <a:rPr lang="en-US" dirty="0" smtClean="0"/>
              <a:t>Initially, the numeric probabilities for each product are calculated assuming a gamma distribution with mean and standard deviation to be the committee’ average and standard deviation, respectively.</a:t>
            </a:r>
          </a:p>
          <a:p>
            <a:r>
              <a:rPr lang="en-US" dirty="0" smtClean="0"/>
              <a:t>Excel GAMMADIST(d, a, b, true / false)</a:t>
            </a:r>
          </a:p>
          <a:p>
            <a:pPr lvl="1"/>
            <a:r>
              <a:rPr lang="en-US" dirty="0" smtClean="0"/>
              <a:t>a= (average/standard deviation)^2</a:t>
            </a:r>
          </a:p>
          <a:p>
            <a:pPr lvl="1"/>
            <a:r>
              <a:rPr lang="en-US" dirty="0"/>
              <a:t>b</a:t>
            </a:r>
            <a:r>
              <a:rPr lang="en-US" dirty="0" smtClean="0"/>
              <a:t>= (standard deviation)^2/average</a:t>
            </a:r>
          </a:p>
          <a:p>
            <a:pPr lvl="1"/>
            <a:r>
              <a:rPr lang="en-US" dirty="0" smtClean="0"/>
              <a:t>True -&gt; cumulative distribution / False -&gt; Probability</a:t>
            </a:r>
            <a:endParaRPr lang="en-US" dirty="0"/>
          </a:p>
          <a:p>
            <a:endParaRPr lang="en-US" dirty="0"/>
          </a:p>
        </p:txBody>
      </p:sp>
      <p:sp>
        <p:nvSpPr>
          <p:cNvPr id="5" name="Title 1"/>
          <p:cNvSpPr>
            <a:spLocks noGrp="1"/>
          </p:cNvSpPr>
          <p:nvPr>
            <p:ph type="title"/>
          </p:nvPr>
        </p:nvSpPr>
        <p:spPr>
          <a:xfrm>
            <a:off x="539552" y="278160"/>
            <a:ext cx="8531352" cy="990600"/>
          </a:xfrm>
        </p:spPr>
        <p:txBody>
          <a:bodyPr>
            <a:normAutofit fontScale="90000"/>
          </a:bodyPr>
          <a:lstStyle/>
          <a:p>
            <a:r>
              <a:rPr lang="en-US" dirty="0" smtClean="0"/>
              <a:t>Using Excel for the GAMMA distribution</a:t>
            </a:r>
            <a:endParaRPr lang="en-US" dirty="0"/>
          </a:p>
        </p:txBody>
      </p:sp>
    </p:spTree>
    <p:extLst>
      <p:ext uri="{BB962C8B-B14F-4D97-AF65-F5344CB8AC3E}">
        <p14:creationId xmlns:p14="http://schemas.microsoft.com/office/powerpoint/2010/main" val="155216755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Fashion Cataloger Example – Initial Buy</a:t>
            </a:r>
          </a:p>
        </p:txBody>
      </p:sp>
      <p:sp>
        <p:nvSpPr>
          <p:cNvPr id="3" name="Content Placeholder 2"/>
          <p:cNvSpPr>
            <a:spLocks noGrp="1"/>
          </p:cNvSpPr>
          <p:nvPr>
            <p:ph sz="quarter" idx="1"/>
          </p:nvPr>
        </p:nvSpPr>
        <p:spPr/>
        <p:txBody>
          <a:bodyPr>
            <a:normAutofit fontScale="92500"/>
          </a:bodyPr>
          <a:lstStyle/>
          <a:p>
            <a:r>
              <a:rPr lang="en-US" dirty="0" smtClean="0"/>
              <a:t>Step1. An appropriate (scenario) demand range is selected for each product</a:t>
            </a:r>
          </a:p>
          <a:p>
            <a:r>
              <a:rPr lang="en-US" dirty="0" smtClean="0"/>
              <a:t>Step 2. You calculate the GAMMA distribution parameters a and b</a:t>
            </a:r>
          </a:p>
          <a:p>
            <a:r>
              <a:rPr lang="en-US" dirty="0" smtClean="0"/>
              <a:t>Step 3. Using Excel GAMMADIST(</a:t>
            </a:r>
            <a:r>
              <a:rPr lang="en-US" dirty="0" err="1" smtClean="0"/>
              <a:t>demand,a,b,true</a:t>
            </a:r>
            <a:r>
              <a:rPr lang="en-US" dirty="0" smtClean="0"/>
              <a:t>) you calculate the </a:t>
            </a:r>
            <a:r>
              <a:rPr lang="en-US" b="1" dirty="0" smtClean="0"/>
              <a:t>cumulative distribution</a:t>
            </a:r>
            <a:r>
              <a:rPr lang="en-US" dirty="0" smtClean="0"/>
              <a:t> p</a:t>
            </a:r>
            <a:r>
              <a:rPr lang="en-US" baseline="-25000" dirty="0" smtClean="0"/>
              <a:t>i</a:t>
            </a:r>
            <a:r>
              <a:rPr lang="en-US" dirty="0" smtClean="0"/>
              <a:t> (the probability that the demand will be less than or equal to demand </a:t>
            </a:r>
            <a:r>
              <a:rPr lang="en-US" dirty="0" err="1" smtClean="0"/>
              <a:t>i</a:t>
            </a:r>
            <a:r>
              <a:rPr lang="en-US" dirty="0" smtClean="0"/>
              <a:t>) for all demand values </a:t>
            </a:r>
            <a:r>
              <a:rPr lang="en-US" dirty="0" err="1" smtClean="0"/>
              <a:t>i</a:t>
            </a:r>
            <a:r>
              <a:rPr lang="en-US" dirty="0" smtClean="0"/>
              <a:t> within the above range</a:t>
            </a:r>
          </a:p>
          <a:p>
            <a:r>
              <a:rPr lang="en-US" dirty="0" smtClean="0"/>
              <a:t>Step 4. You calculate the </a:t>
            </a:r>
            <a:r>
              <a:rPr lang="en-US" b="1" dirty="0" smtClean="0"/>
              <a:t>probability/chance of selling</a:t>
            </a:r>
            <a:r>
              <a:rPr lang="en-US" dirty="0" smtClean="0"/>
              <a:t> (1-p</a:t>
            </a:r>
            <a:r>
              <a:rPr lang="en-US" baseline="-25000" dirty="0" smtClean="0"/>
              <a:t>i</a:t>
            </a:r>
            <a:r>
              <a:rPr lang="en-US" dirty="0" smtClean="0"/>
              <a:t>) the i+1 unit (probability that demand exceeds </a:t>
            </a:r>
            <a:r>
              <a:rPr lang="en-US" dirty="0" err="1" smtClean="0"/>
              <a:t>i</a:t>
            </a:r>
            <a:r>
              <a:rPr lang="en-US" dirty="0" smtClean="0"/>
              <a:t>)</a:t>
            </a:r>
            <a:endParaRPr lang="en-US" dirty="0"/>
          </a:p>
        </p:txBody>
      </p:sp>
    </p:spTree>
    <p:extLst>
      <p:ext uri="{BB962C8B-B14F-4D97-AF65-F5344CB8AC3E}">
        <p14:creationId xmlns:p14="http://schemas.microsoft.com/office/powerpoint/2010/main" val="83204366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Fashion Cataloger Example – Initial Buy</a:t>
            </a:r>
          </a:p>
        </p:txBody>
      </p:sp>
      <p:sp>
        <p:nvSpPr>
          <p:cNvPr id="3" name="Content Placeholder 2"/>
          <p:cNvSpPr>
            <a:spLocks noGrp="1"/>
          </p:cNvSpPr>
          <p:nvPr>
            <p:ph sz="quarter" idx="1"/>
          </p:nvPr>
        </p:nvSpPr>
        <p:spPr>
          <a:xfrm>
            <a:off x="612648" y="1600200"/>
            <a:ext cx="8531352" cy="4925144"/>
          </a:xfrm>
        </p:spPr>
        <p:txBody>
          <a:bodyPr>
            <a:normAutofit/>
          </a:bodyPr>
          <a:lstStyle/>
          <a:p>
            <a:r>
              <a:rPr lang="en-US" dirty="0" smtClean="0"/>
              <a:t>Step 5. You calculate the probability p* that the marginal unit sells but the next one doesn’t:</a:t>
            </a:r>
          </a:p>
          <a:p>
            <a:pPr lvl="1"/>
            <a:r>
              <a:rPr lang="en-US" dirty="0"/>
              <a:t>p</a:t>
            </a:r>
            <a:r>
              <a:rPr lang="en-US" dirty="0" smtClean="0"/>
              <a:t>*=(cost-markdown price)/(normal price – markdown price))</a:t>
            </a:r>
          </a:p>
          <a:p>
            <a:r>
              <a:rPr lang="en-US" dirty="0" smtClean="0"/>
              <a:t>Step </a:t>
            </a:r>
            <a:r>
              <a:rPr lang="en-US" dirty="0"/>
              <a:t>6</a:t>
            </a:r>
            <a:r>
              <a:rPr lang="en-US" dirty="0" smtClean="0"/>
              <a:t>. You determine the optimal buy quantity</a:t>
            </a:r>
          </a:p>
          <a:p>
            <a:pPr lvl="1"/>
            <a:r>
              <a:rPr lang="en-US" dirty="0" smtClean="0"/>
              <a:t>Look at the tables for the closest p ≤ p*, then your optimal quantity to buy is the corresponding value of demand.</a:t>
            </a:r>
          </a:p>
        </p:txBody>
      </p:sp>
    </p:spTree>
    <p:extLst>
      <p:ext uri="{BB962C8B-B14F-4D97-AF65-F5344CB8AC3E}">
        <p14:creationId xmlns:p14="http://schemas.microsoft.com/office/powerpoint/2010/main" val="330742078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168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48463"/>
            <a:ext cx="5472608" cy="6411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4669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42701693"/>
              </p:ext>
            </p:extLst>
          </p:nvPr>
        </p:nvGraphicFramePr>
        <p:xfrm>
          <a:off x="233811" y="2348880"/>
          <a:ext cx="8658669" cy="2952328"/>
        </p:xfrm>
        <a:graphic>
          <a:graphicData uri="http://schemas.openxmlformats.org/drawingml/2006/table">
            <a:tbl>
              <a:tblPr/>
              <a:tblGrid>
                <a:gridCol w="1086788"/>
                <a:gridCol w="962074"/>
                <a:gridCol w="855177"/>
                <a:gridCol w="801728"/>
                <a:gridCol w="810637"/>
                <a:gridCol w="810637"/>
                <a:gridCol w="899717"/>
                <a:gridCol w="810637"/>
                <a:gridCol w="810637"/>
                <a:gridCol w="810637"/>
              </a:tblGrid>
              <a:tr h="836376">
                <a:tc>
                  <a:txBody>
                    <a:bodyPr/>
                    <a:lstStyle/>
                    <a:p>
                      <a:pPr algn="l" fontAlgn="ctr"/>
                      <a:r>
                        <a:rPr lang="en-US" sz="1400" b="1" i="0" u="none" strike="noStrike" dirty="0">
                          <a:solidFill>
                            <a:srgbClr val="000000"/>
                          </a:solidFill>
                          <a:effectLst/>
                          <a:latin typeface="Calibri"/>
                        </a:rPr>
                        <a:t>Product</a:t>
                      </a:r>
                    </a:p>
                  </a:txBody>
                  <a:tcPr marL="100659"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400" b="1" i="0" u="none" strike="noStrike" dirty="0">
                          <a:solidFill>
                            <a:srgbClr val="000000"/>
                          </a:solidFill>
                          <a:effectLst/>
                          <a:latin typeface="Calibri"/>
                        </a:rPr>
                        <a:t>Buy </a:t>
                      </a:r>
                      <a:r>
                        <a:rPr lang="en-US" sz="1400" b="1" i="0" u="none" strike="noStrike" dirty="0" err="1">
                          <a:solidFill>
                            <a:srgbClr val="000000"/>
                          </a:solidFill>
                          <a:effectLst/>
                          <a:latin typeface="Calibri"/>
                        </a:rPr>
                        <a:t>Q'ty</a:t>
                      </a:r>
                      <a:endParaRPr lang="en-US" sz="1400" b="1" i="0" u="none" strike="noStrike" dirty="0">
                        <a:solidFill>
                          <a:srgbClr val="000000"/>
                        </a:solidFill>
                        <a:effectLst/>
                        <a:latin typeface="Calibri"/>
                      </a:endParaRP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400" b="1" i="0" u="none" strike="noStrike" dirty="0">
                          <a:solidFill>
                            <a:srgbClr val="000000"/>
                          </a:solidFill>
                          <a:effectLst/>
                          <a:latin typeface="Calibri"/>
                        </a:rPr>
                        <a:t>Actual Demand</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400" b="1" i="0" u="none" strike="noStrike" dirty="0">
                          <a:solidFill>
                            <a:srgbClr val="000000"/>
                          </a:solidFill>
                          <a:effectLst/>
                          <a:latin typeface="Calibri"/>
                        </a:rPr>
                        <a:t>Sales</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400" b="1" i="0" u="none" strike="noStrike" dirty="0">
                          <a:solidFill>
                            <a:srgbClr val="000000"/>
                          </a:solidFill>
                          <a:effectLst/>
                          <a:latin typeface="Calibri"/>
                        </a:rPr>
                        <a:t>Gross margin on Sales</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400" b="1" i="0" u="none" strike="noStrike" dirty="0">
                          <a:solidFill>
                            <a:srgbClr val="000000"/>
                          </a:solidFill>
                          <a:effectLst/>
                          <a:latin typeface="Calibri"/>
                        </a:rPr>
                        <a:t>Markdown units</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400" b="1" i="0" u="none" strike="noStrike" dirty="0">
                          <a:solidFill>
                            <a:srgbClr val="000000"/>
                          </a:solidFill>
                          <a:effectLst/>
                          <a:latin typeface="Calibri"/>
                        </a:rPr>
                        <a:t>Loss on markdowns</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400" b="1" i="0" u="none" strike="noStrike" dirty="0">
                          <a:solidFill>
                            <a:srgbClr val="000000"/>
                          </a:solidFill>
                          <a:effectLst/>
                          <a:latin typeface="Calibri"/>
                        </a:rPr>
                        <a:t>Net Profit</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400" b="1" i="0" u="none" strike="noStrike" dirty="0">
                          <a:solidFill>
                            <a:srgbClr val="000000"/>
                          </a:solidFill>
                          <a:effectLst/>
                          <a:latin typeface="Calibri"/>
                        </a:rPr>
                        <a:t>Lost sales</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400" b="1" i="0" u="none" strike="noStrike" dirty="0">
                          <a:solidFill>
                            <a:srgbClr val="000000"/>
                          </a:solidFill>
                          <a:effectLst/>
                          <a:latin typeface="Calibri"/>
                        </a:rPr>
                        <a:t>Lost Margin</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r>
              <a:tr h="528988">
                <a:tc>
                  <a:txBody>
                    <a:bodyPr/>
                    <a:lstStyle/>
                    <a:p>
                      <a:pPr algn="l" fontAlgn="ctr"/>
                      <a:r>
                        <a:rPr lang="en-US" sz="1600" b="1" i="0" u="none" strike="noStrike" dirty="0">
                          <a:solidFill>
                            <a:srgbClr val="000000"/>
                          </a:solidFill>
                          <a:effectLst/>
                          <a:latin typeface="Calibri"/>
                        </a:rPr>
                        <a:t>Navy </a:t>
                      </a:r>
                      <a:r>
                        <a:rPr lang="en-US" sz="1600" b="1" i="0" u="none" strike="noStrike" dirty="0" err="1">
                          <a:solidFill>
                            <a:srgbClr val="000000"/>
                          </a:solidFill>
                          <a:effectLst/>
                          <a:latin typeface="Calibri"/>
                        </a:rPr>
                        <a:t>Turtleck</a:t>
                      </a:r>
                      <a:endParaRPr lang="en-US" sz="1600" b="1" i="0" u="none" strike="noStrike" dirty="0">
                        <a:solidFill>
                          <a:srgbClr val="000000"/>
                        </a:solidFill>
                        <a:effectLst/>
                        <a:latin typeface="Calibri"/>
                      </a:endParaRPr>
                    </a:p>
                  </a:txBody>
                  <a:tcPr marL="100659"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a:rPr>
                        <a:t>94</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85</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85</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1,700</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9</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198</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1,502</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0</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0</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8988">
                <a:tc>
                  <a:txBody>
                    <a:bodyPr/>
                    <a:lstStyle/>
                    <a:p>
                      <a:pPr algn="l" fontAlgn="ctr"/>
                      <a:r>
                        <a:rPr lang="en-US" sz="1600" b="1" i="0" u="none" strike="noStrike">
                          <a:solidFill>
                            <a:srgbClr val="000000"/>
                          </a:solidFill>
                          <a:effectLst/>
                          <a:latin typeface="Calibri"/>
                        </a:rPr>
                        <a:t>Red Cardigan</a:t>
                      </a:r>
                    </a:p>
                  </a:txBody>
                  <a:tcPr marL="100659"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109</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a:rPr>
                        <a:t>132</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a:rPr>
                        <a:t>109</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a:rPr>
                        <a:t>9,047</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a:rPr>
                        <a:t>0</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0</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9,047</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23</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1,909</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8988">
                <a:tc>
                  <a:txBody>
                    <a:bodyPr/>
                    <a:lstStyle/>
                    <a:p>
                      <a:pPr algn="l" fontAlgn="ctr"/>
                      <a:r>
                        <a:rPr lang="en-US" sz="1600" b="1" i="0" u="none" strike="noStrike" dirty="0">
                          <a:solidFill>
                            <a:srgbClr val="000000"/>
                          </a:solidFill>
                          <a:effectLst/>
                          <a:latin typeface="Calibri"/>
                        </a:rPr>
                        <a:t>Blue Vest</a:t>
                      </a:r>
                    </a:p>
                  </a:txBody>
                  <a:tcPr marL="100659"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96</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29</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29</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1,305</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67</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a:rPr>
                        <a:t>2,144</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a:rPr>
                        <a:t>-839</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a:rPr>
                        <a:t>0</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a:rPr>
                        <a:t>0</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8988">
                <a:tc>
                  <a:txBody>
                    <a:bodyPr/>
                    <a:lstStyle/>
                    <a:p>
                      <a:pPr algn="l" fontAlgn="ctr"/>
                      <a:r>
                        <a:rPr lang="en-US" sz="1600" b="1" i="0" u="none" strike="noStrike">
                          <a:solidFill>
                            <a:srgbClr val="000000"/>
                          </a:solidFill>
                          <a:effectLst/>
                          <a:latin typeface="Calibri"/>
                        </a:rPr>
                        <a:t>Totals</a:t>
                      </a:r>
                    </a:p>
                  </a:txBody>
                  <a:tcPr marL="100659"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299</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246</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223</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12,052</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76</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2,342</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9,710</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23</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a:rPr>
                        <a:t>1,909</a:t>
                      </a:r>
                    </a:p>
                  </a:txBody>
                  <a:tcPr marL="8388" marR="8388" marT="8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Title 1"/>
          <p:cNvSpPr>
            <a:spLocks noGrp="1"/>
          </p:cNvSpPr>
          <p:nvPr>
            <p:ph type="title"/>
          </p:nvPr>
        </p:nvSpPr>
        <p:spPr>
          <a:xfrm>
            <a:off x="539552" y="260648"/>
            <a:ext cx="8531352" cy="990600"/>
          </a:xfrm>
        </p:spPr>
        <p:txBody>
          <a:bodyPr>
            <a:normAutofit fontScale="90000"/>
          </a:bodyPr>
          <a:lstStyle/>
          <a:p>
            <a:r>
              <a:rPr lang="en-US" dirty="0" smtClean="0"/>
              <a:t>Buying Strategy: Risk-Adjusted using GAMMA Distribution</a:t>
            </a:r>
            <a:endParaRPr lang="en-US" dirty="0"/>
          </a:p>
        </p:txBody>
      </p:sp>
    </p:spTree>
    <p:extLst>
      <p:ext uri="{BB962C8B-B14F-4D97-AF65-F5344CB8AC3E}">
        <p14:creationId xmlns:p14="http://schemas.microsoft.com/office/powerpoint/2010/main" val="112933077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Fashion Cataloger </a:t>
            </a:r>
            <a:r>
              <a:rPr lang="en-US" dirty="0" smtClean="0"/>
              <a:t>Example – Use Early Sales to Improve Accuracy</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Early sales are highly predictive and can be used to improve the forecast</a:t>
            </a:r>
          </a:p>
          <a:p>
            <a:endParaRPr lang="en-US" dirty="0" smtClean="0"/>
          </a:p>
          <a:p>
            <a:r>
              <a:rPr lang="en-US" dirty="0" smtClean="0"/>
              <a:t>Method: Update the forecast during the season by extrapolating early sales based on what fraction of the total we estimate they constitute</a:t>
            </a:r>
          </a:p>
          <a:p>
            <a:pPr lvl="1"/>
            <a:r>
              <a:rPr lang="en-US" dirty="0" smtClean="0"/>
              <a:t>Condition: We need to know the % of sales rates per period</a:t>
            </a:r>
          </a:p>
          <a:p>
            <a:pPr lvl="2"/>
            <a:r>
              <a:rPr lang="en-US" dirty="0" smtClean="0"/>
              <a:t>Past catalogs and previous sales cycles can be used to estimate the sales rates per period</a:t>
            </a:r>
            <a:endParaRPr lang="en-US" dirty="0"/>
          </a:p>
        </p:txBody>
      </p:sp>
    </p:spTree>
    <p:extLst>
      <p:ext uri="{BB962C8B-B14F-4D97-AF65-F5344CB8AC3E}">
        <p14:creationId xmlns:p14="http://schemas.microsoft.com/office/powerpoint/2010/main" val="2783841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Fashion Cataloger Example – Use Early Sales to Improve Accuracy</a:t>
            </a:r>
          </a:p>
        </p:txBody>
      </p:sp>
      <p:sp>
        <p:nvSpPr>
          <p:cNvPr id="3" name="Content Placeholder 2"/>
          <p:cNvSpPr>
            <a:spLocks noGrp="1"/>
          </p:cNvSpPr>
          <p:nvPr>
            <p:ph sz="quarter" idx="1"/>
          </p:nvPr>
        </p:nvSpPr>
        <p:spPr>
          <a:xfrm>
            <a:off x="612648" y="1600200"/>
            <a:ext cx="4103368" cy="4495800"/>
          </a:xfrm>
        </p:spPr>
        <p:txBody>
          <a:bodyPr/>
          <a:lstStyle/>
          <a:p>
            <a:r>
              <a:rPr lang="en-US" dirty="0" smtClean="0"/>
              <a:t>Distribution of sales per week</a:t>
            </a:r>
          </a:p>
          <a:p>
            <a:r>
              <a:rPr lang="en-US" dirty="0" smtClean="0"/>
              <a:t>For example, suppose that an item sold 11 units at week 2, then the forecast at week 26 will be 100 units (11 sales represented 11% of total season sales)</a:t>
            </a:r>
            <a:endParaRPr lang="en-US" dirty="0"/>
          </a:p>
        </p:txBody>
      </p:sp>
      <p:pic>
        <p:nvPicPr>
          <p:cNvPr id="737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16632"/>
            <a:ext cx="3096344" cy="6616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4786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4819" name="Object 2"/>
          <p:cNvGraphicFramePr>
            <a:graphicFrameLocks noChangeAspect="1"/>
          </p:cNvGraphicFramePr>
          <p:nvPr>
            <p:extLst>
              <p:ext uri="{D42A27DB-BD31-4B8C-83A1-F6EECF244321}">
                <p14:modId xmlns:p14="http://schemas.microsoft.com/office/powerpoint/2010/main" val="1993169323"/>
              </p:ext>
            </p:extLst>
          </p:nvPr>
        </p:nvGraphicFramePr>
        <p:xfrm>
          <a:off x="304800" y="2699023"/>
          <a:ext cx="4191000" cy="3665537"/>
        </p:xfrm>
        <a:graphic>
          <a:graphicData uri="http://schemas.openxmlformats.org/presentationml/2006/ole">
            <mc:AlternateContent xmlns:mc="http://schemas.openxmlformats.org/markup-compatibility/2006">
              <mc:Choice xmlns:v="urn:schemas-microsoft-com:vml" Requires="v">
                <p:oleObj spid="_x0000_s12416" name="Worksheet" r:id="rId3" imgW="4715256" imgH="4124554" progId="Excel.Sheet.8">
                  <p:embed/>
                </p:oleObj>
              </mc:Choice>
              <mc:Fallback>
                <p:oleObj name="Worksheet" r:id="rId3" imgW="4715256" imgH="4124554"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699023"/>
                        <a:ext cx="4191000" cy="366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21" name="Line 5"/>
          <p:cNvSpPr>
            <a:spLocks noChangeShapeType="1"/>
          </p:cNvSpPr>
          <p:nvPr/>
        </p:nvSpPr>
        <p:spPr bwMode="auto">
          <a:xfrm flipV="1">
            <a:off x="1447800" y="2935560"/>
            <a:ext cx="2743200" cy="2667000"/>
          </a:xfrm>
          <a:prstGeom prst="line">
            <a:avLst/>
          </a:prstGeom>
          <a:noFill/>
          <a:ln w="1905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2" name="Text Box 7"/>
          <p:cNvSpPr txBox="1">
            <a:spLocks noChangeArrowheads="1"/>
          </p:cNvSpPr>
          <p:nvPr/>
        </p:nvSpPr>
        <p:spPr bwMode="auto">
          <a:xfrm>
            <a:off x="685800" y="2021160"/>
            <a:ext cx="3657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000"/>
              <a:t>Expert Forecast by a Committee of Four Merchandisers</a:t>
            </a:r>
          </a:p>
        </p:txBody>
      </p:sp>
      <p:sp>
        <p:nvSpPr>
          <p:cNvPr id="34823" name="Text Box 9"/>
          <p:cNvSpPr txBox="1">
            <a:spLocks noChangeArrowheads="1"/>
          </p:cNvSpPr>
          <p:nvPr/>
        </p:nvSpPr>
        <p:spPr bwMode="auto">
          <a:xfrm>
            <a:off x="1098550" y="6302648"/>
            <a:ext cx="3016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a:t>Average Forecast Error is 55%</a:t>
            </a:r>
          </a:p>
        </p:txBody>
      </p:sp>
      <p:grpSp>
        <p:nvGrpSpPr>
          <p:cNvPr id="227342" name="Group 14"/>
          <p:cNvGrpSpPr>
            <a:grpSpLocks/>
          </p:cNvGrpSpPr>
          <p:nvPr/>
        </p:nvGrpSpPr>
        <p:grpSpPr bwMode="auto">
          <a:xfrm>
            <a:off x="4572000" y="2021160"/>
            <a:ext cx="4343400" cy="4648200"/>
            <a:chOff x="2880" y="384"/>
            <a:chExt cx="2736" cy="2928"/>
          </a:xfrm>
        </p:grpSpPr>
        <p:graphicFrame>
          <p:nvGraphicFramePr>
            <p:cNvPr id="34827" name="Object 3"/>
            <p:cNvGraphicFramePr>
              <a:graphicFrameLocks noChangeAspect="1"/>
            </p:cNvGraphicFramePr>
            <p:nvPr/>
          </p:nvGraphicFramePr>
          <p:xfrm>
            <a:off x="2880" y="803"/>
            <a:ext cx="2736" cy="2375"/>
          </p:xfrm>
          <a:graphic>
            <a:graphicData uri="http://schemas.openxmlformats.org/presentationml/2006/ole">
              <mc:AlternateContent xmlns:mc="http://schemas.openxmlformats.org/markup-compatibility/2006">
                <mc:Choice xmlns:v="urn:schemas-microsoft-com:vml" Requires="v">
                  <p:oleObj spid="_x0000_s12417" name="Worksheet" r:id="rId5" imgW="4762805" imgH="4143756" progId="Excel.Sheet.8">
                    <p:embed/>
                  </p:oleObj>
                </mc:Choice>
                <mc:Fallback>
                  <p:oleObj name="Worksheet" r:id="rId5" imgW="4762805" imgH="4143756"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0" y="803"/>
                          <a:ext cx="2736" cy="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28" name="Line 6"/>
            <p:cNvSpPr>
              <a:spLocks noChangeShapeType="1"/>
            </p:cNvSpPr>
            <p:nvPr/>
          </p:nvSpPr>
          <p:spPr bwMode="auto">
            <a:xfrm flipV="1">
              <a:off x="3616" y="960"/>
              <a:ext cx="1776" cy="1680"/>
            </a:xfrm>
            <a:prstGeom prst="line">
              <a:avLst/>
            </a:prstGeom>
            <a:noFill/>
            <a:ln w="1905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9" name="Text Box 8"/>
            <p:cNvSpPr txBox="1">
              <a:spLocks noChangeArrowheads="1"/>
            </p:cNvSpPr>
            <p:nvPr/>
          </p:nvSpPr>
          <p:spPr bwMode="auto">
            <a:xfrm>
              <a:off x="3168" y="384"/>
              <a:ext cx="244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000"/>
                <a:t>Forecast Obtained by Extrapolating the First 2 Weeks (11%) of Orders</a:t>
              </a:r>
            </a:p>
          </p:txBody>
        </p:sp>
        <p:sp>
          <p:nvSpPr>
            <p:cNvPr id="34830" name="Text Box 10"/>
            <p:cNvSpPr txBox="1">
              <a:spLocks noChangeArrowheads="1"/>
            </p:cNvSpPr>
            <p:nvPr/>
          </p:nvSpPr>
          <p:spPr bwMode="auto">
            <a:xfrm>
              <a:off x="3524" y="3081"/>
              <a:ext cx="18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a:t>Average Forecast Error is 8%</a:t>
              </a:r>
            </a:p>
          </p:txBody>
        </p:sp>
      </p:grpSp>
      <p:sp>
        <p:nvSpPr>
          <p:cNvPr id="2" name="Title 1"/>
          <p:cNvSpPr>
            <a:spLocks noGrp="1"/>
          </p:cNvSpPr>
          <p:nvPr>
            <p:ph type="title"/>
          </p:nvPr>
        </p:nvSpPr>
        <p:spPr/>
        <p:txBody>
          <a:bodyPr>
            <a:normAutofit fontScale="90000"/>
          </a:bodyPr>
          <a:lstStyle/>
          <a:p>
            <a:r>
              <a:rPr lang="en-US" dirty="0"/>
              <a:t>Fashion Cataloger Example – Use Early Sales to Improve Accuracy</a:t>
            </a:r>
          </a:p>
        </p:txBody>
      </p:sp>
    </p:spTree>
    <p:extLst>
      <p:ext uri="{BB962C8B-B14F-4D97-AF65-F5344CB8AC3E}">
        <p14:creationId xmlns:p14="http://schemas.microsoft.com/office/powerpoint/2010/main" val="4244555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Fashion Cataloger </a:t>
            </a:r>
            <a:r>
              <a:rPr lang="en-US" dirty="0" smtClean="0"/>
              <a:t>Example – Two Buy Strategies / Read and React</a:t>
            </a:r>
            <a:endParaRPr lang="en-US" dirty="0"/>
          </a:p>
        </p:txBody>
      </p:sp>
      <p:sp>
        <p:nvSpPr>
          <p:cNvPr id="3" name="Content Placeholder 2"/>
          <p:cNvSpPr>
            <a:spLocks noGrp="1"/>
          </p:cNvSpPr>
          <p:nvPr>
            <p:ph sz="quarter" idx="1"/>
          </p:nvPr>
        </p:nvSpPr>
        <p:spPr/>
        <p:txBody>
          <a:bodyPr/>
          <a:lstStyle/>
          <a:p>
            <a:r>
              <a:rPr lang="en-US" dirty="0" smtClean="0"/>
              <a:t>If the lead time allows mid-season replenishments, how much you should initially buy?</a:t>
            </a:r>
          </a:p>
          <a:p>
            <a:endParaRPr lang="en-US" dirty="0" smtClean="0"/>
          </a:p>
          <a:p>
            <a:r>
              <a:rPr lang="en-US" dirty="0" smtClean="0"/>
              <a:t>Strategy: “Buy a little, sell a little, update your forecast and buy more if needed”</a:t>
            </a:r>
          </a:p>
          <a:p>
            <a:pPr lvl="1"/>
            <a:r>
              <a:rPr lang="en-US" dirty="0" smtClean="0"/>
              <a:t>It should be enough so you won’t sell out in the initial period, but not so much that you will you have excess inventory and you have to dump at a loss at the end of season. </a:t>
            </a:r>
            <a:endParaRPr lang="en-US" dirty="0"/>
          </a:p>
        </p:txBody>
      </p:sp>
    </p:spTree>
    <p:extLst>
      <p:ext uri="{BB962C8B-B14F-4D97-AF65-F5344CB8AC3E}">
        <p14:creationId xmlns:p14="http://schemas.microsoft.com/office/powerpoint/2010/main" val="2238940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8160"/>
            <a:ext cx="8153400" cy="990600"/>
          </a:xfrm>
        </p:spPr>
        <p:txBody>
          <a:bodyPr/>
          <a:lstStyle/>
          <a:p>
            <a:r>
              <a:rPr lang="en-US" altLang="en-US" dirty="0"/>
              <a:t>Some interesting observations…</a:t>
            </a:r>
            <a:endParaRPr lang="en-US" dirty="0"/>
          </a:p>
        </p:txBody>
      </p:sp>
      <p:sp>
        <p:nvSpPr>
          <p:cNvPr id="3" name="Rectangle 3"/>
          <p:cNvSpPr txBox="1">
            <a:spLocks noChangeArrowheads="1"/>
          </p:cNvSpPr>
          <p:nvPr/>
        </p:nvSpPr>
        <p:spPr>
          <a:xfrm>
            <a:off x="612648" y="1600200"/>
            <a:ext cx="8153400" cy="4495800"/>
          </a:xfrm>
          <a:prstGeom prst="rect">
            <a:avLst/>
          </a:prstGeom>
        </p:spPr>
        <p:txBody>
          <a:bodyPr>
            <a:normAutofit lnSpcReduction="1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altLang="en-US" dirty="0" smtClean="0"/>
              <a:t>Too much inventory leads to end-of-season surpluses that must be cleared with margin-killing markdowns</a:t>
            </a:r>
          </a:p>
          <a:p>
            <a:endParaRPr lang="en-US" altLang="en-US" dirty="0"/>
          </a:p>
          <a:p>
            <a:r>
              <a:rPr lang="en-US" altLang="en-US" dirty="0" smtClean="0"/>
              <a:t>Too little inventory causes </a:t>
            </a:r>
            <a:r>
              <a:rPr lang="en-US" altLang="en-US" dirty="0" err="1" smtClean="0"/>
              <a:t>stockouts</a:t>
            </a:r>
            <a:r>
              <a:rPr lang="en-US" altLang="en-US" dirty="0" smtClean="0"/>
              <a:t> and missed sales</a:t>
            </a:r>
          </a:p>
          <a:p>
            <a:endParaRPr lang="en-US" altLang="en-US" dirty="0"/>
          </a:p>
          <a:p>
            <a:r>
              <a:rPr lang="en-US" altLang="en-US" dirty="0" smtClean="0"/>
              <a:t>Key elements to balance between margin lost and sales foregone:</a:t>
            </a:r>
          </a:p>
          <a:p>
            <a:pPr lvl="1"/>
            <a:r>
              <a:rPr lang="en-US" altLang="en-US" dirty="0" smtClean="0"/>
              <a:t>An accurate forecast</a:t>
            </a:r>
          </a:p>
          <a:p>
            <a:pPr lvl="1"/>
            <a:r>
              <a:rPr lang="en-US" altLang="en-US" sz="2400" dirty="0" smtClean="0"/>
              <a:t>A flexible supply chain</a:t>
            </a:r>
          </a:p>
          <a:p>
            <a:pPr lvl="1"/>
            <a:r>
              <a:rPr lang="en-US" altLang="en-US" sz="2400" dirty="0" smtClean="0"/>
              <a:t>Appropriate supply of inventory</a:t>
            </a:r>
          </a:p>
          <a:p>
            <a:endParaRPr lang="en-US" altLang="en-US" sz="2400" dirty="0" smtClean="0"/>
          </a:p>
        </p:txBody>
      </p:sp>
    </p:spTree>
    <p:extLst>
      <p:ext uri="{BB962C8B-B14F-4D97-AF65-F5344CB8AC3E}">
        <p14:creationId xmlns:p14="http://schemas.microsoft.com/office/powerpoint/2010/main" val="79637930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5843" name="Object 1026"/>
          <p:cNvGraphicFramePr>
            <a:graphicFrameLocks noChangeAspect="1"/>
          </p:cNvGraphicFramePr>
          <p:nvPr>
            <p:extLst>
              <p:ext uri="{D42A27DB-BD31-4B8C-83A1-F6EECF244321}">
                <p14:modId xmlns:p14="http://schemas.microsoft.com/office/powerpoint/2010/main" val="979844243"/>
              </p:ext>
            </p:extLst>
          </p:nvPr>
        </p:nvGraphicFramePr>
        <p:xfrm>
          <a:off x="5175448" y="4611563"/>
          <a:ext cx="3429000" cy="2187575"/>
        </p:xfrm>
        <a:graphic>
          <a:graphicData uri="http://schemas.openxmlformats.org/presentationml/2006/ole">
            <mc:AlternateContent xmlns:mc="http://schemas.openxmlformats.org/markup-compatibility/2006">
              <mc:Choice xmlns:v="urn:schemas-microsoft-com:vml" Requires="v">
                <p:oleObj spid="_x0000_s13432" name="Worksheet" r:id="rId3" imgW="4762805" imgH="4153205" progId="Excel.Sheet.8">
                  <p:embed/>
                </p:oleObj>
              </mc:Choice>
              <mc:Fallback>
                <p:oleObj name="Worksheet" r:id="rId3" imgW="4762805" imgH="4153205"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5448" y="4611563"/>
                        <a:ext cx="3429000" cy="218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44" name="Text Box 1027"/>
          <p:cNvSpPr txBox="1">
            <a:spLocks noChangeArrowheads="1"/>
          </p:cNvSpPr>
          <p:nvPr/>
        </p:nvSpPr>
        <p:spPr bwMode="auto">
          <a:xfrm>
            <a:off x="369912" y="404664"/>
            <a:ext cx="7010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000" b="1" dirty="0">
                <a:solidFill>
                  <a:srgbClr val="000099"/>
                </a:solidFill>
                <a:latin typeface="Arial Unicode MS" pitchFamily="34" charset="-128"/>
              </a:rPr>
              <a:t>Reading and reacting to early sales</a:t>
            </a:r>
          </a:p>
        </p:txBody>
      </p:sp>
      <p:sp>
        <p:nvSpPr>
          <p:cNvPr id="35845" name="Text Box 1028"/>
          <p:cNvSpPr txBox="1">
            <a:spLocks noChangeArrowheads="1"/>
          </p:cNvSpPr>
          <p:nvPr/>
        </p:nvSpPr>
        <p:spPr bwMode="auto">
          <a:xfrm>
            <a:off x="3124200" y="3577258"/>
            <a:ext cx="2019300" cy="915987"/>
          </a:xfrm>
          <a:prstGeom prst="rect">
            <a:avLst/>
          </a:prstGeom>
          <a:solidFill>
            <a:srgbClr val="FFFF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a:t>Read Market </a:t>
            </a:r>
          </a:p>
          <a:p>
            <a:r>
              <a:rPr lang="en-US" altLang="en-US" sz="1800"/>
              <a:t>&amp; Order More of Hot Sellers</a:t>
            </a:r>
          </a:p>
        </p:txBody>
      </p:sp>
      <p:sp>
        <p:nvSpPr>
          <p:cNvPr id="35846" name="Text Box 1029"/>
          <p:cNvSpPr txBox="1">
            <a:spLocks noChangeArrowheads="1"/>
          </p:cNvSpPr>
          <p:nvPr/>
        </p:nvSpPr>
        <p:spPr bwMode="auto">
          <a:xfrm>
            <a:off x="6273800" y="3440733"/>
            <a:ext cx="1803400" cy="641350"/>
          </a:xfrm>
          <a:prstGeom prst="rect">
            <a:avLst/>
          </a:prstGeom>
          <a:solidFill>
            <a:srgbClr val="FFFF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a:t>Replenishment</a:t>
            </a:r>
          </a:p>
          <a:p>
            <a:r>
              <a:rPr lang="en-US" altLang="en-US" sz="1800"/>
              <a:t>Supply</a:t>
            </a:r>
          </a:p>
        </p:txBody>
      </p:sp>
      <p:sp>
        <p:nvSpPr>
          <p:cNvPr id="35847" name="Text Box 1030"/>
          <p:cNvSpPr txBox="1">
            <a:spLocks noChangeArrowheads="1"/>
          </p:cNvSpPr>
          <p:nvPr/>
        </p:nvSpPr>
        <p:spPr bwMode="auto">
          <a:xfrm>
            <a:off x="2705100" y="2754933"/>
            <a:ext cx="1181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a:t>Lead Time</a:t>
            </a:r>
          </a:p>
        </p:txBody>
      </p:sp>
      <p:sp>
        <p:nvSpPr>
          <p:cNvPr id="35848" name="Text Box 1031"/>
          <p:cNvSpPr txBox="1">
            <a:spLocks noChangeArrowheads="1"/>
          </p:cNvSpPr>
          <p:nvPr/>
        </p:nvSpPr>
        <p:spPr bwMode="auto">
          <a:xfrm>
            <a:off x="152400" y="3439145"/>
            <a:ext cx="2641600" cy="1069975"/>
          </a:xfrm>
          <a:prstGeom prst="rect">
            <a:avLst/>
          </a:prstGeom>
          <a:solidFill>
            <a:srgbClr val="FFFF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600"/>
              <a:t>Initial Shipment to Cover Read/ React Period + </a:t>
            </a:r>
          </a:p>
          <a:p>
            <a:r>
              <a:rPr lang="en-US" altLang="en-US" sz="1600"/>
              <a:t>Safety Stock Based on Error Margin in the Forecast</a:t>
            </a:r>
          </a:p>
        </p:txBody>
      </p:sp>
      <p:sp>
        <p:nvSpPr>
          <p:cNvPr id="35849" name="Rectangle 1032"/>
          <p:cNvSpPr>
            <a:spLocks noChangeArrowheads="1"/>
          </p:cNvSpPr>
          <p:nvPr/>
        </p:nvSpPr>
        <p:spPr bwMode="auto">
          <a:xfrm>
            <a:off x="304800" y="1121395"/>
            <a:ext cx="6015038"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5850" name="Rectangle 1033"/>
          <p:cNvSpPr>
            <a:spLocks noChangeArrowheads="1"/>
          </p:cNvSpPr>
          <p:nvPr/>
        </p:nvSpPr>
        <p:spPr bwMode="auto">
          <a:xfrm>
            <a:off x="1919288" y="1205533"/>
            <a:ext cx="4273550"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5851" name="Rectangle 1034"/>
          <p:cNvSpPr>
            <a:spLocks noChangeArrowheads="1"/>
          </p:cNvSpPr>
          <p:nvPr/>
        </p:nvSpPr>
        <p:spPr bwMode="auto">
          <a:xfrm>
            <a:off x="1919288" y="1205533"/>
            <a:ext cx="4273550" cy="1576387"/>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5852" name="Line 1035"/>
          <p:cNvSpPr>
            <a:spLocks noChangeShapeType="1"/>
          </p:cNvSpPr>
          <p:nvPr/>
        </p:nvSpPr>
        <p:spPr bwMode="auto">
          <a:xfrm>
            <a:off x="1919288" y="1205533"/>
            <a:ext cx="3175" cy="1576387"/>
          </a:xfrm>
          <a:prstGeom prst="line">
            <a:avLst/>
          </a:prstGeom>
          <a:noFill/>
          <a:ln w="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5853" name="Line 1036"/>
          <p:cNvSpPr>
            <a:spLocks noChangeShapeType="1"/>
          </p:cNvSpPr>
          <p:nvPr/>
        </p:nvSpPr>
        <p:spPr bwMode="auto">
          <a:xfrm>
            <a:off x="1874838" y="2781920"/>
            <a:ext cx="44450" cy="1588"/>
          </a:xfrm>
          <a:prstGeom prst="line">
            <a:avLst/>
          </a:prstGeom>
          <a:noFill/>
          <a:ln w="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5854" name="Line 1037"/>
          <p:cNvSpPr>
            <a:spLocks noChangeShapeType="1"/>
          </p:cNvSpPr>
          <p:nvPr/>
        </p:nvSpPr>
        <p:spPr bwMode="auto">
          <a:xfrm>
            <a:off x="1874838" y="2626345"/>
            <a:ext cx="44450" cy="1588"/>
          </a:xfrm>
          <a:prstGeom prst="line">
            <a:avLst/>
          </a:prstGeom>
          <a:noFill/>
          <a:ln w="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5855" name="Line 1038"/>
          <p:cNvSpPr>
            <a:spLocks noChangeShapeType="1"/>
          </p:cNvSpPr>
          <p:nvPr/>
        </p:nvSpPr>
        <p:spPr bwMode="auto">
          <a:xfrm>
            <a:off x="1874838" y="2466008"/>
            <a:ext cx="44450" cy="1587"/>
          </a:xfrm>
          <a:prstGeom prst="line">
            <a:avLst/>
          </a:prstGeom>
          <a:noFill/>
          <a:ln w="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5856" name="Line 1039"/>
          <p:cNvSpPr>
            <a:spLocks noChangeShapeType="1"/>
          </p:cNvSpPr>
          <p:nvPr/>
        </p:nvSpPr>
        <p:spPr bwMode="auto">
          <a:xfrm>
            <a:off x="1874838" y="2310433"/>
            <a:ext cx="44450" cy="0"/>
          </a:xfrm>
          <a:prstGeom prst="line">
            <a:avLst/>
          </a:prstGeom>
          <a:noFill/>
          <a:ln w="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5857" name="Line 1040"/>
          <p:cNvSpPr>
            <a:spLocks noChangeShapeType="1"/>
          </p:cNvSpPr>
          <p:nvPr/>
        </p:nvSpPr>
        <p:spPr bwMode="auto">
          <a:xfrm>
            <a:off x="1874838" y="2150095"/>
            <a:ext cx="44450" cy="0"/>
          </a:xfrm>
          <a:prstGeom prst="line">
            <a:avLst/>
          </a:prstGeom>
          <a:noFill/>
          <a:ln w="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5858" name="Line 1041"/>
          <p:cNvSpPr>
            <a:spLocks noChangeShapeType="1"/>
          </p:cNvSpPr>
          <p:nvPr/>
        </p:nvSpPr>
        <p:spPr bwMode="auto">
          <a:xfrm>
            <a:off x="1874838" y="1994520"/>
            <a:ext cx="44450" cy="1588"/>
          </a:xfrm>
          <a:prstGeom prst="line">
            <a:avLst/>
          </a:prstGeom>
          <a:noFill/>
          <a:ln w="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5859" name="Line 1042"/>
          <p:cNvSpPr>
            <a:spLocks noChangeShapeType="1"/>
          </p:cNvSpPr>
          <p:nvPr/>
        </p:nvSpPr>
        <p:spPr bwMode="auto">
          <a:xfrm>
            <a:off x="1874838" y="1838945"/>
            <a:ext cx="44450" cy="0"/>
          </a:xfrm>
          <a:prstGeom prst="line">
            <a:avLst/>
          </a:prstGeom>
          <a:noFill/>
          <a:ln w="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5860" name="Line 1043"/>
          <p:cNvSpPr>
            <a:spLocks noChangeShapeType="1"/>
          </p:cNvSpPr>
          <p:nvPr/>
        </p:nvSpPr>
        <p:spPr bwMode="auto">
          <a:xfrm>
            <a:off x="1874838" y="1677020"/>
            <a:ext cx="44450" cy="1588"/>
          </a:xfrm>
          <a:prstGeom prst="line">
            <a:avLst/>
          </a:prstGeom>
          <a:noFill/>
          <a:ln w="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5861" name="Line 1044"/>
          <p:cNvSpPr>
            <a:spLocks noChangeShapeType="1"/>
          </p:cNvSpPr>
          <p:nvPr/>
        </p:nvSpPr>
        <p:spPr bwMode="auto">
          <a:xfrm>
            <a:off x="1874838" y="1521445"/>
            <a:ext cx="44450" cy="0"/>
          </a:xfrm>
          <a:prstGeom prst="line">
            <a:avLst/>
          </a:prstGeom>
          <a:noFill/>
          <a:ln w="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5862" name="Line 1045"/>
          <p:cNvSpPr>
            <a:spLocks noChangeShapeType="1"/>
          </p:cNvSpPr>
          <p:nvPr/>
        </p:nvSpPr>
        <p:spPr bwMode="auto">
          <a:xfrm>
            <a:off x="1874838" y="1362695"/>
            <a:ext cx="44450" cy="0"/>
          </a:xfrm>
          <a:prstGeom prst="line">
            <a:avLst/>
          </a:prstGeom>
          <a:noFill/>
          <a:ln w="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5863" name="Line 1046"/>
          <p:cNvSpPr>
            <a:spLocks noChangeShapeType="1"/>
          </p:cNvSpPr>
          <p:nvPr/>
        </p:nvSpPr>
        <p:spPr bwMode="auto">
          <a:xfrm>
            <a:off x="1874838" y="1205533"/>
            <a:ext cx="44450" cy="0"/>
          </a:xfrm>
          <a:prstGeom prst="line">
            <a:avLst/>
          </a:prstGeom>
          <a:noFill/>
          <a:ln w="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5864" name="Line 1047"/>
          <p:cNvSpPr>
            <a:spLocks noChangeShapeType="1"/>
          </p:cNvSpPr>
          <p:nvPr/>
        </p:nvSpPr>
        <p:spPr bwMode="auto">
          <a:xfrm>
            <a:off x="1919288" y="2781920"/>
            <a:ext cx="4273550" cy="1588"/>
          </a:xfrm>
          <a:prstGeom prst="line">
            <a:avLst/>
          </a:prstGeom>
          <a:noFill/>
          <a:ln w="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5865" name="Line 1048"/>
          <p:cNvSpPr>
            <a:spLocks noChangeShapeType="1"/>
          </p:cNvSpPr>
          <p:nvPr/>
        </p:nvSpPr>
        <p:spPr bwMode="auto">
          <a:xfrm>
            <a:off x="1919288" y="2781920"/>
            <a:ext cx="3175" cy="1588"/>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5866" name="Line 1049"/>
          <p:cNvSpPr>
            <a:spLocks noChangeShapeType="1"/>
          </p:cNvSpPr>
          <p:nvPr/>
        </p:nvSpPr>
        <p:spPr bwMode="auto">
          <a:xfrm>
            <a:off x="1885950" y="2781920"/>
            <a:ext cx="82550" cy="1588"/>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5867" name="Line 1050"/>
          <p:cNvSpPr>
            <a:spLocks noChangeShapeType="1"/>
          </p:cNvSpPr>
          <p:nvPr/>
        </p:nvSpPr>
        <p:spPr bwMode="auto">
          <a:xfrm>
            <a:off x="2582863" y="2492995"/>
            <a:ext cx="1587" cy="288925"/>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5868" name="Line 1051"/>
          <p:cNvSpPr>
            <a:spLocks noChangeShapeType="1"/>
          </p:cNvSpPr>
          <p:nvPr/>
        </p:nvSpPr>
        <p:spPr bwMode="auto">
          <a:xfrm>
            <a:off x="2255838" y="2781920"/>
            <a:ext cx="80962" cy="1588"/>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5869" name="Line 1052"/>
          <p:cNvSpPr>
            <a:spLocks noChangeShapeType="1"/>
          </p:cNvSpPr>
          <p:nvPr/>
        </p:nvSpPr>
        <p:spPr bwMode="auto">
          <a:xfrm>
            <a:off x="2811463" y="2781920"/>
            <a:ext cx="79375" cy="1588"/>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5870" name="Line 1053"/>
          <p:cNvSpPr>
            <a:spLocks noChangeShapeType="1"/>
          </p:cNvSpPr>
          <p:nvPr/>
        </p:nvSpPr>
        <p:spPr bwMode="auto">
          <a:xfrm>
            <a:off x="3192463" y="2781920"/>
            <a:ext cx="79375" cy="1588"/>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5871" name="Line 1054"/>
          <p:cNvSpPr>
            <a:spLocks noChangeShapeType="1"/>
          </p:cNvSpPr>
          <p:nvPr/>
        </p:nvSpPr>
        <p:spPr bwMode="auto">
          <a:xfrm>
            <a:off x="6192838" y="1205533"/>
            <a:ext cx="3175" cy="1576387"/>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5872" name="Line 1055"/>
          <p:cNvSpPr>
            <a:spLocks noChangeShapeType="1"/>
          </p:cNvSpPr>
          <p:nvPr/>
        </p:nvSpPr>
        <p:spPr bwMode="auto">
          <a:xfrm>
            <a:off x="6159500" y="2781920"/>
            <a:ext cx="80963" cy="1588"/>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5873" name="Line 1056"/>
          <p:cNvSpPr>
            <a:spLocks noChangeShapeType="1"/>
          </p:cNvSpPr>
          <p:nvPr/>
        </p:nvSpPr>
        <p:spPr bwMode="auto">
          <a:xfrm>
            <a:off x="1919288" y="2781920"/>
            <a:ext cx="3175" cy="1588"/>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5874" name="Line 1057"/>
          <p:cNvSpPr>
            <a:spLocks noChangeShapeType="1"/>
          </p:cNvSpPr>
          <p:nvPr/>
        </p:nvSpPr>
        <p:spPr bwMode="auto">
          <a:xfrm>
            <a:off x="1919288" y="2772395"/>
            <a:ext cx="3175" cy="25400"/>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5875" name="Line 1058"/>
          <p:cNvSpPr>
            <a:spLocks noChangeShapeType="1"/>
          </p:cNvSpPr>
          <p:nvPr/>
        </p:nvSpPr>
        <p:spPr bwMode="auto">
          <a:xfrm flipH="1">
            <a:off x="1919288" y="2462833"/>
            <a:ext cx="620712" cy="0"/>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5876" name="Line 1059"/>
          <p:cNvSpPr>
            <a:spLocks noChangeShapeType="1"/>
          </p:cNvSpPr>
          <p:nvPr/>
        </p:nvSpPr>
        <p:spPr bwMode="auto">
          <a:xfrm>
            <a:off x="1919288" y="2596183"/>
            <a:ext cx="3175" cy="26987"/>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5877" name="Line 1060"/>
          <p:cNvSpPr>
            <a:spLocks noChangeShapeType="1"/>
          </p:cNvSpPr>
          <p:nvPr/>
        </p:nvSpPr>
        <p:spPr bwMode="auto">
          <a:xfrm>
            <a:off x="1919288" y="1967533"/>
            <a:ext cx="3175" cy="26987"/>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5878" name="Line 1061"/>
          <p:cNvSpPr>
            <a:spLocks noChangeShapeType="1"/>
          </p:cNvSpPr>
          <p:nvPr/>
        </p:nvSpPr>
        <p:spPr bwMode="auto">
          <a:xfrm>
            <a:off x="1919288" y="1696070"/>
            <a:ext cx="3175" cy="28575"/>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5879" name="Line 1062"/>
          <p:cNvSpPr>
            <a:spLocks noChangeShapeType="1"/>
          </p:cNvSpPr>
          <p:nvPr/>
        </p:nvSpPr>
        <p:spPr bwMode="auto">
          <a:xfrm>
            <a:off x="1919288" y="1349995"/>
            <a:ext cx="3175" cy="26988"/>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5880" name="Line 1063"/>
          <p:cNvSpPr>
            <a:spLocks noChangeShapeType="1"/>
          </p:cNvSpPr>
          <p:nvPr/>
        </p:nvSpPr>
        <p:spPr bwMode="auto">
          <a:xfrm flipH="1">
            <a:off x="1919288" y="1205533"/>
            <a:ext cx="4273550" cy="0"/>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5881" name="Line 1064"/>
          <p:cNvSpPr>
            <a:spLocks noChangeShapeType="1"/>
          </p:cNvSpPr>
          <p:nvPr/>
        </p:nvSpPr>
        <p:spPr bwMode="auto">
          <a:xfrm>
            <a:off x="1919288" y="1192833"/>
            <a:ext cx="3175" cy="28575"/>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5882" name="Freeform 1065"/>
          <p:cNvSpPr>
            <a:spLocks/>
          </p:cNvSpPr>
          <p:nvPr/>
        </p:nvSpPr>
        <p:spPr bwMode="auto">
          <a:xfrm>
            <a:off x="1852613" y="2759695"/>
            <a:ext cx="136525" cy="46038"/>
          </a:xfrm>
          <a:custGeom>
            <a:avLst/>
            <a:gdLst>
              <a:gd name="T0" fmla="*/ 67273 w 69"/>
              <a:gd name="T1" fmla="*/ 0 h 69"/>
              <a:gd name="T2" fmla="*/ 136525 w 69"/>
              <a:gd name="T3" fmla="*/ 23353 h 69"/>
              <a:gd name="T4" fmla="*/ 67273 w 69"/>
              <a:gd name="T5" fmla="*/ 46038 h 69"/>
              <a:gd name="T6" fmla="*/ 0 w 69"/>
              <a:gd name="T7" fmla="*/ 23353 h 69"/>
              <a:gd name="T8" fmla="*/ 67273 w 69"/>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69">
                <a:moveTo>
                  <a:pt x="34" y="0"/>
                </a:moveTo>
                <a:lnTo>
                  <a:pt x="69" y="35"/>
                </a:lnTo>
                <a:lnTo>
                  <a:pt x="34" y="69"/>
                </a:lnTo>
                <a:lnTo>
                  <a:pt x="0" y="35"/>
                </a:lnTo>
                <a:lnTo>
                  <a:pt x="34" y="0"/>
                </a:lnTo>
                <a:close/>
              </a:path>
            </a:pathLst>
          </a:custGeom>
          <a:solidFill>
            <a:srgbClr val="0000FF"/>
          </a:solidFill>
          <a:ln w="9525">
            <a:solidFill>
              <a:srgbClr val="000080"/>
            </a:solidFill>
            <a:prstDash val="solid"/>
            <a:round/>
            <a:headEnd/>
            <a:tailEnd/>
          </a:ln>
        </p:spPr>
        <p:txBody>
          <a:bodyPr/>
          <a:lstStyle/>
          <a:p>
            <a:endParaRPr lang="en-US"/>
          </a:p>
        </p:txBody>
      </p:sp>
      <p:sp>
        <p:nvSpPr>
          <p:cNvPr id="35883" name="Freeform 1066"/>
          <p:cNvSpPr>
            <a:spLocks/>
          </p:cNvSpPr>
          <p:nvPr/>
        </p:nvSpPr>
        <p:spPr bwMode="auto">
          <a:xfrm>
            <a:off x="2501900" y="2435845"/>
            <a:ext cx="139700" cy="46038"/>
          </a:xfrm>
          <a:custGeom>
            <a:avLst/>
            <a:gdLst>
              <a:gd name="T0" fmla="*/ 69850 w 70"/>
              <a:gd name="T1" fmla="*/ 0 h 70"/>
              <a:gd name="T2" fmla="*/ 139700 w 70"/>
              <a:gd name="T3" fmla="*/ 23019 h 70"/>
              <a:gd name="T4" fmla="*/ 69850 w 70"/>
              <a:gd name="T5" fmla="*/ 46038 h 70"/>
              <a:gd name="T6" fmla="*/ 0 w 70"/>
              <a:gd name="T7" fmla="*/ 23019 h 70"/>
              <a:gd name="T8" fmla="*/ 69850 w 70"/>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70">
                <a:moveTo>
                  <a:pt x="35" y="0"/>
                </a:moveTo>
                <a:lnTo>
                  <a:pt x="70" y="35"/>
                </a:lnTo>
                <a:lnTo>
                  <a:pt x="35" y="70"/>
                </a:lnTo>
                <a:lnTo>
                  <a:pt x="0" y="35"/>
                </a:lnTo>
                <a:lnTo>
                  <a:pt x="35" y="0"/>
                </a:lnTo>
                <a:close/>
              </a:path>
            </a:pathLst>
          </a:custGeom>
          <a:solidFill>
            <a:srgbClr val="0000FF"/>
          </a:solidFill>
          <a:ln w="9525">
            <a:solidFill>
              <a:srgbClr val="000080"/>
            </a:solidFill>
            <a:prstDash val="solid"/>
            <a:round/>
            <a:headEnd/>
            <a:tailEnd/>
          </a:ln>
        </p:spPr>
        <p:txBody>
          <a:bodyPr/>
          <a:lstStyle/>
          <a:p>
            <a:endParaRPr lang="en-US"/>
          </a:p>
        </p:txBody>
      </p:sp>
      <p:sp>
        <p:nvSpPr>
          <p:cNvPr id="35884" name="Freeform 1067"/>
          <p:cNvSpPr>
            <a:spLocks/>
          </p:cNvSpPr>
          <p:nvPr/>
        </p:nvSpPr>
        <p:spPr bwMode="auto">
          <a:xfrm>
            <a:off x="4230688" y="1669083"/>
            <a:ext cx="138112" cy="46037"/>
          </a:xfrm>
          <a:custGeom>
            <a:avLst/>
            <a:gdLst>
              <a:gd name="T0" fmla="*/ 68055 w 69"/>
              <a:gd name="T1" fmla="*/ 0 h 70"/>
              <a:gd name="T2" fmla="*/ 138112 w 69"/>
              <a:gd name="T3" fmla="*/ 23019 h 70"/>
              <a:gd name="T4" fmla="*/ 68055 w 69"/>
              <a:gd name="T5" fmla="*/ 46037 h 70"/>
              <a:gd name="T6" fmla="*/ 0 w 69"/>
              <a:gd name="T7" fmla="*/ 23019 h 70"/>
              <a:gd name="T8" fmla="*/ 68055 w 69"/>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70">
                <a:moveTo>
                  <a:pt x="34" y="0"/>
                </a:moveTo>
                <a:lnTo>
                  <a:pt x="69" y="35"/>
                </a:lnTo>
                <a:lnTo>
                  <a:pt x="34" y="70"/>
                </a:lnTo>
                <a:lnTo>
                  <a:pt x="0" y="35"/>
                </a:lnTo>
                <a:lnTo>
                  <a:pt x="34" y="0"/>
                </a:lnTo>
                <a:close/>
              </a:path>
            </a:pathLst>
          </a:custGeom>
          <a:solidFill>
            <a:srgbClr val="0000FF"/>
          </a:solidFill>
          <a:ln w="9525">
            <a:solidFill>
              <a:srgbClr val="000080"/>
            </a:solidFill>
            <a:prstDash val="solid"/>
            <a:round/>
            <a:headEnd/>
            <a:tailEnd/>
          </a:ln>
        </p:spPr>
        <p:txBody>
          <a:bodyPr/>
          <a:lstStyle/>
          <a:p>
            <a:endParaRPr lang="en-US"/>
          </a:p>
        </p:txBody>
      </p:sp>
      <p:sp>
        <p:nvSpPr>
          <p:cNvPr id="35885" name="Freeform 1068"/>
          <p:cNvSpPr>
            <a:spLocks/>
          </p:cNvSpPr>
          <p:nvPr/>
        </p:nvSpPr>
        <p:spPr bwMode="auto">
          <a:xfrm>
            <a:off x="6122988" y="1181720"/>
            <a:ext cx="139700" cy="46038"/>
          </a:xfrm>
          <a:custGeom>
            <a:avLst/>
            <a:gdLst>
              <a:gd name="T0" fmla="*/ 69850 w 70"/>
              <a:gd name="T1" fmla="*/ 0 h 69"/>
              <a:gd name="T2" fmla="*/ 139700 w 70"/>
              <a:gd name="T3" fmla="*/ 23353 h 69"/>
              <a:gd name="T4" fmla="*/ 69850 w 70"/>
              <a:gd name="T5" fmla="*/ 46038 h 69"/>
              <a:gd name="T6" fmla="*/ 0 w 70"/>
              <a:gd name="T7" fmla="*/ 23353 h 69"/>
              <a:gd name="T8" fmla="*/ 69850 w 70"/>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69">
                <a:moveTo>
                  <a:pt x="35" y="0"/>
                </a:moveTo>
                <a:lnTo>
                  <a:pt x="70" y="35"/>
                </a:lnTo>
                <a:lnTo>
                  <a:pt x="35" y="69"/>
                </a:lnTo>
                <a:lnTo>
                  <a:pt x="0" y="35"/>
                </a:lnTo>
                <a:lnTo>
                  <a:pt x="35" y="0"/>
                </a:lnTo>
                <a:close/>
              </a:path>
            </a:pathLst>
          </a:custGeom>
          <a:solidFill>
            <a:srgbClr val="0000FF"/>
          </a:solidFill>
          <a:ln w="9525">
            <a:solidFill>
              <a:srgbClr val="000080"/>
            </a:solidFill>
            <a:prstDash val="solid"/>
            <a:round/>
            <a:headEnd/>
            <a:tailEnd/>
          </a:ln>
        </p:spPr>
        <p:txBody>
          <a:bodyPr/>
          <a:lstStyle/>
          <a:p>
            <a:endParaRPr lang="en-US"/>
          </a:p>
        </p:txBody>
      </p:sp>
      <p:sp>
        <p:nvSpPr>
          <p:cNvPr id="35886" name="Rectangle 1069"/>
          <p:cNvSpPr>
            <a:spLocks noChangeArrowheads="1"/>
          </p:cNvSpPr>
          <p:nvPr/>
        </p:nvSpPr>
        <p:spPr bwMode="auto">
          <a:xfrm>
            <a:off x="1436688" y="2751758"/>
            <a:ext cx="384175"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000">
                <a:solidFill>
                  <a:srgbClr val="000000"/>
                </a:solidFill>
                <a:latin typeface="Arial" pitchFamily="34" charset="0"/>
              </a:rPr>
              <a:t>0.0%</a:t>
            </a:r>
            <a:endParaRPr lang="en-US" altLang="en-US"/>
          </a:p>
        </p:txBody>
      </p:sp>
      <p:sp>
        <p:nvSpPr>
          <p:cNvPr id="35887" name="Rectangle 1070"/>
          <p:cNvSpPr>
            <a:spLocks noChangeArrowheads="1"/>
          </p:cNvSpPr>
          <p:nvPr/>
        </p:nvSpPr>
        <p:spPr bwMode="auto">
          <a:xfrm>
            <a:off x="1492250" y="2596183"/>
            <a:ext cx="325438"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000">
                <a:solidFill>
                  <a:srgbClr val="000000"/>
                </a:solidFill>
                <a:latin typeface="Arial" pitchFamily="34" charset="0"/>
              </a:rPr>
              <a:t>10.0</a:t>
            </a:r>
            <a:endParaRPr lang="en-US" altLang="en-US"/>
          </a:p>
        </p:txBody>
      </p:sp>
      <p:sp>
        <p:nvSpPr>
          <p:cNvPr id="35888" name="Rectangle 1071"/>
          <p:cNvSpPr>
            <a:spLocks noChangeArrowheads="1"/>
          </p:cNvSpPr>
          <p:nvPr/>
        </p:nvSpPr>
        <p:spPr bwMode="auto">
          <a:xfrm>
            <a:off x="1471613" y="2435845"/>
            <a:ext cx="32543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000">
                <a:solidFill>
                  <a:srgbClr val="000000"/>
                </a:solidFill>
                <a:latin typeface="Arial" pitchFamily="34" charset="0"/>
              </a:rPr>
              <a:t>20.0</a:t>
            </a:r>
            <a:endParaRPr lang="en-US" altLang="en-US"/>
          </a:p>
        </p:txBody>
      </p:sp>
      <p:sp>
        <p:nvSpPr>
          <p:cNvPr id="35889" name="Rectangle 1072"/>
          <p:cNvSpPr>
            <a:spLocks noChangeArrowheads="1"/>
          </p:cNvSpPr>
          <p:nvPr/>
        </p:nvSpPr>
        <p:spPr bwMode="auto">
          <a:xfrm>
            <a:off x="1471613" y="2278683"/>
            <a:ext cx="32543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000">
                <a:solidFill>
                  <a:srgbClr val="000000"/>
                </a:solidFill>
                <a:latin typeface="Arial" pitchFamily="34" charset="0"/>
              </a:rPr>
              <a:t>30.0</a:t>
            </a:r>
            <a:endParaRPr lang="en-US" altLang="en-US"/>
          </a:p>
        </p:txBody>
      </p:sp>
      <p:sp>
        <p:nvSpPr>
          <p:cNvPr id="35890" name="Rectangle 1073"/>
          <p:cNvSpPr>
            <a:spLocks noChangeArrowheads="1"/>
          </p:cNvSpPr>
          <p:nvPr/>
        </p:nvSpPr>
        <p:spPr bwMode="auto">
          <a:xfrm>
            <a:off x="1471613" y="2119933"/>
            <a:ext cx="32543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000">
                <a:solidFill>
                  <a:srgbClr val="000000"/>
                </a:solidFill>
                <a:latin typeface="Arial" pitchFamily="34" charset="0"/>
              </a:rPr>
              <a:t>40.0</a:t>
            </a:r>
            <a:endParaRPr lang="en-US" altLang="en-US"/>
          </a:p>
        </p:txBody>
      </p:sp>
      <p:sp>
        <p:nvSpPr>
          <p:cNvPr id="35891" name="Rectangle 1074"/>
          <p:cNvSpPr>
            <a:spLocks noChangeArrowheads="1"/>
          </p:cNvSpPr>
          <p:nvPr/>
        </p:nvSpPr>
        <p:spPr bwMode="auto">
          <a:xfrm>
            <a:off x="1471613" y="1962770"/>
            <a:ext cx="32543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000">
                <a:solidFill>
                  <a:srgbClr val="000000"/>
                </a:solidFill>
                <a:latin typeface="Arial" pitchFamily="34" charset="0"/>
              </a:rPr>
              <a:t>50.0</a:t>
            </a:r>
            <a:endParaRPr lang="en-US" altLang="en-US"/>
          </a:p>
        </p:txBody>
      </p:sp>
      <p:sp>
        <p:nvSpPr>
          <p:cNvPr id="35892" name="Rectangle 1075"/>
          <p:cNvSpPr>
            <a:spLocks noChangeArrowheads="1"/>
          </p:cNvSpPr>
          <p:nvPr/>
        </p:nvSpPr>
        <p:spPr bwMode="auto">
          <a:xfrm>
            <a:off x="1471613" y="1807195"/>
            <a:ext cx="32543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000">
                <a:solidFill>
                  <a:srgbClr val="000000"/>
                </a:solidFill>
                <a:latin typeface="Arial" pitchFamily="34" charset="0"/>
              </a:rPr>
              <a:t>60.0</a:t>
            </a:r>
            <a:endParaRPr lang="en-US" altLang="en-US"/>
          </a:p>
        </p:txBody>
      </p:sp>
      <p:sp>
        <p:nvSpPr>
          <p:cNvPr id="35893" name="Rectangle 1076"/>
          <p:cNvSpPr>
            <a:spLocks noChangeArrowheads="1"/>
          </p:cNvSpPr>
          <p:nvPr/>
        </p:nvSpPr>
        <p:spPr bwMode="auto">
          <a:xfrm>
            <a:off x="1471613" y="1648445"/>
            <a:ext cx="32543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000">
                <a:solidFill>
                  <a:srgbClr val="000000"/>
                </a:solidFill>
                <a:latin typeface="Arial" pitchFamily="34" charset="0"/>
              </a:rPr>
              <a:t>70.0</a:t>
            </a:r>
            <a:endParaRPr lang="en-US" altLang="en-US"/>
          </a:p>
        </p:txBody>
      </p:sp>
      <p:sp>
        <p:nvSpPr>
          <p:cNvPr id="35894" name="Rectangle 1077"/>
          <p:cNvSpPr>
            <a:spLocks noChangeArrowheads="1"/>
          </p:cNvSpPr>
          <p:nvPr/>
        </p:nvSpPr>
        <p:spPr bwMode="auto">
          <a:xfrm>
            <a:off x="1471613" y="1491283"/>
            <a:ext cx="32543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000">
                <a:solidFill>
                  <a:srgbClr val="000000"/>
                </a:solidFill>
                <a:latin typeface="Arial" pitchFamily="34" charset="0"/>
              </a:rPr>
              <a:t>80.0</a:t>
            </a:r>
            <a:endParaRPr lang="en-US" altLang="en-US"/>
          </a:p>
        </p:txBody>
      </p:sp>
      <p:sp>
        <p:nvSpPr>
          <p:cNvPr id="35895" name="Rectangle 1078"/>
          <p:cNvSpPr>
            <a:spLocks noChangeArrowheads="1"/>
          </p:cNvSpPr>
          <p:nvPr/>
        </p:nvSpPr>
        <p:spPr bwMode="auto">
          <a:xfrm>
            <a:off x="1471613" y="1332533"/>
            <a:ext cx="32543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000">
                <a:solidFill>
                  <a:srgbClr val="000000"/>
                </a:solidFill>
                <a:latin typeface="Arial" pitchFamily="34" charset="0"/>
              </a:rPr>
              <a:t>90.0</a:t>
            </a:r>
            <a:endParaRPr lang="en-US" altLang="en-US"/>
          </a:p>
        </p:txBody>
      </p:sp>
      <p:sp>
        <p:nvSpPr>
          <p:cNvPr id="35896" name="Rectangle 1079"/>
          <p:cNvSpPr>
            <a:spLocks noChangeArrowheads="1"/>
          </p:cNvSpPr>
          <p:nvPr/>
        </p:nvSpPr>
        <p:spPr bwMode="auto">
          <a:xfrm>
            <a:off x="1382713" y="1175370"/>
            <a:ext cx="4191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000">
                <a:solidFill>
                  <a:srgbClr val="000000"/>
                </a:solidFill>
                <a:latin typeface="Arial" pitchFamily="34" charset="0"/>
              </a:rPr>
              <a:t>100.0</a:t>
            </a:r>
            <a:endParaRPr lang="en-US" altLang="en-US"/>
          </a:p>
        </p:txBody>
      </p:sp>
      <p:sp>
        <p:nvSpPr>
          <p:cNvPr id="35897" name="Rectangle 1080"/>
          <p:cNvSpPr>
            <a:spLocks noChangeArrowheads="1"/>
          </p:cNvSpPr>
          <p:nvPr/>
        </p:nvSpPr>
        <p:spPr bwMode="auto">
          <a:xfrm>
            <a:off x="4648200" y="2816845"/>
            <a:ext cx="15351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b="1">
                <a:solidFill>
                  <a:srgbClr val="000000"/>
                </a:solidFill>
                <a:latin typeface="Arial" pitchFamily="34" charset="0"/>
              </a:rPr>
              <a:t>Week of season</a:t>
            </a:r>
            <a:endParaRPr lang="en-US" altLang="en-US" sz="1600"/>
          </a:p>
        </p:txBody>
      </p:sp>
      <p:grpSp>
        <p:nvGrpSpPr>
          <p:cNvPr id="35898" name="Group 1081"/>
          <p:cNvGrpSpPr>
            <a:grpSpLocks/>
          </p:cNvGrpSpPr>
          <p:nvPr/>
        </p:nvGrpSpPr>
        <p:grpSpPr bwMode="auto">
          <a:xfrm>
            <a:off x="228600" y="1578595"/>
            <a:ext cx="1193800" cy="650875"/>
            <a:chOff x="172" y="1104"/>
            <a:chExt cx="564" cy="547"/>
          </a:xfrm>
        </p:grpSpPr>
        <p:sp>
          <p:nvSpPr>
            <p:cNvPr id="35923" name="Rectangle 1082"/>
            <p:cNvSpPr>
              <a:spLocks noChangeArrowheads="1"/>
            </p:cNvSpPr>
            <p:nvPr/>
          </p:nvSpPr>
          <p:spPr bwMode="auto">
            <a:xfrm>
              <a:off x="172" y="1104"/>
              <a:ext cx="56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400" b="1">
                  <a:solidFill>
                    <a:srgbClr val="000000"/>
                  </a:solidFill>
                  <a:latin typeface="Arial" pitchFamily="34" charset="0"/>
                </a:rPr>
                <a:t>% of Total </a:t>
              </a:r>
              <a:endParaRPr lang="en-US" altLang="en-US" sz="1400"/>
            </a:p>
          </p:txBody>
        </p:sp>
        <p:sp>
          <p:nvSpPr>
            <p:cNvPr id="35924" name="Rectangle 1083"/>
            <p:cNvSpPr>
              <a:spLocks noChangeArrowheads="1"/>
            </p:cNvSpPr>
            <p:nvPr/>
          </p:nvSpPr>
          <p:spPr bwMode="auto">
            <a:xfrm>
              <a:off x="225" y="1229"/>
              <a:ext cx="42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400" b="1">
                  <a:solidFill>
                    <a:srgbClr val="000000"/>
                  </a:solidFill>
                  <a:latin typeface="Arial" pitchFamily="34" charset="0"/>
                </a:rPr>
                <a:t>Season </a:t>
              </a:r>
              <a:endParaRPr lang="en-US" altLang="en-US" sz="1400"/>
            </a:p>
          </p:txBody>
        </p:sp>
        <p:sp>
          <p:nvSpPr>
            <p:cNvPr id="35925" name="Rectangle 1084"/>
            <p:cNvSpPr>
              <a:spLocks noChangeArrowheads="1"/>
            </p:cNvSpPr>
            <p:nvPr/>
          </p:nvSpPr>
          <p:spPr bwMode="auto">
            <a:xfrm>
              <a:off x="270" y="1379"/>
              <a:ext cx="32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400" b="1">
                  <a:solidFill>
                    <a:srgbClr val="000000"/>
                  </a:solidFill>
                  <a:latin typeface="Arial" pitchFamily="34" charset="0"/>
                </a:rPr>
                <a:t>Sales </a:t>
              </a:r>
              <a:endParaRPr lang="en-US" altLang="en-US" sz="1400"/>
            </a:p>
          </p:txBody>
        </p:sp>
        <p:sp>
          <p:nvSpPr>
            <p:cNvPr id="35926" name="Rectangle 1085"/>
            <p:cNvSpPr>
              <a:spLocks noChangeArrowheads="1"/>
            </p:cNvSpPr>
            <p:nvPr/>
          </p:nvSpPr>
          <p:spPr bwMode="auto">
            <a:xfrm>
              <a:off x="192" y="1517"/>
              <a:ext cx="49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400" b="1">
                  <a:solidFill>
                    <a:srgbClr val="000000"/>
                  </a:solidFill>
                  <a:latin typeface="Arial" pitchFamily="34" charset="0"/>
                </a:rPr>
                <a:t>Achieved</a:t>
              </a:r>
              <a:endParaRPr lang="en-US" altLang="en-US" sz="1400"/>
            </a:p>
          </p:txBody>
        </p:sp>
      </p:grpSp>
      <p:sp>
        <p:nvSpPr>
          <p:cNvPr id="35899" name="Rectangle 1086"/>
          <p:cNvSpPr>
            <a:spLocks noChangeArrowheads="1"/>
          </p:cNvSpPr>
          <p:nvPr/>
        </p:nvSpPr>
        <p:spPr bwMode="auto">
          <a:xfrm>
            <a:off x="2025650" y="2794620"/>
            <a:ext cx="230188"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5900" name="Rectangle 1087"/>
          <p:cNvSpPr>
            <a:spLocks noChangeArrowheads="1"/>
          </p:cNvSpPr>
          <p:nvPr/>
        </p:nvSpPr>
        <p:spPr bwMode="auto">
          <a:xfrm>
            <a:off x="2614613" y="2794620"/>
            <a:ext cx="230187"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5901" name="Rectangle 1088"/>
          <p:cNvSpPr>
            <a:spLocks noChangeArrowheads="1"/>
          </p:cNvSpPr>
          <p:nvPr/>
        </p:nvSpPr>
        <p:spPr bwMode="auto">
          <a:xfrm>
            <a:off x="2984500" y="2794620"/>
            <a:ext cx="230188"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5902" name="Rectangle 1089"/>
          <p:cNvSpPr>
            <a:spLocks noChangeArrowheads="1"/>
          </p:cNvSpPr>
          <p:nvPr/>
        </p:nvSpPr>
        <p:spPr bwMode="auto">
          <a:xfrm>
            <a:off x="3963988" y="2805733"/>
            <a:ext cx="334962"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5903" name="Rectangle 1090"/>
          <p:cNvSpPr>
            <a:spLocks noChangeArrowheads="1"/>
          </p:cNvSpPr>
          <p:nvPr/>
        </p:nvSpPr>
        <p:spPr bwMode="auto">
          <a:xfrm>
            <a:off x="5999163" y="2805733"/>
            <a:ext cx="333375"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5904" name="Rectangle 1091"/>
          <p:cNvSpPr>
            <a:spLocks noChangeArrowheads="1"/>
          </p:cNvSpPr>
          <p:nvPr/>
        </p:nvSpPr>
        <p:spPr bwMode="auto">
          <a:xfrm>
            <a:off x="1655763" y="2802558"/>
            <a:ext cx="230187"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5905" name="AutoShape 1092"/>
          <p:cNvSpPr>
            <a:spLocks/>
          </p:cNvSpPr>
          <p:nvPr/>
        </p:nvSpPr>
        <p:spPr bwMode="auto">
          <a:xfrm>
            <a:off x="6272213" y="1196008"/>
            <a:ext cx="95250" cy="504825"/>
          </a:xfrm>
          <a:prstGeom prst="rightBracket">
            <a:avLst>
              <a:gd name="adj" fmla="val 441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5906" name="Text Box 1093"/>
          <p:cNvSpPr txBox="1">
            <a:spLocks noChangeArrowheads="1"/>
          </p:cNvSpPr>
          <p:nvPr/>
        </p:nvSpPr>
        <p:spPr bwMode="auto">
          <a:xfrm>
            <a:off x="6329363" y="1157908"/>
            <a:ext cx="2814637" cy="893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a:t>This portion of demand can be supplied based on an accurate forecast.</a:t>
            </a:r>
          </a:p>
        </p:txBody>
      </p:sp>
      <p:sp>
        <p:nvSpPr>
          <p:cNvPr id="35907" name="Line 1094"/>
          <p:cNvSpPr>
            <a:spLocks noChangeShapeType="1"/>
          </p:cNvSpPr>
          <p:nvPr/>
        </p:nvSpPr>
        <p:spPr bwMode="auto">
          <a:xfrm flipV="1">
            <a:off x="1930400" y="1721470"/>
            <a:ext cx="2293938" cy="1041400"/>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08" name="Freeform 1095"/>
          <p:cNvSpPr>
            <a:spLocks/>
          </p:cNvSpPr>
          <p:nvPr/>
        </p:nvSpPr>
        <p:spPr bwMode="auto">
          <a:xfrm>
            <a:off x="4224338" y="1215058"/>
            <a:ext cx="1914525" cy="506412"/>
          </a:xfrm>
          <a:custGeom>
            <a:avLst/>
            <a:gdLst>
              <a:gd name="T0" fmla="*/ 0 w 960"/>
              <a:gd name="T1" fmla="*/ 506412 h 768"/>
              <a:gd name="T2" fmla="*/ 382905 w 960"/>
              <a:gd name="T3" fmla="*/ 348158 h 768"/>
              <a:gd name="T4" fmla="*/ 861536 w 960"/>
              <a:gd name="T5" fmla="*/ 189905 h 768"/>
              <a:gd name="T6" fmla="*/ 1340168 w 960"/>
              <a:gd name="T7" fmla="*/ 63302 h 768"/>
              <a:gd name="T8" fmla="*/ 1914525 w 960"/>
              <a:gd name="T9" fmla="*/ 0 h 7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0" h="768">
                <a:moveTo>
                  <a:pt x="0" y="768"/>
                </a:moveTo>
                <a:cubicBezTo>
                  <a:pt x="60" y="688"/>
                  <a:pt x="120" y="608"/>
                  <a:pt x="192" y="528"/>
                </a:cubicBezTo>
                <a:cubicBezTo>
                  <a:pt x="264" y="448"/>
                  <a:pt x="352" y="360"/>
                  <a:pt x="432" y="288"/>
                </a:cubicBezTo>
                <a:cubicBezTo>
                  <a:pt x="512" y="216"/>
                  <a:pt x="584" y="144"/>
                  <a:pt x="672" y="96"/>
                </a:cubicBezTo>
                <a:cubicBezTo>
                  <a:pt x="760" y="48"/>
                  <a:pt x="912" y="16"/>
                  <a:pt x="960" y="0"/>
                </a:cubicBezTo>
              </a:path>
            </a:pathLst>
          </a:custGeom>
          <a:noFill/>
          <a:ln w="19050"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09" name="Line 1096"/>
          <p:cNvSpPr>
            <a:spLocks noChangeShapeType="1"/>
          </p:cNvSpPr>
          <p:nvPr/>
        </p:nvSpPr>
        <p:spPr bwMode="auto">
          <a:xfrm>
            <a:off x="4267200" y="1692895"/>
            <a:ext cx="0" cy="1100138"/>
          </a:xfrm>
          <a:prstGeom prst="line">
            <a:avLst/>
          </a:prstGeom>
          <a:noFill/>
          <a:ln w="9525" cap="rnd">
            <a:solidFill>
              <a:srgbClr val="FF33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10" name="Line 1097"/>
          <p:cNvSpPr>
            <a:spLocks noChangeShapeType="1"/>
          </p:cNvSpPr>
          <p:nvPr/>
        </p:nvSpPr>
        <p:spPr bwMode="auto">
          <a:xfrm flipH="1">
            <a:off x="1930400" y="1692895"/>
            <a:ext cx="2336800" cy="0"/>
          </a:xfrm>
          <a:prstGeom prst="line">
            <a:avLst/>
          </a:prstGeom>
          <a:noFill/>
          <a:ln w="9525" cap="rnd">
            <a:solidFill>
              <a:srgbClr val="FF33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11" name="Line 1098"/>
          <p:cNvSpPr>
            <a:spLocks noChangeShapeType="1"/>
          </p:cNvSpPr>
          <p:nvPr/>
        </p:nvSpPr>
        <p:spPr bwMode="auto">
          <a:xfrm flipV="1">
            <a:off x="1930400" y="2835895"/>
            <a:ext cx="0" cy="6286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12" name="Text Box 1099"/>
          <p:cNvSpPr txBox="1">
            <a:spLocks noChangeArrowheads="1"/>
          </p:cNvSpPr>
          <p:nvPr/>
        </p:nvSpPr>
        <p:spPr bwMode="auto">
          <a:xfrm>
            <a:off x="2406650" y="2664445"/>
            <a:ext cx="336550" cy="16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800"/>
          </a:p>
        </p:txBody>
      </p:sp>
      <p:cxnSp>
        <p:nvCxnSpPr>
          <p:cNvPr id="35913" name="AutoShape 1100"/>
          <p:cNvCxnSpPr>
            <a:cxnSpLocks noChangeShapeType="1"/>
          </p:cNvCxnSpPr>
          <p:nvPr/>
        </p:nvCxnSpPr>
        <p:spPr bwMode="auto">
          <a:xfrm rot="5400000" flipH="1">
            <a:off x="2994025" y="2413620"/>
            <a:ext cx="752475" cy="1558925"/>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914" name="AutoShape 1101"/>
          <p:cNvCxnSpPr>
            <a:cxnSpLocks noChangeShapeType="1"/>
            <a:stCxn id="35846" idx="0"/>
            <a:endCxn id="35909" idx="1"/>
          </p:cNvCxnSpPr>
          <p:nvPr/>
        </p:nvCxnSpPr>
        <p:spPr bwMode="auto">
          <a:xfrm rot="5400000" flipH="1">
            <a:off x="5397500" y="1662733"/>
            <a:ext cx="647700" cy="2908300"/>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915" name="Line 1102"/>
          <p:cNvSpPr>
            <a:spLocks noChangeShapeType="1"/>
          </p:cNvSpPr>
          <p:nvPr/>
        </p:nvSpPr>
        <p:spPr bwMode="auto">
          <a:xfrm>
            <a:off x="2540000" y="3045445"/>
            <a:ext cx="1727200" cy="0"/>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16" name="Line 1103"/>
          <p:cNvSpPr>
            <a:spLocks noChangeShapeType="1"/>
          </p:cNvSpPr>
          <p:nvPr/>
        </p:nvSpPr>
        <p:spPr bwMode="auto">
          <a:xfrm flipV="1">
            <a:off x="5988124" y="4739878"/>
            <a:ext cx="2171700" cy="1390650"/>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5917" name="Group 1104"/>
          <p:cNvGrpSpPr>
            <a:grpSpLocks/>
          </p:cNvGrpSpPr>
          <p:nvPr/>
        </p:nvGrpSpPr>
        <p:grpSpPr bwMode="auto">
          <a:xfrm>
            <a:off x="285824" y="4581128"/>
            <a:ext cx="3441700" cy="2178050"/>
            <a:chOff x="-48" y="3739"/>
            <a:chExt cx="1872" cy="1829"/>
          </a:xfrm>
        </p:grpSpPr>
        <p:graphicFrame>
          <p:nvGraphicFramePr>
            <p:cNvPr id="35921" name="Object 1105"/>
            <p:cNvGraphicFramePr>
              <a:graphicFrameLocks noChangeAspect="1"/>
            </p:cNvGraphicFramePr>
            <p:nvPr/>
          </p:nvGraphicFramePr>
          <p:xfrm>
            <a:off x="-48" y="3739"/>
            <a:ext cx="1872" cy="1829"/>
          </p:xfrm>
          <a:graphic>
            <a:graphicData uri="http://schemas.openxmlformats.org/presentationml/2006/ole">
              <mc:AlternateContent xmlns:mc="http://schemas.openxmlformats.org/markup-compatibility/2006">
                <mc:Choice xmlns:v="urn:schemas-microsoft-com:vml" Requires="v">
                  <p:oleObj spid="_x0000_s13433" name="Worksheet" r:id="rId5" imgW="4715256" imgH="4124554" progId="Excel.Sheet.8">
                    <p:embed/>
                  </p:oleObj>
                </mc:Choice>
                <mc:Fallback>
                  <p:oleObj name="Worksheet" r:id="rId5" imgW="4715256" imgH="4124554"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 y="3739"/>
                          <a:ext cx="1872" cy="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922" name="Line 1106"/>
            <p:cNvSpPr>
              <a:spLocks noChangeShapeType="1"/>
            </p:cNvSpPr>
            <p:nvPr/>
          </p:nvSpPr>
          <p:spPr bwMode="auto">
            <a:xfrm flipV="1">
              <a:off x="432" y="3869"/>
              <a:ext cx="1248" cy="1248"/>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5918" name="Line 1107"/>
          <p:cNvSpPr>
            <a:spLocks noChangeShapeType="1"/>
          </p:cNvSpPr>
          <p:nvPr/>
        </p:nvSpPr>
        <p:spPr bwMode="auto">
          <a:xfrm>
            <a:off x="4267200" y="1692895"/>
            <a:ext cx="1930400" cy="0"/>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300320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8916" name="Picture 3"/>
          <p:cNvPicPr>
            <a:picLocks noChangeAspect="1" noChangeArrowheads="1"/>
          </p:cNvPicPr>
          <p:nvPr/>
        </p:nvPicPr>
        <p:blipFill>
          <a:blip r:embed="rId3">
            <a:extLst>
              <a:ext uri="{28A0092B-C50C-407E-A947-70E740481C1C}">
                <a14:useLocalDpi xmlns:a14="http://schemas.microsoft.com/office/drawing/2010/main" val="0"/>
              </a:ext>
            </a:extLst>
          </a:blip>
          <a:srcRect l="28787" b="9061"/>
          <a:stretch>
            <a:fillRect/>
          </a:stretch>
        </p:blipFill>
        <p:spPr bwMode="auto">
          <a:xfrm>
            <a:off x="3276600" y="3449464"/>
            <a:ext cx="3581400" cy="305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7" name="Line 4"/>
          <p:cNvSpPr>
            <a:spLocks noChangeShapeType="1"/>
          </p:cNvSpPr>
          <p:nvPr/>
        </p:nvSpPr>
        <p:spPr bwMode="auto">
          <a:xfrm>
            <a:off x="381000" y="1643137"/>
            <a:ext cx="83058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18" name="Line 16"/>
          <p:cNvSpPr>
            <a:spLocks noChangeShapeType="1"/>
          </p:cNvSpPr>
          <p:nvPr/>
        </p:nvSpPr>
        <p:spPr bwMode="auto">
          <a:xfrm flipH="1">
            <a:off x="2667000" y="1643137"/>
            <a:ext cx="0" cy="336550"/>
          </a:xfrm>
          <a:prstGeom prst="line">
            <a:avLst/>
          </a:prstGeom>
          <a:noFill/>
          <a:ln w="9525">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19" name="Text Box 17"/>
          <p:cNvSpPr txBox="1">
            <a:spLocks noChangeArrowheads="1"/>
          </p:cNvSpPr>
          <p:nvPr/>
        </p:nvSpPr>
        <p:spPr bwMode="auto">
          <a:xfrm>
            <a:off x="1981200" y="2055887"/>
            <a:ext cx="1752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600">
                <a:latin typeface="Arial Unicode MS" pitchFamily="34" charset="-128"/>
              </a:rPr>
              <a:t>Replenishment</a:t>
            </a:r>
          </a:p>
          <a:p>
            <a:r>
              <a:rPr lang="en-US" altLang="en-US" sz="1600">
                <a:latin typeface="Arial Unicode MS" pitchFamily="34" charset="-128"/>
              </a:rPr>
              <a:t>Order Placed</a:t>
            </a:r>
          </a:p>
        </p:txBody>
      </p:sp>
      <p:sp>
        <p:nvSpPr>
          <p:cNvPr id="38920" name="Line 18"/>
          <p:cNvSpPr>
            <a:spLocks noChangeShapeType="1"/>
          </p:cNvSpPr>
          <p:nvPr/>
        </p:nvSpPr>
        <p:spPr bwMode="auto">
          <a:xfrm>
            <a:off x="381000" y="1643137"/>
            <a:ext cx="0" cy="33655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21" name="Text Box 21"/>
          <p:cNvSpPr txBox="1">
            <a:spLocks noChangeArrowheads="1"/>
          </p:cNvSpPr>
          <p:nvPr/>
        </p:nvSpPr>
        <p:spPr bwMode="auto">
          <a:xfrm>
            <a:off x="4724400" y="2055887"/>
            <a:ext cx="1828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600">
                <a:latin typeface="Arial Unicode MS" pitchFamily="34" charset="-128"/>
              </a:rPr>
              <a:t>Replenishment Order Arrives</a:t>
            </a:r>
          </a:p>
        </p:txBody>
      </p:sp>
      <p:sp>
        <p:nvSpPr>
          <p:cNvPr id="38922" name="Line 22"/>
          <p:cNvSpPr>
            <a:spLocks noChangeShapeType="1"/>
          </p:cNvSpPr>
          <p:nvPr/>
        </p:nvSpPr>
        <p:spPr bwMode="auto">
          <a:xfrm flipH="1" flipV="1">
            <a:off x="5410200" y="1643137"/>
            <a:ext cx="0" cy="336550"/>
          </a:xfrm>
          <a:prstGeom prst="line">
            <a:avLst/>
          </a:prstGeom>
          <a:noFill/>
          <a:ln w="9525">
            <a:solidFill>
              <a:srgbClr val="FF5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23" name="Text Box 23"/>
          <p:cNvSpPr txBox="1">
            <a:spLocks noChangeArrowheads="1"/>
          </p:cNvSpPr>
          <p:nvPr/>
        </p:nvSpPr>
        <p:spPr bwMode="auto">
          <a:xfrm>
            <a:off x="76200" y="2055887"/>
            <a:ext cx="1981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sz="1600">
                <a:latin typeface="Arial Unicode MS" pitchFamily="34" charset="-128"/>
              </a:rPr>
              <a:t>Initial Buy</a:t>
            </a:r>
          </a:p>
        </p:txBody>
      </p:sp>
      <p:sp>
        <p:nvSpPr>
          <p:cNvPr id="38924" name="Text Box 24"/>
          <p:cNvSpPr txBox="1">
            <a:spLocks noChangeArrowheads="1"/>
          </p:cNvSpPr>
          <p:nvPr/>
        </p:nvSpPr>
        <p:spPr bwMode="auto">
          <a:xfrm>
            <a:off x="2133600" y="5441776"/>
            <a:ext cx="16764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sz="1500" b="1">
                <a:latin typeface="Arial Unicode MS" pitchFamily="34" charset="-128"/>
              </a:rPr>
              <a:t> Closeout R</a:t>
            </a:r>
          </a:p>
        </p:txBody>
      </p:sp>
      <p:sp>
        <p:nvSpPr>
          <p:cNvPr id="38925" name="Text Box 25"/>
          <p:cNvSpPr txBox="1">
            <a:spLocks noChangeArrowheads="1"/>
          </p:cNvSpPr>
          <p:nvPr/>
        </p:nvSpPr>
        <p:spPr bwMode="auto">
          <a:xfrm>
            <a:off x="3352800" y="6492701"/>
            <a:ext cx="19812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sz="1500" b="1">
                <a:latin typeface="Arial Unicode MS" pitchFamily="34" charset="-128"/>
              </a:rPr>
              <a:t>Initial Buy Quantity</a:t>
            </a:r>
          </a:p>
        </p:txBody>
      </p:sp>
      <p:sp>
        <p:nvSpPr>
          <p:cNvPr id="38926" name="Text Box 26"/>
          <p:cNvSpPr txBox="1">
            <a:spLocks noChangeArrowheads="1"/>
          </p:cNvSpPr>
          <p:nvPr/>
        </p:nvSpPr>
        <p:spPr bwMode="auto">
          <a:xfrm>
            <a:off x="1905000" y="4070176"/>
            <a:ext cx="14478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sz="1500" b="1">
                <a:solidFill>
                  <a:srgbClr val="FF0000"/>
                </a:solidFill>
                <a:latin typeface="Arial Unicode MS" pitchFamily="34" charset="-128"/>
              </a:rPr>
              <a:t>Initial Demand</a:t>
            </a:r>
          </a:p>
        </p:txBody>
      </p:sp>
      <p:sp>
        <p:nvSpPr>
          <p:cNvPr id="38927" name="Text Box 27"/>
          <p:cNvSpPr txBox="1">
            <a:spLocks noChangeArrowheads="1"/>
          </p:cNvSpPr>
          <p:nvPr/>
        </p:nvSpPr>
        <p:spPr bwMode="auto">
          <a:xfrm>
            <a:off x="1447800" y="2636912"/>
            <a:ext cx="160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sz="1600">
                <a:latin typeface="Arial Unicode MS" pitchFamily="34" charset="-128"/>
              </a:rPr>
              <a:t>Initial Demand</a:t>
            </a:r>
          </a:p>
        </p:txBody>
      </p:sp>
      <p:sp>
        <p:nvSpPr>
          <p:cNvPr id="38928" name="Text Box 28"/>
          <p:cNvSpPr txBox="1">
            <a:spLocks noChangeArrowheads="1"/>
          </p:cNvSpPr>
          <p:nvPr/>
        </p:nvSpPr>
        <p:spPr bwMode="auto">
          <a:xfrm>
            <a:off x="4572000" y="2865512"/>
            <a:ext cx="2667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sz="1600">
                <a:latin typeface="Arial Unicode MS" pitchFamily="34" charset="-128"/>
              </a:rPr>
              <a:t>Life cycle Demand</a:t>
            </a:r>
          </a:p>
        </p:txBody>
      </p:sp>
      <p:sp>
        <p:nvSpPr>
          <p:cNvPr id="38929" name="Line 29"/>
          <p:cNvSpPr>
            <a:spLocks noChangeShapeType="1"/>
          </p:cNvSpPr>
          <p:nvPr/>
        </p:nvSpPr>
        <p:spPr bwMode="auto">
          <a:xfrm flipH="1">
            <a:off x="381000" y="2789312"/>
            <a:ext cx="1066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30" name="Line 30"/>
          <p:cNvSpPr>
            <a:spLocks noChangeShapeType="1"/>
          </p:cNvSpPr>
          <p:nvPr/>
        </p:nvSpPr>
        <p:spPr bwMode="auto">
          <a:xfrm>
            <a:off x="2895600" y="2789312"/>
            <a:ext cx="2514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31" name="Line 31"/>
          <p:cNvSpPr>
            <a:spLocks noChangeShapeType="1"/>
          </p:cNvSpPr>
          <p:nvPr/>
        </p:nvSpPr>
        <p:spPr bwMode="auto">
          <a:xfrm flipH="1">
            <a:off x="381000" y="3068960"/>
            <a:ext cx="403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32" name="Line 32"/>
          <p:cNvSpPr>
            <a:spLocks noChangeShapeType="1"/>
          </p:cNvSpPr>
          <p:nvPr/>
        </p:nvSpPr>
        <p:spPr bwMode="auto">
          <a:xfrm>
            <a:off x="6400800" y="3058616"/>
            <a:ext cx="2286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33" name="Line 33"/>
          <p:cNvSpPr>
            <a:spLocks noChangeShapeType="1"/>
          </p:cNvSpPr>
          <p:nvPr/>
        </p:nvSpPr>
        <p:spPr bwMode="auto">
          <a:xfrm flipH="1" flipV="1">
            <a:off x="8610600" y="1643137"/>
            <a:ext cx="0" cy="412750"/>
          </a:xfrm>
          <a:prstGeom prst="line">
            <a:avLst/>
          </a:prstGeom>
          <a:noFill/>
          <a:ln w="9525">
            <a:solidFill>
              <a:srgbClr val="FF5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34" name="Text Box 34"/>
          <p:cNvSpPr txBox="1">
            <a:spLocks noChangeArrowheads="1"/>
          </p:cNvSpPr>
          <p:nvPr/>
        </p:nvSpPr>
        <p:spPr bwMode="auto">
          <a:xfrm>
            <a:off x="7848600" y="2055887"/>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600">
                <a:latin typeface="Arial Unicode MS" pitchFamily="34" charset="-128"/>
              </a:rPr>
              <a:t>End of Life</a:t>
            </a:r>
          </a:p>
        </p:txBody>
      </p:sp>
      <p:sp>
        <p:nvSpPr>
          <p:cNvPr id="38935" name="Text Box 35"/>
          <p:cNvSpPr txBox="1">
            <a:spLocks noChangeArrowheads="1"/>
          </p:cNvSpPr>
          <p:nvPr/>
        </p:nvSpPr>
        <p:spPr bwMode="auto">
          <a:xfrm>
            <a:off x="2743200" y="3200226"/>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600"/>
              <a:t>Probability</a:t>
            </a:r>
          </a:p>
        </p:txBody>
      </p:sp>
      <p:sp>
        <p:nvSpPr>
          <p:cNvPr id="2" name="Rectangle 1"/>
          <p:cNvSpPr/>
          <p:nvPr/>
        </p:nvSpPr>
        <p:spPr>
          <a:xfrm>
            <a:off x="6057900" y="4230513"/>
            <a:ext cx="2971800" cy="923330"/>
          </a:xfrm>
          <a:prstGeom prst="rect">
            <a:avLst/>
          </a:prstGeom>
        </p:spPr>
        <p:txBody>
          <a:bodyPr wrap="square">
            <a:spAutoFit/>
          </a:bodyPr>
          <a:lstStyle/>
          <a:p>
            <a:pPr algn="ctr"/>
            <a:r>
              <a:rPr lang="en-US" altLang="en-US" dirty="0"/>
              <a:t>The Initial Buy </a:t>
            </a:r>
            <a:r>
              <a:rPr lang="en-US" altLang="en-US" dirty="0" smtClean="0"/>
              <a:t>should minimize </a:t>
            </a:r>
            <a:r>
              <a:rPr lang="en-US" altLang="en-US" dirty="0"/>
              <a:t>the </a:t>
            </a:r>
            <a:r>
              <a:rPr lang="en-US" altLang="en-US" dirty="0" smtClean="0"/>
              <a:t>cost </a:t>
            </a:r>
            <a:r>
              <a:rPr lang="en-US" altLang="en-US" dirty="0"/>
              <a:t>of </a:t>
            </a:r>
            <a:r>
              <a:rPr lang="en-US" altLang="en-US" dirty="0" smtClean="0"/>
              <a:t>both </a:t>
            </a:r>
            <a:r>
              <a:rPr lang="en-US" altLang="en-US" dirty="0" err="1"/>
              <a:t>s</a:t>
            </a:r>
            <a:r>
              <a:rPr lang="en-US" altLang="en-US" dirty="0" err="1" smtClean="0"/>
              <a:t>tockouts</a:t>
            </a:r>
            <a:r>
              <a:rPr lang="en-US" altLang="en-US" dirty="0" smtClean="0"/>
              <a:t> </a:t>
            </a:r>
            <a:r>
              <a:rPr lang="en-US" altLang="en-US" dirty="0"/>
              <a:t>and </a:t>
            </a:r>
            <a:r>
              <a:rPr lang="en-US" altLang="en-US" dirty="0" smtClean="0"/>
              <a:t>closeouts</a:t>
            </a:r>
            <a:endParaRPr lang="en-US" dirty="0"/>
          </a:p>
        </p:txBody>
      </p:sp>
      <p:sp>
        <p:nvSpPr>
          <p:cNvPr id="3" name="Title 2"/>
          <p:cNvSpPr>
            <a:spLocks noGrp="1"/>
          </p:cNvSpPr>
          <p:nvPr>
            <p:ph type="title"/>
          </p:nvPr>
        </p:nvSpPr>
        <p:spPr/>
        <p:txBody>
          <a:bodyPr>
            <a:normAutofit fontScale="90000"/>
          </a:bodyPr>
          <a:lstStyle/>
          <a:p>
            <a:r>
              <a:rPr lang="en-US" dirty="0"/>
              <a:t>Fashion Cataloger Example – Two Buy Strategies / Read and React</a:t>
            </a:r>
          </a:p>
        </p:txBody>
      </p:sp>
    </p:spTree>
    <p:extLst>
      <p:ext uri="{BB962C8B-B14F-4D97-AF65-F5344CB8AC3E}">
        <p14:creationId xmlns:p14="http://schemas.microsoft.com/office/powerpoint/2010/main" val="3597647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Fashion Cataloger Example – Two Buy Strategies / Read and React</a:t>
            </a:r>
          </a:p>
        </p:txBody>
      </p:sp>
      <p:sp>
        <p:nvSpPr>
          <p:cNvPr id="3" name="Content Placeholder 2"/>
          <p:cNvSpPr>
            <a:spLocks noGrp="1"/>
          </p:cNvSpPr>
          <p:nvPr>
            <p:ph sz="quarter" idx="1"/>
          </p:nvPr>
        </p:nvSpPr>
        <p:spPr/>
        <p:txBody>
          <a:bodyPr>
            <a:normAutofit fontScale="85000" lnSpcReduction="20000"/>
          </a:bodyPr>
          <a:lstStyle/>
          <a:p>
            <a:r>
              <a:rPr lang="en-US" altLang="en-US" sz="3600" dirty="0" smtClean="0">
                <a:cs typeface="Times New Roman" pitchFamily="18" charset="0"/>
              </a:rPr>
              <a:t>Step 1. Estimate </a:t>
            </a:r>
            <a:r>
              <a:rPr lang="en-US" altLang="en-US" sz="3600" dirty="0">
                <a:cs typeface="Times New Roman" pitchFamily="18" charset="0"/>
              </a:rPr>
              <a:t>the probability of various demand levels over two </a:t>
            </a:r>
            <a:r>
              <a:rPr lang="en-US" altLang="en-US" sz="3600" dirty="0" smtClean="0">
                <a:cs typeface="Times New Roman" pitchFamily="18" charset="0"/>
              </a:rPr>
              <a:t>periods: </a:t>
            </a:r>
          </a:p>
          <a:p>
            <a:pPr lvl="1"/>
            <a:r>
              <a:rPr lang="en-US" altLang="en-US" sz="3300" dirty="0">
                <a:cs typeface="Times New Roman" pitchFamily="18" charset="0"/>
              </a:rPr>
              <a:t>t</a:t>
            </a:r>
            <a:r>
              <a:rPr lang="en-US" altLang="en-US" sz="3300" dirty="0" smtClean="0">
                <a:cs typeface="Times New Roman" pitchFamily="18" charset="0"/>
              </a:rPr>
              <a:t>he </a:t>
            </a:r>
            <a:r>
              <a:rPr lang="en-US" altLang="en-US" sz="3300" dirty="0">
                <a:cs typeface="Times New Roman" pitchFamily="18" charset="0"/>
              </a:rPr>
              <a:t>period that the initial buy needs to cover until the first resupply </a:t>
            </a:r>
            <a:r>
              <a:rPr lang="en-US" altLang="en-US" sz="3300" dirty="0" smtClean="0">
                <a:cs typeface="Times New Roman" pitchFamily="18" charset="0"/>
              </a:rPr>
              <a:t>arrives, and</a:t>
            </a:r>
          </a:p>
          <a:p>
            <a:pPr lvl="1"/>
            <a:r>
              <a:rPr lang="en-US" altLang="en-US" sz="3300" dirty="0">
                <a:cs typeface="Times New Roman" pitchFamily="18" charset="0"/>
              </a:rPr>
              <a:t>t</a:t>
            </a:r>
            <a:r>
              <a:rPr lang="en-US" altLang="en-US" sz="3300" dirty="0" smtClean="0">
                <a:cs typeface="Times New Roman" pitchFamily="18" charset="0"/>
              </a:rPr>
              <a:t>he period </a:t>
            </a:r>
            <a:r>
              <a:rPr lang="en-US" altLang="en-US" sz="3300" dirty="0">
                <a:cs typeface="Times New Roman" pitchFamily="18" charset="0"/>
              </a:rPr>
              <a:t>equal to the life of the </a:t>
            </a:r>
            <a:r>
              <a:rPr lang="en-US" altLang="en-US" sz="3300" dirty="0" smtClean="0">
                <a:cs typeface="Times New Roman" pitchFamily="18" charset="0"/>
              </a:rPr>
              <a:t>product </a:t>
            </a:r>
          </a:p>
          <a:p>
            <a:r>
              <a:rPr lang="en-US" altLang="en-US" sz="3600" dirty="0" smtClean="0">
                <a:cs typeface="Times New Roman" pitchFamily="18" charset="0"/>
              </a:rPr>
              <a:t>Step 2. Choose </a:t>
            </a:r>
            <a:r>
              <a:rPr lang="en-US" altLang="en-US" sz="3600" dirty="0">
                <a:cs typeface="Times New Roman" pitchFamily="18" charset="0"/>
              </a:rPr>
              <a:t>the initial buy to minimize the total expected cost of two risks – stocking out during the initial demand </a:t>
            </a:r>
            <a:r>
              <a:rPr lang="en-US" altLang="en-US" sz="3600" dirty="0" smtClean="0">
                <a:cs typeface="Times New Roman" pitchFamily="18" charset="0"/>
              </a:rPr>
              <a:t>period, </a:t>
            </a:r>
            <a:r>
              <a:rPr lang="en-US" altLang="en-US" sz="3600" dirty="0">
                <a:cs typeface="Times New Roman" pitchFamily="18" charset="0"/>
              </a:rPr>
              <a:t>and buying more than life cycle </a:t>
            </a:r>
            <a:r>
              <a:rPr lang="en-US" altLang="en-US" sz="3600" dirty="0" smtClean="0">
                <a:cs typeface="Times New Roman" pitchFamily="18" charset="0"/>
              </a:rPr>
              <a:t>demand.</a:t>
            </a:r>
            <a:endParaRPr lang="en-US" altLang="en-US" sz="3600" dirty="0"/>
          </a:p>
          <a:p>
            <a:r>
              <a:rPr lang="en-US" altLang="en-US" sz="3600" dirty="0" smtClean="0"/>
              <a:t>The </a:t>
            </a:r>
            <a:r>
              <a:rPr lang="en-US" altLang="en-US" sz="3600" dirty="0"/>
              <a:t>“sweet spot” is purchasing the optimal amount that maximizes gross margin</a:t>
            </a:r>
            <a:r>
              <a:rPr lang="en-US" altLang="en-US" dirty="0" smtClean="0"/>
              <a:t>.</a:t>
            </a:r>
            <a:endParaRPr lang="en-US" altLang="en-US" dirty="0"/>
          </a:p>
        </p:txBody>
      </p:sp>
    </p:spTree>
    <p:extLst>
      <p:ext uri="{BB962C8B-B14F-4D97-AF65-F5344CB8AC3E}">
        <p14:creationId xmlns:p14="http://schemas.microsoft.com/office/powerpoint/2010/main" val="2501867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Fashion Cataloger Example – Two Buy Strategies / Read and React</a:t>
            </a:r>
          </a:p>
        </p:txBody>
      </p:sp>
      <p:sp>
        <p:nvSpPr>
          <p:cNvPr id="3" name="Content Placeholder 2"/>
          <p:cNvSpPr>
            <a:spLocks noGrp="1"/>
          </p:cNvSpPr>
          <p:nvPr>
            <p:ph sz="quarter" idx="1"/>
          </p:nvPr>
        </p:nvSpPr>
        <p:spPr/>
        <p:txBody>
          <a:bodyPr/>
          <a:lstStyle/>
          <a:p>
            <a:r>
              <a:rPr lang="en-US" dirty="0" smtClean="0"/>
              <a:t>Scenario: We can reorder at the end of week 2 based on the improved early season forecast, and the additional product would arrive at the end of week 14, with 12 weeks left to sell it.</a:t>
            </a:r>
            <a:endParaRPr lang="en-US" dirty="0"/>
          </a:p>
        </p:txBody>
      </p:sp>
    </p:spTree>
    <p:extLst>
      <p:ext uri="{BB962C8B-B14F-4D97-AF65-F5344CB8AC3E}">
        <p14:creationId xmlns:p14="http://schemas.microsoft.com/office/powerpoint/2010/main" val="2656499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Fashion Cataloger Example – Two Buy Strategies / Read and React</a:t>
            </a:r>
          </a:p>
        </p:txBody>
      </p:sp>
      <p:sp>
        <p:nvSpPr>
          <p:cNvPr id="3" name="Content Placeholder 2"/>
          <p:cNvSpPr>
            <a:spLocks noGrp="1"/>
          </p:cNvSpPr>
          <p:nvPr>
            <p:ph sz="quarter" idx="1"/>
          </p:nvPr>
        </p:nvSpPr>
        <p:spPr/>
        <p:txBody>
          <a:bodyPr/>
          <a:lstStyle/>
          <a:p>
            <a:r>
              <a:rPr lang="en-US" dirty="0" smtClean="0"/>
              <a:t>Probabilities for 14-week and 26-week periods for the Navy Turtleneck </a:t>
            </a:r>
            <a:endParaRPr lang="en-US" dirty="0"/>
          </a:p>
        </p:txBody>
      </p:sp>
      <p:pic>
        <p:nvPicPr>
          <p:cNvPr id="747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564904"/>
            <a:ext cx="6624736" cy="3980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1007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Fashion Cataloger Example – Two Buy Strategies / Read and React</a:t>
            </a:r>
          </a:p>
        </p:txBody>
      </p:sp>
      <p:sp>
        <p:nvSpPr>
          <p:cNvPr id="3" name="Content Placeholder 2"/>
          <p:cNvSpPr>
            <a:spLocks noGrp="1"/>
          </p:cNvSpPr>
          <p:nvPr>
            <p:ph sz="quarter" idx="1"/>
          </p:nvPr>
        </p:nvSpPr>
        <p:spPr/>
        <p:txBody>
          <a:bodyPr>
            <a:normAutofit fontScale="92500"/>
          </a:bodyPr>
          <a:lstStyle/>
          <a:p>
            <a:r>
              <a:rPr lang="en-US" dirty="0" smtClean="0"/>
              <a:t>The optimal buying quantity for the 14-week period is 69:</a:t>
            </a:r>
          </a:p>
          <a:p>
            <a:pPr lvl="1"/>
            <a:r>
              <a:rPr lang="en-US" dirty="0" smtClean="0"/>
              <a:t>Net Profitability:</a:t>
            </a:r>
          </a:p>
          <a:p>
            <a:pPr marL="365760" lvl="1" indent="0">
              <a:buNone/>
            </a:pPr>
            <a:r>
              <a:rPr lang="en-US" dirty="0" err="1" smtClean="0"/>
              <a:t>Underbuy</a:t>
            </a:r>
            <a:r>
              <a:rPr lang="en-US" dirty="0" smtClean="0"/>
              <a:t> Cost*(1 - 14-Week Cumulative Probability) – </a:t>
            </a:r>
          </a:p>
          <a:p>
            <a:pPr marL="365760" lvl="1" indent="0">
              <a:buNone/>
            </a:pPr>
            <a:r>
              <a:rPr lang="en-US" dirty="0" smtClean="0"/>
              <a:t>- Overbuy Cost*26-Week Cumulative Probability</a:t>
            </a:r>
          </a:p>
          <a:p>
            <a:pPr marL="365760" lvl="1" indent="0">
              <a:buNone/>
            </a:pPr>
            <a:r>
              <a:rPr lang="en-US" b="1" dirty="0" smtClean="0"/>
              <a:t>Demand 69 net profitability is 0.000062</a:t>
            </a:r>
          </a:p>
          <a:p>
            <a:pPr marL="365760" lvl="1" indent="0">
              <a:buNone/>
            </a:pPr>
            <a:r>
              <a:rPr lang="en-US" dirty="0"/>
              <a:t>D</a:t>
            </a:r>
            <a:r>
              <a:rPr lang="en-US" dirty="0" smtClean="0"/>
              <a:t>emand 70 net profitability is -0.001828 (not justified)</a:t>
            </a:r>
          </a:p>
          <a:p>
            <a:pPr marL="365760" lvl="1" indent="0">
              <a:buNone/>
            </a:pPr>
            <a:endParaRPr lang="en-US" dirty="0"/>
          </a:p>
          <a:p>
            <a:pPr marL="365760" lvl="1" indent="0">
              <a:buNone/>
            </a:pPr>
            <a:r>
              <a:rPr lang="en-US" dirty="0" smtClean="0"/>
              <a:t>The same analysis shows that the optimal buying quantities for the red cardigan and the blue vest are 71 and 68</a:t>
            </a:r>
            <a:endParaRPr lang="en-US" dirty="0"/>
          </a:p>
        </p:txBody>
      </p:sp>
    </p:spTree>
    <p:extLst>
      <p:ext uri="{BB962C8B-B14F-4D97-AF65-F5344CB8AC3E}">
        <p14:creationId xmlns:p14="http://schemas.microsoft.com/office/powerpoint/2010/main" val="1963298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Fashion Cataloger Example – Two Buy Strategies / Read and React</a:t>
            </a:r>
          </a:p>
        </p:txBody>
      </p:sp>
      <p:sp>
        <p:nvSpPr>
          <p:cNvPr id="3" name="Content Placeholder 2"/>
          <p:cNvSpPr>
            <a:spLocks noGrp="1"/>
          </p:cNvSpPr>
          <p:nvPr>
            <p:ph sz="quarter" idx="1"/>
          </p:nvPr>
        </p:nvSpPr>
        <p:spPr>
          <a:xfrm>
            <a:off x="612648" y="1600200"/>
            <a:ext cx="8153400" cy="5069160"/>
          </a:xfrm>
        </p:spPr>
        <p:txBody>
          <a:bodyPr>
            <a:normAutofit/>
          </a:bodyPr>
          <a:lstStyle/>
          <a:p>
            <a:r>
              <a:rPr lang="en-US" dirty="0" smtClean="0"/>
              <a:t>Once sales begin, the forecast is updated and a second buy is made (if needed).</a:t>
            </a:r>
          </a:p>
          <a:p>
            <a:r>
              <a:rPr lang="en-US" dirty="0" smtClean="0"/>
              <a:t>How big should be the second buy?</a:t>
            </a:r>
          </a:p>
          <a:p>
            <a:endParaRPr lang="en-US" dirty="0"/>
          </a:p>
          <a:p>
            <a:endParaRPr lang="en-US" dirty="0" smtClean="0"/>
          </a:p>
          <a:p>
            <a:r>
              <a:rPr lang="en-US" dirty="0" smtClean="0"/>
              <a:t>Blue vest: You don’t want to buy more!</a:t>
            </a:r>
          </a:p>
          <a:p>
            <a:r>
              <a:rPr lang="en-US" dirty="0" smtClean="0"/>
              <a:t>Navy Turtleneck: Buy the 26-week season forecast minus the initial buy quantity</a:t>
            </a:r>
          </a:p>
          <a:p>
            <a:r>
              <a:rPr lang="en-US" dirty="0" smtClean="0"/>
              <a:t>Red Cardigan: Buy the 26-week </a:t>
            </a:r>
            <a:r>
              <a:rPr lang="en-US" dirty="0"/>
              <a:t>season forecast minus the initial buy </a:t>
            </a:r>
            <a:r>
              <a:rPr lang="en-US" dirty="0" smtClean="0"/>
              <a:t>quantity minus the lost sales</a:t>
            </a:r>
            <a:endParaRPr lang="en-US" dirty="0"/>
          </a:p>
          <a:p>
            <a:endParaRPr lang="en-US" dirty="0" smtClean="0"/>
          </a:p>
          <a:p>
            <a:endParaRPr lang="en-US" dirty="0"/>
          </a:p>
        </p:txBody>
      </p:sp>
      <p:pic>
        <p:nvPicPr>
          <p:cNvPr id="7577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289785"/>
            <a:ext cx="8856983" cy="787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702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Fashion Cataloger Example – Two Buy Strategies / Read and React</a:t>
            </a:r>
          </a:p>
        </p:txBody>
      </p:sp>
      <p:sp>
        <p:nvSpPr>
          <p:cNvPr id="3" name="Content Placeholder 2"/>
          <p:cNvSpPr>
            <a:spLocks noGrp="1"/>
          </p:cNvSpPr>
          <p:nvPr>
            <p:ph sz="quarter" idx="1"/>
          </p:nvPr>
        </p:nvSpPr>
        <p:spPr/>
        <p:txBody>
          <a:bodyPr/>
          <a:lstStyle/>
          <a:p>
            <a:r>
              <a:rPr lang="en-US" dirty="0" smtClean="0"/>
              <a:t>Lead time 12 weeks</a:t>
            </a:r>
          </a:p>
          <a:p>
            <a:endParaRPr lang="en-US" dirty="0"/>
          </a:p>
          <a:p>
            <a:endParaRPr lang="en-US" dirty="0" smtClean="0"/>
          </a:p>
          <a:p>
            <a:endParaRPr lang="en-US" dirty="0"/>
          </a:p>
          <a:p>
            <a:r>
              <a:rPr lang="en-US" dirty="0" smtClean="0"/>
              <a:t>Lead time 8 weeks (102$ more on faster transportation mode)</a:t>
            </a:r>
          </a:p>
          <a:p>
            <a:endParaRPr lang="en-US" dirty="0" smtClean="0"/>
          </a:p>
          <a:p>
            <a:pPr marL="0" indent="0">
              <a:buNone/>
            </a:pPr>
            <a:endParaRPr lang="en-US" dirty="0"/>
          </a:p>
        </p:txBody>
      </p:sp>
      <p:pic>
        <p:nvPicPr>
          <p:cNvPr id="778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42" y="2132856"/>
            <a:ext cx="8953500"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8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 y="4919811"/>
            <a:ext cx="8953500"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4579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Line 2"/>
          <p:cNvSpPr>
            <a:spLocks noChangeShapeType="1"/>
          </p:cNvSpPr>
          <p:nvPr/>
        </p:nvSpPr>
        <p:spPr bwMode="auto">
          <a:xfrm>
            <a:off x="2635250" y="2536973"/>
            <a:ext cx="1588" cy="3298825"/>
          </a:xfrm>
          <a:prstGeom prst="line">
            <a:avLst/>
          </a:prstGeom>
          <a:noFill/>
          <a:ln w="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9940" name="Line 3"/>
          <p:cNvSpPr>
            <a:spLocks noChangeShapeType="1"/>
          </p:cNvSpPr>
          <p:nvPr/>
        </p:nvSpPr>
        <p:spPr bwMode="auto">
          <a:xfrm>
            <a:off x="2635250" y="5835798"/>
            <a:ext cx="4756150" cy="3175"/>
          </a:xfrm>
          <a:prstGeom prst="line">
            <a:avLst/>
          </a:prstGeom>
          <a:noFill/>
          <a:ln w="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9941" name="Line 4"/>
          <p:cNvSpPr>
            <a:spLocks noChangeShapeType="1"/>
          </p:cNvSpPr>
          <p:nvPr/>
        </p:nvSpPr>
        <p:spPr bwMode="auto">
          <a:xfrm>
            <a:off x="2635250" y="2867173"/>
            <a:ext cx="949325" cy="500063"/>
          </a:xfrm>
          <a:prstGeom prst="line">
            <a:avLst/>
          </a:prstGeom>
          <a:noFill/>
          <a:ln w="19050">
            <a:solidFill>
              <a:srgbClr val="000080"/>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9942" name="Line 5"/>
          <p:cNvSpPr>
            <a:spLocks noChangeShapeType="1"/>
          </p:cNvSpPr>
          <p:nvPr/>
        </p:nvSpPr>
        <p:spPr bwMode="auto">
          <a:xfrm>
            <a:off x="3584575" y="3367236"/>
            <a:ext cx="950913" cy="819150"/>
          </a:xfrm>
          <a:prstGeom prst="line">
            <a:avLst/>
          </a:prstGeom>
          <a:noFill/>
          <a:ln w="19050">
            <a:solidFill>
              <a:srgbClr val="000080"/>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9943" name="Line 6"/>
          <p:cNvSpPr>
            <a:spLocks noChangeShapeType="1"/>
          </p:cNvSpPr>
          <p:nvPr/>
        </p:nvSpPr>
        <p:spPr bwMode="auto">
          <a:xfrm>
            <a:off x="4535488" y="4186386"/>
            <a:ext cx="958850" cy="415925"/>
          </a:xfrm>
          <a:prstGeom prst="line">
            <a:avLst/>
          </a:prstGeom>
          <a:noFill/>
          <a:ln w="19050">
            <a:solidFill>
              <a:srgbClr val="000080"/>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9944" name="Line 7"/>
          <p:cNvSpPr>
            <a:spLocks noChangeShapeType="1"/>
          </p:cNvSpPr>
          <p:nvPr/>
        </p:nvSpPr>
        <p:spPr bwMode="auto">
          <a:xfrm>
            <a:off x="5494338" y="4602311"/>
            <a:ext cx="947737" cy="658812"/>
          </a:xfrm>
          <a:prstGeom prst="line">
            <a:avLst/>
          </a:prstGeom>
          <a:noFill/>
          <a:ln w="19050">
            <a:solidFill>
              <a:srgbClr val="00008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9945" name="Freeform 8"/>
          <p:cNvSpPr>
            <a:spLocks/>
          </p:cNvSpPr>
          <p:nvPr/>
        </p:nvSpPr>
        <p:spPr bwMode="auto">
          <a:xfrm>
            <a:off x="2605088" y="2835423"/>
            <a:ext cx="61912" cy="63500"/>
          </a:xfrm>
          <a:custGeom>
            <a:avLst/>
            <a:gdLst>
              <a:gd name="T0" fmla="*/ 30956 w 36"/>
              <a:gd name="T1" fmla="*/ 0 h 36"/>
              <a:gd name="T2" fmla="*/ 61912 w 36"/>
              <a:gd name="T3" fmla="*/ 31750 h 36"/>
              <a:gd name="T4" fmla="*/ 30956 w 36"/>
              <a:gd name="T5" fmla="*/ 63500 h 36"/>
              <a:gd name="T6" fmla="*/ 0 w 36"/>
              <a:gd name="T7" fmla="*/ 31750 h 36"/>
              <a:gd name="T8" fmla="*/ 30956 w 36"/>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6">
                <a:moveTo>
                  <a:pt x="18" y="0"/>
                </a:moveTo>
                <a:lnTo>
                  <a:pt x="36" y="18"/>
                </a:lnTo>
                <a:lnTo>
                  <a:pt x="18" y="36"/>
                </a:lnTo>
                <a:lnTo>
                  <a:pt x="0" y="18"/>
                </a:lnTo>
                <a:lnTo>
                  <a:pt x="18" y="0"/>
                </a:lnTo>
                <a:close/>
              </a:path>
            </a:pathLst>
          </a:custGeom>
          <a:solidFill>
            <a:srgbClr val="000080"/>
          </a:solidFill>
          <a:ln w="9525">
            <a:solidFill>
              <a:srgbClr val="000080"/>
            </a:solidFill>
            <a:prstDash val="solid"/>
            <a:round/>
            <a:headEnd/>
            <a:tailEnd/>
          </a:ln>
        </p:spPr>
        <p:txBody>
          <a:bodyPr/>
          <a:lstStyle/>
          <a:p>
            <a:endParaRPr lang="en-US"/>
          </a:p>
        </p:txBody>
      </p:sp>
      <p:sp>
        <p:nvSpPr>
          <p:cNvPr id="39946" name="Freeform 9"/>
          <p:cNvSpPr>
            <a:spLocks/>
          </p:cNvSpPr>
          <p:nvPr/>
        </p:nvSpPr>
        <p:spPr bwMode="auto">
          <a:xfrm>
            <a:off x="3552825" y="3335486"/>
            <a:ext cx="61913" cy="63500"/>
          </a:xfrm>
          <a:custGeom>
            <a:avLst/>
            <a:gdLst>
              <a:gd name="T0" fmla="*/ 30957 w 36"/>
              <a:gd name="T1" fmla="*/ 0 h 36"/>
              <a:gd name="T2" fmla="*/ 61913 w 36"/>
              <a:gd name="T3" fmla="*/ 31750 h 36"/>
              <a:gd name="T4" fmla="*/ 30957 w 36"/>
              <a:gd name="T5" fmla="*/ 63500 h 36"/>
              <a:gd name="T6" fmla="*/ 0 w 36"/>
              <a:gd name="T7" fmla="*/ 31750 h 36"/>
              <a:gd name="T8" fmla="*/ 30957 w 36"/>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6">
                <a:moveTo>
                  <a:pt x="18" y="0"/>
                </a:moveTo>
                <a:lnTo>
                  <a:pt x="36" y="18"/>
                </a:lnTo>
                <a:lnTo>
                  <a:pt x="18" y="36"/>
                </a:lnTo>
                <a:lnTo>
                  <a:pt x="0" y="18"/>
                </a:lnTo>
                <a:lnTo>
                  <a:pt x="18" y="0"/>
                </a:lnTo>
                <a:close/>
              </a:path>
            </a:pathLst>
          </a:custGeom>
          <a:solidFill>
            <a:srgbClr val="000080"/>
          </a:solidFill>
          <a:ln w="9525">
            <a:solidFill>
              <a:srgbClr val="000080"/>
            </a:solidFill>
            <a:prstDash val="solid"/>
            <a:round/>
            <a:headEnd/>
            <a:tailEnd/>
          </a:ln>
        </p:spPr>
        <p:txBody>
          <a:bodyPr/>
          <a:lstStyle/>
          <a:p>
            <a:endParaRPr lang="en-US"/>
          </a:p>
        </p:txBody>
      </p:sp>
      <p:sp>
        <p:nvSpPr>
          <p:cNvPr id="39947" name="Freeform 10"/>
          <p:cNvSpPr>
            <a:spLocks/>
          </p:cNvSpPr>
          <p:nvPr/>
        </p:nvSpPr>
        <p:spPr bwMode="auto">
          <a:xfrm>
            <a:off x="4503738" y="4154636"/>
            <a:ext cx="61912" cy="63500"/>
          </a:xfrm>
          <a:custGeom>
            <a:avLst/>
            <a:gdLst>
              <a:gd name="T0" fmla="*/ 30956 w 36"/>
              <a:gd name="T1" fmla="*/ 0 h 36"/>
              <a:gd name="T2" fmla="*/ 61912 w 36"/>
              <a:gd name="T3" fmla="*/ 31750 h 36"/>
              <a:gd name="T4" fmla="*/ 30956 w 36"/>
              <a:gd name="T5" fmla="*/ 63500 h 36"/>
              <a:gd name="T6" fmla="*/ 0 w 36"/>
              <a:gd name="T7" fmla="*/ 31750 h 36"/>
              <a:gd name="T8" fmla="*/ 30956 w 36"/>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6">
                <a:moveTo>
                  <a:pt x="18" y="0"/>
                </a:moveTo>
                <a:lnTo>
                  <a:pt x="36" y="18"/>
                </a:lnTo>
                <a:lnTo>
                  <a:pt x="18" y="36"/>
                </a:lnTo>
                <a:lnTo>
                  <a:pt x="0" y="18"/>
                </a:lnTo>
                <a:lnTo>
                  <a:pt x="18" y="0"/>
                </a:lnTo>
                <a:close/>
              </a:path>
            </a:pathLst>
          </a:custGeom>
          <a:solidFill>
            <a:srgbClr val="000080"/>
          </a:solidFill>
          <a:ln w="9525">
            <a:solidFill>
              <a:srgbClr val="000080"/>
            </a:solidFill>
            <a:prstDash val="solid"/>
            <a:round/>
            <a:headEnd/>
            <a:tailEnd/>
          </a:ln>
        </p:spPr>
        <p:txBody>
          <a:bodyPr/>
          <a:lstStyle/>
          <a:p>
            <a:endParaRPr lang="en-US"/>
          </a:p>
        </p:txBody>
      </p:sp>
      <p:sp>
        <p:nvSpPr>
          <p:cNvPr id="39948" name="Freeform 11"/>
          <p:cNvSpPr>
            <a:spLocks/>
          </p:cNvSpPr>
          <p:nvPr/>
        </p:nvSpPr>
        <p:spPr bwMode="auto">
          <a:xfrm>
            <a:off x="5462588" y="4570561"/>
            <a:ext cx="61912" cy="63500"/>
          </a:xfrm>
          <a:custGeom>
            <a:avLst/>
            <a:gdLst>
              <a:gd name="T0" fmla="*/ 30956 w 36"/>
              <a:gd name="T1" fmla="*/ 0 h 36"/>
              <a:gd name="T2" fmla="*/ 61912 w 36"/>
              <a:gd name="T3" fmla="*/ 31750 h 36"/>
              <a:gd name="T4" fmla="*/ 30956 w 36"/>
              <a:gd name="T5" fmla="*/ 63500 h 36"/>
              <a:gd name="T6" fmla="*/ 0 w 36"/>
              <a:gd name="T7" fmla="*/ 31750 h 36"/>
              <a:gd name="T8" fmla="*/ 30956 w 36"/>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6">
                <a:moveTo>
                  <a:pt x="18" y="0"/>
                </a:moveTo>
                <a:lnTo>
                  <a:pt x="36" y="18"/>
                </a:lnTo>
                <a:lnTo>
                  <a:pt x="18" y="36"/>
                </a:lnTo>
                <a:lnTo>
                  <a:pt x="0" y="18"/>
                </a:lnTo>
                <a:lnTo>
                  <a:pt x="18" y="0"/>
                </a:lnTo>
                <a:close/>
              </a:path>
            </a:pathLst>
          </a:custGeom>
          <a:solidFill>
            <a:srgbClr val="000080"/>
          </a:solidFill>
          <a:ln w="9525">
            <a:solidFill>
              <a:srgbClr val="000080"/>
            </a:solidFill>
            <a:prstDash val="solid"/>
            <a:round/>
            <a:headEnd/>
            <a:tailEnd/>
          </a:ln>
        </p:spPr>
        <p:txBody>
          <a:bodyPr/>
          <a:lstStyle/>
          <a:p>
            <a:endParaRPr lang="en-US"/>
          </a:p>
        </p:txBody>
      </p:sp>
      <p:sp>
        <p:nvSpPr>
          <p:cNvPr id="39949" name="Freeform 12"/>
          <p:cNvSpPr>
            <a:spLocks/>
          </p:cNvSpPr>
          <p:nvPr/>
        </p:nvSpPr>
        <p:spPr bwMode="auto">
          <a:xfrm>
            <a:off x="6411913" y="5229373"/>
            <a:ext cx="61912" cy="63500"/>
          </a:xfrm>
          <a:custGeom>
            <a:avLst/>
            <a:gdLst>
              <a:gd name="T0" fmla="*/ 30956 w 36"/>
              <a:gd name="T1" fmla="*/ 0 h 36"/>
              <a:gd name="T2" fmla="*/ 61912 w 36"/>
              <a:gd name="T3" fmla="*/ 31750 h 36"/>
              <a:gd name="T4" fmla="*/ 30956 w 36"/>
              <a:gd name="T5" fmla="*/ 63500 h 36"/>
              <a:gd name="T6" fmla="*/ 0 w 36"/>
              <a:gd name="T7" fmla="*/ 31750 h 36"/>
              <a:gd name="T8" fmla="*/ 30956 w 36"/>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6">
                <a:moveTo>
                  <a:pt x="18" y="0"/>
                </a:moveTo>
                <a:lnTo>
                  <a:pt x="36" y="18"/>
                </a:lnTo>
                <a:lnTo>
                  <a:pt x="18" y="36"/>
                </a:lnTo>
                <a:lnTo>
                  <a:pt x="0" y="18"/>
                </a:lnTo>
                <a:lnTo>
                  <a:pt x="18" y="0"/>
                </a:lnTo>
                <a:close/>
              </a:path>
            </a:pathLst>
          </a:custGeom>
          <a:solidFill>
            <a:srgbClr val="000080"/>
          </a:solidFill>
          <a:ln w="9525">
            <a:solidFill>
              <a:srgbClr val="000080"/>
            </a:solidFill>
            <a:prstDash val="solid"/>
            <a:round/>
            <a:headEnd/>
            <a:tailEnd/>
          </a:ln>
        </p:spPr>
        <p:txBody>
          <a:bodyPr/>
          <a:lstStyle/>
          <a:p>
            <a:endParaRPr lang="en-US"/>
          </a:p>
        </p:txBody>
      </p:sp>
      <p:sp>
        <p:nvSpPr>
          <p:cNvPr id="39950" name="Rectangle 13"/>
          <p:cNvSpPr>
            <a:spLocks noChangeArrowheads="1"/>
          </p:cNvSpPr>
          <p:nvPr/>
        </p:nvSpPr>
        <p:spPr bwMode="auto">
          <a:xfrm>
            <a:off x="4162425" y="6240611"/>
            <a:ext cx="16049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400" b="1">
                <a:solidFill>
                  <a:srgbClr val="000000"/>
                </a:solidFill>
                <a:latin typeface="Arial" pitchFamily="34" charset="0"/>
              </a:rPr>
              <a:t>Lead Time (Weeks)</a:t>
            </a:r>
            <a:endParaRPr lang="en-US" altLang="en-US" sz="1400"/>
          </a:p>
        </p:txBody>
      </p:sp>
      <p:sp>
        <p:nvSpPr>
          <p:cNvPr id="39951" name="Rectangle 14"/>
          <p:cNvSpPr>
            <a:spLocks noChangeArrowheads="1"/>
          </p:cNvSpPr>
          <p:nvPr/>
        </p:nvSpPr>
        <p:spPr bwMode="auto">
          <a:xfrm>
            <a:off x="609600" y="3513286"/>
            <a:ext cx="16764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400" b="1">
                <a:solidFill>
                  <a:srgbClr val="000000"/>
                </a:solidFill>
                <a:latin typeface="Arial" pitchFamily="34" charset="0"/>
              </a:rPr>
              <a:t>Incremental $ Gross Margin as a % of Base Case Revenue </a:t>
            </a:r>
            <a:endParaRPr lang="en-US" altLang="en-US" sz="1400"/>
          </a:p>
        </p:txBody>
      </p:sp>
      <p:sp>
        <p:nvSpPr>
          <p:cNvPr id="39952" name="Line 15"/>
          <p:cNvSpPr>
            <a:spLocks noChangeShapeType="1"/>
          </p:cNvSpPr>
          <p:nvPr/>
        </p:nvSpPr>
        <p:spPr bwMode="auto">
          <a:xfrm flipH="1">
            <a:off x="2667000" y="3375173"/>
            <a:ext cx="914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53" name="Line 16"/>
          <p:cNvSpPr>
            <a:spLocks noChangeShapeType="1"/>
          </p:cNvSpPr>
          <p:nvPr/>
        </p:nvSpPr>
        <p:spPr bwMode="auto">
          <a:xfrm flipH="1">
            <a:off x="2667000" y="4213373"/>
            <a:ext cx="1905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54" name="Line 17"/>
          <p:cNvSpPr>
            <a:spLocks noChangeShapeType="1"/>
          </p:cNvSpPr>
          <p:nvPr/>
        </p:nvSpPr>
        <p:spPr bwMode="auto">
          <a:xfrm flipH="1">
            <a:off x="2667000" y="4594373"/>
            <a:ext cx="2819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55" name="Line 18"/>
          <p:cNvSpPr>
            <a:spLocks noChangeShapeType="1"/>
          </p:cNvSpPr>
          <p:nvPr/>
        </p:nvSpPr>
        <p:spPr bwMode="auto">
          <a:xfrm flipH="1">
            <a:off x="2667000" y="5280173"/>
            <a:ext cx="3810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56" name="Line 19"/>
          <p:cNvSpPr>
            <a:spLocks noChangeShapeType="1"/>
          </p:cNvSpPr>
          <p:nvPr/>
        </p:nvSpPr>
        <p:spPr bwMode="auto">
          <a:xfrm>
            <a:off x="3581400" y="3375173"/>
            <a:ext cx="0" cy="24384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57" name="Line 20"/>
          <p:cNvSpPr>
            <a:spLocks noChangeShapeType="1"/>
          </p:cNvSpPr>
          <p:nvPr/>
        </p:nvSpPr>
        <p:spPr bwMode="auto">
          <a:xfrm>
            <a:off x="4572000" y="4213373"/>
            <a:ext cx="0" cy="1600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58" name="Line 21"/>
          <p:cNvSpPr>
            <a:spLocks noChangeShapeType="1"/>
          </p:cNvSpPr>
          <p:nvPr/>
        </p:nvSpPr>
        <p:spPr bwMode="auto">
          <a:xfrm>
            <a:off x="5486400" y="4594373"/>
            <a:ext cx="0" cy="1219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59" name="Line 22"/>
          <p:cNvSpPr>
            <a:spLocks noChangeShapeType="1"/>
          </p:cNvSpPr>
          <p:nvPr/>
        </p:nvSpPr>
        <p:spPr bwMode="auto">
          <a:xfrm>
            <a:off x="6477000" y="5280173"/>
            <a:ext cx="0" cy="5334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60" name="AutoShape 23"/>
          <p:cNvSpPr>
            <a:spLocks/>
          </p:cNvSpPr>
          <p:nvPr/>
        </p:nvSpPr>
        <p:spPr bwMode="auto">
          <a:xfrm>
            <a:off x="6507163" y="5280173"/>
            <a:ext cx="76200" cy="533400"/>
          </a:xfrm>
          <a:prstGeom prst="rightBrace">
            <a:avLst>
              <a:gd name="adj1" fmla="val 5833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9961" name="Text Box 24"/>
          <p:cNvSpPr txBox="1">
            <a:spLocks noChangeArrowheads="1"/>
          </p:cNvSpPr>
          <p:nvPr/>
        </p:nvSpPr>
        <p:spPr bwMode="auto">
          <a:xfrm>
            <a:off x="3465513" y="5813573"/>
            <a:ext cx="2682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200">
                <a:latin typeface="Arial" pitchFamily="34" charset="0"/>
              </a:rPr>
              <a:t>3</a:t>
            </a:r>
            <a:endParaRPr lang="en-US" altLang="en-US" sz="1200"/>
          </a:p>
        </p:txBody>
      </p:sp>
      <p:sp>
        <p:nvSpPr>
          <p:cNvPr id="39962" name="Text Box 25"/>
          <p:cNvSpPr txBox="1">
            <a:spLocks noChangeArrowheads="1"/>
          </p:cNvSpPr>
          <p:nvPr/>
        </p:nvSpPr>
        <p:spPr bwMode="auto">
          <a:xfrm>
            <a:off x="4456113" y="5813573"/>
            <a:ext cx="2682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200">
                <a:latin typeface="Arial" pitchFamily="34" charset="0"/>
              </a:rPr>
              <a:t>6</a:t>
            </a:r>
            <a:endParaRPr lang="en-US" altLang="en-US" sz="1200"/>
          </a:p>
        </p:txBody>
      </p:sp>
      <p:sp>
        <p:nvSpPr>
          <p:cNvPr id="39963" name="Text Box 26"/>
          <p:cNvSpPr txBox="1">
            <a:spLocks noChangeArrowheads="1"/>
          </p:cNvSpPr>
          <p:nvPr/>
        </p:nvSpPr>
        <p:spPr bwMode="auto">
          <a:xfrm>
            <a:off x="2514600" y="5813573"/>
            <a:ext cx="2682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200">
                <a:latin typeface="Arial" pitchFamily="34" charset="0"/>
              </a:rPr>
              <a:t>0</a:t>
            </a:r>
            <a:endParaRPr lang="en-US" altLang="en-US" sz="1200"/>
          </a:p>
        </p:txBody>
      </p:sp>
      <p:sp>
        <p:nvSpPr>
          <p:cNvPr id="39964" name="Text Box 27"/>
          <p:cNvSpPr txBox="1">
            <a:spLocks noChangeArrowheads="1"/>
          </p:cNvSpPr>
          <p:nvPr/>
        </p:nvSpPr>
        <p:spPr bwMode="auto">
          <a:xfrm>
            <a:off x="5370513" y="5813573"/>
            <a:ext cx="2682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200">
                <a:latin typeface="Arial" pitchFamily="34" charset="0"/>
              </a:rPr>
              <a:t>9</a:t>
            </a:r>
            <a:endParaRPr lang="en-US" altLang="en-US" sz="1200"/>
          </a:p>
        </p:txBody>
      </p:sp>
      <p:sp>
        <p:nvSpPr>
          <p:cNvPr id="39965" name="Text Box 28"/>
          <p:cNvSpPr txBox="1">
            <a:spLocks noChangeArrowheads="1"/>
          </p:cNvSpPr>
          <p:nvPr/>
        </p:nvSpPr>
        <p:spPr bwMode="auto">
          <a:xfrm>
            <a:off x="6276975" y="5813573"/>
            <a:ext cx="3524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200">
                <a:latin typeface="Arial" pitchFamily="34" charset="0"/>
              </a:rPr>
              <a:t>12</a:t>
            </a:r>
            <a:endParaRPr lang="en-US" altLang="en-US" sz="1200"/>
          </a:p>
        </p:txBody>
      </p:sp>
      <p:sp>
        <p:nvSpPr>
          <p:cNvPr id="39966" name="Text Box 29"/>
          <p:cNvSpPr txBox="1">
            <a:spLocks noChangeArrowheads="1"/>
          </p:cNvSpPr>
          <p:nvPr/>
        </p:nvSpPr>
        <p:spPr bwMode="auto">
          <a:xfrm>
            <a:off x="2133600" y="5127773"/>
            <a:ext cx="5302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200">
                <a:latin typeface="Arial" pitchFamily="34" charset="0"/>
              </a:rPr>
              <a:t>3.5%</a:t>
            </a:r>
            <a:endParaRPr lang="en-US" altLang="en-US" sz="1200"/>
          </a:p>
        </p:txBody>
      </p:sp>
      <p:sp>
        <p:nvSpPr>
          <p:cNvPr id="39967" name="Text Box 30"/>
          <p:cNvSpPr txBox="1">
            <a:spLocks noChangeArrowheads="1"/>
          </p:cNvSpPr>
          <p:nvPr/>
        </p:nvSpPr>
        <p:spPr bwMode="auto">
          <a:xfrm>
            <a:off x="2133600" y="4441973"/>
            <a:ext cx="5302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200">
                <a:latin typeface="Arial" pitchFamily="34" charset="0"/>
              </a:rPr>
              <a:t>7.5%</a:t>
            </a:r>
            <a:endParaRPr lang="en-US" altLang="en-US" sz="1200"/>
          </a:p>
        </p:txBody>
      </p:sp>
      <p:sp>
        <p:nvSpPr>
          <p:cNvPr id="39968" name="Text Box 31"/>
          <p:cNvSpPr txBox="1">
            <a:spLocks noChangeArrowheads="1"/>
          </p:cNvSpPr>
          <p:nvPr/>
        </p:nvSpPr>
        <p:spPr bwMode="auto">
          <a:xfrm>
            <a:off x="2209800" y="4060973"/>
            <a:ext cx="4873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200">
                <a:latin typeface="Arial" pitchFamily="34" charset="0"/>
              </a:rPr>
              <a:t>10%</a:t>
            </a:r>
            <a:endParaRPr lang="en-US" altLang="en-US" sz="1200"/>
          </a:p>
        </p:txBody>
      </p:sp>
      <p:sp>
        <p:nvSpPr>
          <p:cNvPr id="39969" name="Text Box 32"/>
          <p:cNvSpPr txBox="1">
            <a:spLocks noChangeArrowheads="1"/>
          </p:cNvSpPr>
          <p:nvPr/>
        </p:nvSpPr>
        <p:spPr bwMode="auto">
          <a:xfrm>
            <a:off x="2209800" y="3222773"/>
            <a:ext cx="4873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200">
                <a:latin typeface="Arial" pitchFamily="34" charset="0"/>
              </a:rPr>
              <a:t>15%</a:t>
            </a:r>
            <a:endParaRPr lang="en-US" altLang="en-US" sz="1200"/>
          </a:p>
        </p:txBody>
      </p:sp>
      <p:sp>
        <p:nvSpPr>
          <p:cNvPr id="39970" name="Text Box 33"/>
          <p:cNvSpPr txBox="1">
            <a:spLocks noChangeArrowheads="1"/>
          </p:cNvSpPr>
          <p:nvPr/>
        </p:nvSpPr>
        <p:spPr bwMode="auto">
          <a:xfrm>
            <a:off x="2209800" y="2689373"/>
            <a:ext cx="4873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200">
                <a:latin typeface="Arial" pitchFamily="34" charset="0"/>
              </a:rPr>
              <a:t>18%</a:t>
            </a:r>
            <a:endParaRPr lang="en-US" altLang="en-US" sz="1200"/>
          </a:p>
        </p:txBody>
      </p:sp>
      <p:sp>
        <p:nvSpPr>
          <p:cNvPr id="39971" name="Text Box 34"/>
          <p:cNvSpPr txBox="1">
            <a:spLocks noChangeArrowheads="1"/>
          </p:cNvSpPr>
          <p:nvPr/>
        </p:nvSpPr>
        <p:spPr bwMode="auto">
          <a:xfrm>
            <a:off x="6553200" y="4153048"/>
            <a:ext cx="18288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400"/>
              <a:t>Benefits of Read React</a:t>
            </a:r>
          </a:p>
        </p:txBody>
      </p:sp>
      <p:cxnSp>
        <p:nvCxnSpPr>
          <p:cNvPr id="39972" name="AutoShape 35"/>
          <p:cNvCxnSpPr>
            <a:cxnSpLocks noChangeShapeType="1"/>
            <a:endCxn id="39960" idx="1"/>
          </p:cNvCxnSpPr>
          <p:nvPr/>
        </p:nvCxnSpPr>
        <p:spPr bwMode="auto">
          <a:xfrm rot="5400000">
            <a:off x="6358732" y="4819004"/>
            <a:ext cx="952500" cy="503237"/>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973" name="Text Box 36"/>
          <p:cNvSpPr txBox="1">
            <a:spLocks noChangeArrowheads="1"/>
          </p:cNvSpPr>
          <p:nvPr/>
        </p:nvSpPr>
        <p:spPr bwMode="auto">
          <a:xfrm>
            <a:off x="7086600" y="6042173"/>
            <a:ext cx="1066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400"/>
              <a:t>Base Case</a:t>
            </a:r>
          </a:p>
        </p:txBody>
      </p:sp>
      <p:cxnSp>
        <p:nvCxnSpPr>
          <p:cNvPr id="39974" name="AutoShape 37"/>
          <p:cNvCxnSpPr>
            <a:cxnSpLocks noChangeShapeType="1"/>
            <a:stCxn id="39973" idx="1"/>
            <a:endCxn id="39965" idx="0"/>
          </p:cNvCxnSpPr>
          <p:nvPr/>
        </p:nvCxnSpPr>
        <p:spPr bwMode="auto">
          <a:xfrm flipH="1" flipV="1">
            <a:off x="6453188" y="5813573"/>
            <a:ext cx="633412" cy="3810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1"/>
          <p:cNvSpPr>
            <a:spLocks noGrp="1"/>
          </p:cNvSpPr>
          <p:nvPr>
            <p:ph type="title"/>
          </p:nvPr>
        </p:nvSpPr>
        <p:spPr/>
        <p:txBody>
          <a:bodyPr>
            <a:normAutofit fontScale="90000"/>
          </a:bodyPr>
          <a:lstStyle/>
          <a:p>
            <a:r>
              <a:rPr lang="en-US" dirty="0"/>
              <a:t>Fashion Cataloger Example – Two Buy Strategies / Read and React</a:t>
            </a:r>
          </a:p>
        </p:txBody>
      </p:sp>
      <p:sp>
        <p:nvSpPr>
          <p:cNvPr id="3" name="Content Placeholder 2"/>
          <p:cNvSpPr>
            <a:spLocks noGrp="1"/>
          </p:cNvSpPr>
          <p:nvPr>
            <p:ph sz="quarter" idx="1"/>
          </p:nvPr>
        </p:nvSpPr>
        <p:spPr/>
        <p:txBody>
          <a:bodyPr/>
          <a:lstStyle/>
          <a:p>
            <a:r>
              <a:rPr lang="en-US" dirty="0" smtClean="0"/>
              <a:t>Putting all together for all items of the catalog </a:t>
            </a:r>
            <a:endParaRPr lang="en-US" dirty="0"/>
          </a:p>
        </p:txBody>
      </p:sp>
    </p:spTree>
    <p:extLst>
      <p:ext uri="{BB962C8B-B14F-4D97-AF65-F5344CB8AC3E}">
        <p14:creationId xmlns:p14="http://schemas.microsoft.com/office/powerpoint/2010/main" val="1791534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00" name="Rectangle 3"/>
          <p:cNvSpPr>
            <a:spLocks noGrp="1" noChangeArrowheads="1"/>
          </p:cNvSpPr>
          <p:nvPr>
            <p:ph type="body" idx="1"/>
          </p:nvPr>
        </p:nvSpPr>
        <p:spPr>
          <a:xfrm>
            <a:off x="1371600" y="2743200"/>
            <a:ext cx="7123113" cy="3566120"/>
          </a:xfrm>
        </p:spPr>
        <p:txBody>
          <a:bodyPr>
            <a:normAutofit/>
          </a:bodyPr>
          <a:lstStyle/>
          <a:p>
            <a:pPr lvl="1"/>
            <a:r>
              <a:rPr lang="en-US" altLang="en-US" sz="3600" dirty="0" smtClean="0"/>
              <a:t>Shoe Retailer</a:t>
            </a:r>
          </a:p>
          <a:p>
            <a:pPr marL="937260" lvl="1" indent="-571500">
              <a:buFont typeface="Arial" panose="020B0604020202020204" pitchFamily="34" charset="0"/>
              <a:buChar char="•"/>
            </a:pPr>
            <a:r>
              <a:rPr lang="en-US" altLang="en-US" sz="3600" dirty="0" smtClean="0"/>
              <a:t>Forecasting with Predictive Modeling</a:t>
            </a:r>
          </a:p>
          <a:p>
            <a:pPr marL="0" indent="0">
              <a:buNone/>
            </a:pPr>
            <a:endParaRPr lang="en-US" altLang="en-US" sz="2400" dirty="0" smtClean="0"/>
          </a:p>
          <a:p>
            <a:endParaRPr lang="en-US" altLang="en-US" sz="2400" dirty="0" smtClean="0"/>
          </a:p>
          <a:p>
            <a:endParaRPr lang="en-US" altLang="en-US" sz="2400" dirty="0" smtClean="0"/>
          </a:p>
        </p:txBody>
      </p:sp>
      <p:sp>
        <p:nvSpPr>
          <p:cNvPr id="4099" name="Rectangle 2"/>
          <p:cNvSpPr>
            <a:spLocks noGrp="1" noChangeArrowheads="1"/>
          </p:cNvSpPr>
          <p:nvPr>
            <p:ph type="title"/>
          </p:nvPr>
        </p:nvSpPr>
        <p:spPr/>
        <p:txBody>
          <a:bodyPr>
            <a:normAutofit fontScale="90000"/>
          </a:bodyPr>
          <a:lstStyle/>
          <a:p>
            <a:r>
              <a:rPr lang="en-US" altLang="en-US" dirty="0" smtClean="0"/>
              <a:t>Improving Accuracy of Product Lunch Forecasts</a:t>
            </a:r>
          </a:p>
        </p:txBody>
      </p:sp>
    </p:spTree>
    <p:extLst>
      <p:ext uri="{BB962C8B-B14F-4D97-AF65-F5344CB8AC3E}">
        <p14:creationId xmlns:p14="http://schemas.microsoft.com/office/powerpoint/2010/main" val="4142716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20516" name="Group 1028"/>
          <p:cNvGrpSpPr>
            <a:grpSpLocks/>
          </p:cNvGrpSpPr>
          <p:nvPr/>
        </p:nvGrpSpPr>
        <p:grpSpPr bwMode="auto">
          <a:xfrm>
            <a:off x="304800" y="4509345"/>
            <a:ext cx="7924800" cy="2216149"/>
            <a:chOff x="192" y="402"/>
            <a:chExt cx="4992" cy="1396"/>
          </a:xfrm>
        </p:grpSpPr>
        <p:sp>
          <p:nvSpPr>
            <p:cNvPr id="15371" name="Text Box 1029"/>
            <p:cNvSpPr txBox="1">
              <a:spLocks noChangeArrowheads="1"/>
            </p:cNvSpPr>
            <p:nvPr/>
          </p:nvSpPr>
          <p:spPr bwMode="auto">
            <a:xfrm>
              <a:off x="2736" y="402"/>
              <a:ext cx="2448" cy="1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dirty="0">
                  <a:solidFill>
                    <a:srgbClr val="000099"/>
                  </a:solidFill>
                  <a:latin typeface="Arial" pitchFamily="34" charset="0"/>
                </a:rPr>
                <a:t>History -&gt; seasonality, price elasticity, store</a:t>
              </a:r>
              <a:r>
                <a:rPr lang="en-US" altLang="en-US" dirty="0" smtClean="0">
                  <a:solidFill>
                    <a:srgbClr val="000099"/>
                  </a:solidFill>
                  <a:latin typeface="Arial" pitchFamily="34" charset="0"/>
                </a:rPr>
                <a:t>/SKU </a:t>
              </a:r>
              <a:r>
                <a:rPr lang="en-US" altLang="en-US" dirty="0">
                  <a:solidFill>
                    <a:srgbClr val="000099"/>
                  </a:solidFill>
                  <a:latin typeface="Arial" pitchFamily="34" charset="0"/>
                </a:rPr>
                <a:t>patterns,  size mix, reaction to promotion, etc. </a:t>
              </a:r>
            </a:p>
            <a:p>
              <a:pPr>
                <a:spcBef>
                  <a:spcPct val="50000"/>
                </a:spcBef>
              </a:pPr>
              <a:endParaRPr lang="en-US" altLang="en-US" sz="2800" dirty="0"/>
            </a:p>
          </p:txBody>
        </p:sp>
        <p:sp>
          <p:nvSpPr>
            <p:cNvPr id="15372" name="Text Box 1030"/>
            <p:cNvSpPr txBox="1">
              <a:spLocks noChangeArrowheads="1"/>
            </p:cNvSpPr>
            <p:nvPr/>
          </p:nvSpPr>
          <p:spPr bwMode="auto">
            <a:xfrm>
              <a:off x="192" y="614"/>
              <a:ext cx="1680" cy="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dirty="0">
                  <a:latin typeface="Arial" pitchFamily="34" charset="0"/>
                </a:rPr>
                <a:t>“How can history possibly be useful in a fashion business?”</a:t>
              </a:r>
            </a:p>
          </p:txBody>
        </p:sp>
        <p:sp>
          <p:nvSpPr>
            <p:cNvPr id="15373" name="AutoShape 1031"/>
            <p:cNvSpPr>
              <a:spLocks noChangeArrowheads="1"/>
            </p:cNvSpPr>
            <p:nvPr/>
          </p:nvSpPr>
          <p:spPr bwMode="auto">
            <a:xfrm>
              <a:off x="2112" y="864"/>
              <a:ext cx="384" cy="192"/>
            </a:xfrm>
            <a:prstGeom prst="rightArrow">
              <a:avLst>
                <a:gd name="adj1" fmla="val 50000"/>
                <a:gd name="adj2" fmla="val 50000"/>
              </a:avLst>
            </a:prstGeom>
            <a:solidFill>
              <a:srgbClr val="C0716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pSp>
      <p:grpSp>
        <p:nvGrpSpPr>
          <p:cNvPr id="15367" name="Group 1033"/>
          <p:cNvGrpSpPr>
            <a:grpSpLocks/>
          </p:cNvGrpSpPr>
          <p:nvPr/>
        </p:nvGrpSpPr>
        <p:grpSpPr bwMode="auto">
          <a:xfrm>
            <a:off x="304800" y="2060973"/>
            <a:ext cx="8382000" cy="2308225"/>
            <a:chOff x="192" y="322"/>
            <a:chExt cx="5280" cy="1454"/>
          </a:xfrm>
        </p:grpSpPr>
        <p:sp>
          <p:nvSpPr>
            <p:cNvPr id="15368" name="Text Box 1034"/>
            <p:cNvSpPr txBox="1">
              <a:spLocks noChangeArrowheads="1"/>
            </p:cNvSpPr>
            <p:nvPr/>
          </p:nvSpPr>
          <p:spPr bwMode="auto">
            <a:xfrm>
              <a:off x="192" y="322"/>
              <a:ext cx="1826" cy="1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dirty="0">
                  <a:latin typeface="Arial" pitchFamily="34" charset="0"/>
                </a:rPr>
                <a:t>Scanners and data warehousing has created huge databases, but retailers lack ability to analyze this data</a:t>
              </a:r>
            </a:p>
          </p:txBody>
        </p:sp>
        <p:sp>
          <p:nvSpPr>
            <p:cNvPr id="15369" name="Text Box 1035"/>
            <p:cNvSpPr txBox="1">
              <a:spLocks noChangeArrowheads="1"/>
            </p:cNvSpPr>
            <p:nvPr/>
          </p:nvSpPr>
          <p:spPr bwMode="auto">
            <a:xfrm>
              <a:off x="2688" y="730"/>
              <a:ext cx="2784"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dirty="0">
                  <a:solidFill>
                    <a:srgbClr val="000099"/>
                  </a:solidFill>
                  <a:latin typeface="Arial" pitchFamily="34" charset="0"/>
                </a:rPr>
                <a:t>“We are awash in data and starved for information”</a:t>
              </a:r>
            </a:p>
          </p:txBody>
        </p:sp>
        <p:sp>
          <p:nvSpPr>
            <p:cNvPr id="15370" name="AutoShape 1036"/>
            <p:cNvSpPr>
              <a:spLocks noChangeArrowheads="1"/>
            </p:cNvSpPr>
            <p:nvPr/>
          </p:nvSpPr>
          <p:spPr bwMode="auto">
            <a:xfrm>
              <a:off x="2112" y="912"/>
              <a:ext cx="384" cy="192"/>
            </a:xfrm>
            <a:prstGeom prst="rightArrow">
              <a:avLst>
                <a:gd name="adj1" fmla="val 50000"/>
                <a:gd name="adj2" fmla="val 50000"/>
              </a:avLst>
            </a:prstGeom>
            <a:solidFill>
              <a:srgbClr val="C0716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pSp>
      <p:sp>
        <p:nvSpPr>
          <p:cNvPr id="14" name="Title 1"/>
          <p:cNvSpPr txBox="1">
            <a:spLocks/>
          </p:cNvSpPr>
          <p:nvPr/>
        </p:nvSpPr>
        <p:spPr>
          <a:xfrm>
            <a:off x="609600" y="228600"/>
            <a:ext cx="8153400" cy="990600"/>
          </a:xfrm>
          <a:prstGeom prst="rect">
            <a:avLst/>
          </a:prstGeom>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altLang="en-US" sz="4000" dirty="0" smtClean="0"/>
              <a:t>Retailers have data that can help, but … don’t use it                                (1)</a:t>
            </a:r>
            <a:endParaRPr lang="en-US" sz="4000" dirty="0"/>
          </a:p>
        </p:txBody>
      </p:sp>
    </p:spTree>
    <p:extLst>
      <p:ext uri="{BB962C8B-B14F-4D97-AF65-F5344CB8AC3E}">
        <p14:creationId xmlns:p14="http://schemas.microsoft.com/office/powerpoint/2010/main" val="2337846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4" name="Text Box 1027"/>
          <p:cNvSpPr txBox="1">
            <a:spLocks noChangeArrowheads="1"/>
          </p:cNvSpPr>
          <p:nvPr/>
        </p:nvSpPr>
        <p:spPr bwMode="auto">
          <a:xfrm>
            <a:off x="533400" y="1524000"/>
            <a:ext cx="8153400"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b="1">
                <a:solidFill>
                  <a:srgbClr val="FF0000"/>
                </a:solidFill>
                <a:latin typeface="Arial" pitchFamily="34" charset="0"/>
              </a:rPr>
              <a:t>Objective</a:t>
            </a:r>
            <a:r>
              <a:rPr lang="en-US" altLang="en-US" sz="2800">
                <a:solidFill>
                  <a:srgbClr val="FF0000"/>
                </a:solidFill>
                <a:latin typeface="Arial" pitchFamily="34" charset="0"/>
              </a:rPr>
              <a:t> </a:t>
            </a:r>
            <a:r>
              <a:rPr lang="en-US" altLang="en-US" b="1">
                <a:latin typeface="Arial" pitchFamily="34" charset="0"/>
              </a:rPr>
              <a:t>To improve demand forecast using early sales data and decide mid-season replenishment order quantities</a:t>
            </a:r>
            <a:endParaRPr lang="en-US" altLang="en-US" b="1" u="sng">
              <a:latin typeface="Arial" pitchFamily="34" charset="0"/>
            </a:endParaRPr>
          </a:p>
        </p:txBody>
      </p:sp>
      <p:sp>
        <p:nvSpPr>
          <p:cNvPr id="40965" name="Line 1028"/>
          <p:cNvSpPr>
            <a:spLocks noChangeShapeType="1"/>
          </p:cNvSpPr>
          <p:nvPr/>
        </p:nvSpPr>
        <p:spPr bwMode="auto">
          <a:xfrm>
            <a:off x="381000" y="3962400"/>
            <a:ext cx="83058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6" name="Line 1029"/>
          <p:cNvSpPr>
            <a:spLocks noChangeShapeType="1"/>
          </p:cNvSpPr>
          <p:nvPr/>
        </p:nvSpPr>
        <p:spPr bwMode="auto">
          <a:xfrm>
            <a:off x="1600200" y="38862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7" name="Line 1030"/>
          <p:cNvSpPr>
            <a:spLocks noChangeShapeType="1"/>
          </p:cNvSpPr>
          <p:nvPr/>
        </p:nvSpPr>
        <p:spPr bwMode="auto">
          <a:xfrm>
            <a:off x="2667000" y="38862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8" name="Line 1031"/>
          <p:cNvSpPr>
            <a:spLocks noChangeShapeType="1"/>
          </p:cNvSpPr>
          <p:nvPr/>
        </p:nvSpPr>
        <p:spPr bwMode="auto">
          <a:xfrm>
            <a:off x="4038600" y="38862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9" name="Line 1032"/>
          <p:cNvSpPr>
            <a:spLocks noChangeShapeType="1"/>
          </p:cNvSpPr>
          <p:nvPr/>
        </p:nvSpPr>
        <p:spPr bwMode="auto">
          <a:xfrm>
            <a:off x="5410200" y="38862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70" name="Line 1033"/>
          <p:cNvSpPr>
            <a:spLocks noChangeShapeType="1"/>
          </p:cNvSpPr>
          <p:nvPr/>
        </p:nvSpPr>
        <p:spPr bwMode="auto">
          <a:xfrm>
            <a:off x="6781800" y="38862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71" name="Line 1034"/>
          <p:cNvSpPr>
            <a:spLocks noChangeShapeType="1"/>
          </p:cNvSpPr>
          <p:nvPr/>
        </p:nvSpPr>
        <p:spPr bwMode="auto">
          <a:xfrm>
            <a:off x="8077200" y="38862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72" name="Text Box 1035"/>
          <p:cNvSpPr txBox="1">
            <a:spLocks noChangeArrowheads="1"/>
          </p:cNvSpPr>
          <p:nvPr/>
        </p:nvSpPr>
        <p:spPr bwMode="auto">
          <a:xfrm>
            <a:off x="1600200" y="35814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800">
                <a:latin typeface="Arial" pitchFamily="34" charset="0"/>
              </a:rPr>
              <a:t>Feb</a:t>
            </a:r>
          </a:p>
        </p:txBody>
      </p:sp>
      <p:sp>
        <p:nvSpPr>
          <p:cNvPr id="40973" name="Text Box 1036"/>
          <p:cNvSpPr txBox="1">
            <a:spLocks noChangeArrowheads="1"/>
          </p:cNvSpPr>
          <p:nvPr/>
        </p:nvSpPr>
        <p:spPr bwMode="auto">
          <a:xfrm>
            <a:off x="3048000" y="35814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800">
                <a:latin typeface="Arial" pitchFamily="34" charset="0"/>
              </a:rPr>
              <a:t>March</a:t>
            </a:r>
          </a:p>
        </p:txBody>
      </p:sp>
      <p:sp>
        <p:nvSpPr>
          <p:cNvPr id="40974" name="Text Box 1037"/>
          <p:cNvSpPr txBox="1">
            <a:spLocks noChangeArrowheads="1"/>
          </p:cNvSpPr>
          <p:nvPr/>
        </p:nvSpPr>
        <p:spPr bwMode="auto">
          <a:xfrm>
            <a:off x="4419600" y="35814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800">
                <a:latin typeface="Arial" pitchFamily="34" charset="0"/>
              </a:rPr>
              <a:t>April</a:t>
            </a:r>
          </a:p>
        </p:txBody>
      </p:sp>
      <p:sp>
        <p:nvSpPr>
          <p:cNvPr id="40975" name="Text Box 1038"/>
          <p:cNvSpPr txBox="1">
            <a:spLocks noChangeArrowheads="1"/>
          </p:cNvSpPr>
          <p:nvPr/>
        </p:nvSpPr>
        <p:spPr bwMode="auto">
          <a:xfrm>
            <a:off x="5791200" y="35814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800">
                <a:latin typeface="Arial" pitchFamily="34" charset="0"/>
              </a:rPr>
              <a:t>May</a:t>
            </a:r>
          </a:p>
        </p:txBody>
      </p:sp>
      <p:sp>
        <p:nvSpPr>
          <p:cNvPr id="40976" name="Text Box 1039"/>
          <p:cNvSpPr txBox="1">
            <a:spLocks noChangeArrowheads="1"/>
          </p:cNvSpPr>
          <p:nvPr/>
        </p:nvSpPr>
        <p:spPr bwMode="auto">
          <a:xfrm>
            <a:off x="7162800" y="35814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800">
                <a:latin typeface="Arial" pitchFamily="34" charset="0"/>
              </a:rPr>
              <a:t>June</a:t>
            </a:r>
          </a:p>
        </p:txBody>
      </p:sp>
      <p:sp>
        <p:nvSpPr>
          <p:cNvPr id="40977" name="Line 1040"/>
          <p:cNvSpPr>
            <a:spLocks noChangeShapeType="1"/>
          </p:cNvSpPr>
          <p:nvPr/>
        </p:nvSpPr>
        <p:spPr bwMode="auto">
          <a:xfrm flipH="1">
            <a:off x="2743200" y="3962400"/>
            <a:ext cx="0" cy="1219200"/>
          </a:xfrm>
          <a:prstGeom prst="line">
            <a:avLst/>
          </a:prstGeom>
          <a:noFill/>
          <a:ln w="9525">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78" name="Text Box 1041"/>
          <p:cNvSpPr txBox="1">
            <a:spLocks noChangeArrowheads="1"/>
          </p:cNvSpPr>
          <p:nvPr/>
        </p:nvSpPr>
        <p:spPr bwMode="auto">
          <a:xfrm>
            <a:off x="2362200" y="5181600"/>
            <a:ext cx="1752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800">
                <a:latin typeface="Arial" pitchFamily="34" charset="0"/>
              </a:rPr>
              <a:t>Replenishment</a:t>
            </a:r>
          </a:p>
          <a:p>
            <a:r>
              <a:rPr lang="en-US" altLang="en-US" sz="1800">
                <a:latin typeface="Arial" pitchFamily="34" charset="0"/>
              </a:rPr>
              <a:t>Orders</a:t>
            </a:r>
          </a:p>
        </p:txBody>
      </p:sp>
      <p:sp>
        <p:nvSpPr>
          <p:cNvPr id="40979" name="Line 1042"/>
          <p:cNvSpPr>
            <a:spLocks noChangeShapeType="1"/>
          </p:cNvSpPr>
          <p:nvPr/>
        </p:nvSpPr>
        <p:spPr bwMode="auto">
          <a:xfrm>
            <a:off x="381000" y="3962400"/>
            <a:ext cx="0" cy="7620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80" name="Rectangle 1043"/>
          <p:cNvSpPr>
            <a:spLocks noChangeArrowheads="1"/>
          </p:cNvSpPr>
          <p:nvPr/>
        </p:nvSpPr>
        <p:spPr bwMode="auto">
          <a:xfrm>
            <a:off x="685800" y="3581400"/>
            <a:ext cx="552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a:latin typeface="Arial" pitchFamily="34" charset="0"/>
              </a:rPr>
              <a:t>Jan</a:t>
            </a:r>
          </a:p>
        </p:txBody>
      </p:sp>
      <p:sp>
        <p:nvSpPr>
          <p:cNvPr id="40981" name="Rectangle 1044"/>
          <p:cNvSpPr>
            <a:spLocks noChangeArrowheads="1"/>
          </p:cNvSpPr>
          <p:nvPr/>
        </p:nvSpPr>
        <p:spPr bwMode="auto">
          <a:xfrm>
            <a:off x="0" y="4724400"/>
            <a:ext cx="1543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800">
                <a:latin typeface="Arial" pitchFamily="34" charset="0"/>
              </a:rPr>
              <a:t>Initial Supply </a:t>
            </a:r>
          </a:p>
          <a:p>
            <a:r>
              <a:rPr lang="en-US" altLang="en-US" sz="1800">
                <a:latin typeface="Arial" pitchFamily="34" charset="0"/>
              </a:rPr>
              <a:t>in Stores</a:t>
            </a:r>
          </a:p>
        </p:txBody>
      </p:sp>
      <p:sp>
        <p:nvSpPr>
          <p:cNvPr id="40982" name="Freeform 1045"/>
          <p:cNvSpPr>
            <a:spLocks/>
          </p:cNvSpPr>
          <p:nvPr/>
        </p:nvSpPr>
        <p:spPr bwMode="auto">
          <a:xfrm>
            <a:off x="2743200" y="3962400"/>
            <a:ext cx="2667000" cy="609600"/>
          </a:xfrm>
          <a:custGeom>
            <a:avLst/>
            <a:gdLst>
              <a:gd name="T0" fmla="*/ 2667000 w 1680"/>
              <a:gd name="T1" fmla="*/ 0 h 384"/>
              <a:gd name="T2" fmla="*/ 1371600 w 1680"/>
              <a:gd name="T3" fmla="*/ 609600 h 384"/>
              <a:gd name="T4" fmla="*/ 0 w 1680"/>
              <a:gd name="T5" fmla="*/ 0 h 384"/>
              <a:gd name="T6" fmla="*/ 0 60000 65536"/>
              <a:gd name="T7" fmla="*/ 0 60000 65536"/>
              <a:gd name="T8" fmla="*/ 0 60000 65536"/>
            </a:gdLst>
            <a:ahLst/>
            <a:cxnLst>
              <a:cxn ang="T6">
                <a:pos x="T0" y="T1"/>
              </a:cxn>
              <a:cxn ang="T7">
                <a:pos x="T2" y="T3"/>
              </a:cxn>
              <a:cxn ang="T8">
                <a:pos x="T4" y="T5"/>
              </a:cxn>
            </a:cxnLst>
            <a:rect l="0" t="0" r="r" b="b"/>
            <a:pathLst>
              <a:path w="1680" h="384">
                <a:moveTo>
                  <a:pt x="1680" y="0"/>
                </a:moveTo>
                <a:cubicBezTo>
                  <a:pt x="1412" y="192"/>
                  <a:pt x="1144" y="384"/>
                  <a:pt x="864" y="384"/>
                </a:cubicBezTo>
                <a:cubicBezTo>
                  <a:pt x="584" y="384"/>
                  <a:pt x="144" y="64"/>
                  <a:pt x="0" y="0"/>
                </a:cubicBezTo>
              </a:path>
            </a:pathLst>
          </a:custGeom>
          <a:noFill/>
          <a:ln w="9525">
            <a:solidFill>
              <a:schemeClr val="accent1"/>
            </a:solidFill>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83" name="Freeform 1046"/>
          <p:cNvSpPr>
            <a:spLocks/>
          </p:cNvSpPr>
          <p:nvPr/>
        </p:nvSpPr>
        <p:spPr bwMode="auto">
          <a:xfrm>
            <a:off x="3352800" y="3276600"/>
            <a:ext cx="2819400" cy="685800"/>
          </a:xfrm>
          <a:custGeom>
            <a:avLst/>
            <a:gdLst>
              <a:gd name="T0" fmla="*/ 0 w 1776"/>
              <a:gd name="T1" fmla="*/ 685800 h 432"/>
              <a:gd name="T2" fmla="*/ 1524000 w 1776"/>
              <a:gd name="T3" fmla="*/ 0 h 432"/>
              <a:gd name="T4" fmla="*/ 2819400 w 1776"/>
              <a:gd name="T5" fmla="*/ 685800 h 432"/>
              <a:gd name="T6" fmla="*/ 0 60000 65536"/>
              <a:gd name="T7" fmla="*/ 0 60000 65536"/>
              <a:gd name="T8" fmla="*/ 0 60000 65536"/>
            </a:gdLst>
            <a:ahLst/>
            <a:cxnLst>
              <a:cxn ang="T6">
                <a:pos x="T0" y="T1"/>
              </a:cxn>
              <a:cxn ang="T7">
                <a:pos x="T2" y="T3"/>
              </a:cxn>
              <a:cxn ang="T8">
                <a:pos x="T4" y="T5"/>
              </a:cxn>
            </a:cxnLst>
            <a:rect l="0" t="0" r="r" b="b"/>
            <a:pathLst>
              <a:path w="1776" h="432">
                <a:moveTo>
                  <a:pt x="0" y="432"/>
                </a:moveTo>
                <a:cubicBezTo>
                  <a:pt x="332" y="216"/>
                  <a:pt x="664" y="0"/>
                  <a:pt x="960" y="0"/>
                </a:cubicBezTo>
                <a:cubicBezTo>
                  <a:pt x="1256" y="0"/>
                  <a:pt x="1640" y="360"/>
                  <a:pt x="1776" y="432"/>
                </a:cubicBezTo>
              </a:path>
            </a:pathLst>
          </a:custGeom>
          <a:noFill/>
          <a:ln w="9525">
            <a:solidFill>
              <a:schemeClr val="accent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84" name="Freeform 1047"/>
          <p:cNvSpPr>
            <a:spLocks/>
          </p:cNvSpPr>
          <p:nvPr/>
        </p:nvSpPr>
        <p:spPr bwMode="auto">
          <a:xfrm>
            <a:off x="4038600" y="3962400"/>
            <a:ext cx="2743200" cy="533400"/>
          </a:xfrm>
          <a:custGeom>
            <a:avLst/>
            <a:gdLst>
              <a:gd name="T0" fmla="*/ 0 w 1728"/>
              <a:gd name="T1" fmla="*/ 0 h 336"/>
              <a:gd name="T2" fmla="*/ 1371600 w 1728"/>
              <a:gd name="T3" fmla="*/ 533400 h 336"/>
              <a:gd name="T4" fmla="*/ 2743200 w 1728"/>
              <a:gd name="T5" fmla="*/ 0 h 336"/>
              <a:gd name="T6" fmla="*/ 0 60000 65536"/>
              <a:gd name="T7" fmla="*/ 0 60000 65536"/>
              <a:gd name="T8" fmla="*/ 0 60000 65536"/>
            </a:gdLst>
            <a:ahLst/>
            <a:cxnLst>
              <a:cxn ang="T6">
                <a:pos x="T0" y="T1"/>
              </a:cxn>
              <a:cxn ang="T7">
                <a:pos x="T2" y="T3"/>
              </a:cxn>
              <a:cxn ang="T8">
                <a:pos x="T4" y="T5"/>
              </a:cxn>
            </a:cxnLst>
            <a:rect l="0" t="0" r="r" b="b"/>
            <a:pathLst>
              <a:path w="1728" h="336">
                <a:moveTo>
                  <a:pt x="0" y="0"/>
                </a:moveTo>
                <a:cubicBezTo>
                  <a:pt x="288" y="168"/>
                  <a:pt x="576" y="336"/>
                  <a:pt x="864" y="336"/>
                </a:cubicBezTo>
                <a:cubicBezTo>
                  <a:pt x="1152" y="336"/>
                  <a:pt x="1440" y="168"/>
                  <a:pt x="1728" y="0"/>
                </a:cubicBezTo>
              </a:path>
            </a:pathLst>
          </a:custGeom>
          <a:noFill/>
          <a:ln w="9525">
            <a:solidFill>
              <a:schemeClr val="accent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85" name="Text Box 1048"/>
          <p:cNvSpPr txBox="1">
            <a:spLocks noChangeArrowheads="1"/>
          </p:cNvSpPr>
          <p:nvPr/>
        </p:nvSpPr>
        <p:spPr bwMode="auto">
          <a:xfrm>
            <a:off x="5715000" y="5257800"/>
            <a:ext cx="2209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800">
                <a:latin typeface="Arial" pitchFamily="34" charset="0"/>
              </a:rPr>
              <a:t>Order Arrivals</a:t>
            </a:r>
          </a:p>
        </p:txBody>
      </p:sp>
      <p:sp>
        <p:nvSpPr>
          <p:cNvPr id="40986" name="Line 1049"/>
          <p:cNvSpPr>
            <a:spLocks noChangeShapeType="1"/>
          </p:cNvSpPr>
          <p:nvPr/>
        </p:nvSpPr>
        <p:spPr bwMode="auto">
          <a:xfrm flipH="1" flipV="1">
            <a:off x="5410200" y="3962400"/>
            <a:ext cx="762000" cy="1143000"/>
          </a:xfrm>
          <a:prstGeom prst="line">
            <a:avLst/>
          </a:prstGeom>
          <a:noFill/>
          <a:ln w="9525">
            <a:solidFill>
              <a:srgbClr val="FF5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87" name="Line 1050"/>
          <p:cNvSpPr>
            <a:spLocks noChangeShapeType="1"/>
          </p:cNvSpPr>
          <p:nvPr/>
        </p:nvSpPr>
        <p:spPr bwMode="auto">
          <a:xfrm flipH="1" flipV="1">
            <a:off x="6172200" y="3962400"/>
            <a:ext cx="304800" cy="1143000"/>
          </a:xfrm>
          <a:prstGeom prst="line">
            <a:avLst/>
          </a:prstGeom>
          <a:noFill/>
          <a:ln w="9525">
            <a:solidFill>
              <a:srgbClr val="FF5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88" name="Line 1051"/>
          <p:cNvSpPr>
            <a:spLocks noChangeShapeType="1"/>
          </p:cNvSpPr>
          <p:nvPr/>
        </p:nvSpPr>
        <p:spPr bwMode="auto">
          <a:xfrm flipH="1" flipV="1">
            <a:off x="6781800" y="3962400"/>
            <a:ext cx="76200" cy="1143000"/>
          </a:xfrm>
          <a:prstGeom prst="line">
            <a:avLst/>
          </a:prstGeom>
          <a:noFill/>
          <a:ln w="9525">
            <a:solidFill>
              <a:srgbClr val="FF5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90" name="Text Box 1053"/>
          <p:cNvSpPr txBox="1">
            <a:spLocks noChangeArrowheads="1"/>
          </p:cNvSpPr>
          <p:nvPr/>
        </p:nvSpPr>
        <p:spPr bwMode="auto">
          <a:xfrm>
            <a:off x="0" y="838200"/>
            <a:ext cx="876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000">
                <a:latin typeface="Arial" pitchFamily="34" charset="0"/>
              </a:rPr>
              <a:t>	</a:t>
            </a:r>
            <a:endParaRPr lang="en-US" altLang="en-US" b="1">
              <a:latin typeface="Arial" pitchFamily="34" charset="0"/>
            </a:endParaRPr>
          </a:p>
        </p:txBody>
      </p:sp>
      <p:sp>
        <p:nvSpPr>
          <p:cNvPr id="2" name="Title 1"/>
          <p:cNvSpPr>
            <a:spLocks noGrp="1"/>
          </p:cNvSpPr>
          <p:nvPr>
            <p:ph type="title"/>
          </p:nvPr>
        </p:nvSpPr>
        <p:spPr/>
        <p:txBody>
          <a:bodyPr>
            <a:normAutofit fontScale="90000"/>
          </a:bodyPr>
          <a:lstStyle/>
          <a:p>
            <a:r>
              <a:rPr lang="en-US" dirty="0"/>
              <a:t>Shoe </a:t>
            </a:r>
            <a:r>
              <a:rPr lang="en-US" dirty="0" smtClean="0"/>
              <a:t>Retailer Example – Updating the forecast using Predictive Modeling</a:t>
            </a:r>
            <a:endParaRPr lang="en-US" dirty="0"/>
          </a:p>
        </p:txBody>
      </p:sp>
    </p:spTree>
    <p:extLst>
      <p:ext uri="{BB962C8B-B14F-4D97-AF65-F5344CB8AC3E}">
        <p14:creationId xmlns:p14="http://schemas.microsoft.com/office/powerpoint/2010/main" val="2440523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3011" name="Object 2"/>
          <p:cNvGraphicFramePr>
            <a:graphicFrameLocks noChangeAspect="1"/>
          </p:cNvGraphicFramePr>
          <p:nvPr>
            <p:extLst>
              <p:ext uri="{D42A27DB-BD31-4B8C-83A1-F6EECF244321}">
                <p14:modId xmlns:p14="http://schemas.microsoft.com/office/powerpoint/2010/main" val="2256581773"/>
              </p:ext>
            </p:extLst>
          </p:nvPr>
        </p:nvGraphicFramePr>
        <p:xfrm>
          <a:off x="1442772" y="1844824"/>
          <a:ext cx="6563255" cy="4725144"/>
        </p:xfrm>
        <a:graphic>
          <a:graphicData uri="http://schemas.openxmlformats.org/presentationml/2006/ole">
            <mc:AlternateContent xmlns:mc="http://schemas.openxmlformats.org/markup-compatibility/2006">
              <mc:Choice xmlns:v="urn:schemas-microsoft-com:vml" Requires="v">
                <p:oleObj spid="_x0000_s17474" name="Chart" r:id="rId3" imgW="3734161" imgH="2229212" progId="Excel.Chart.8">
                  <p:embed/>
                </p:oleObj>
              </mc:Choice>
              <mc:Fallback>
                <p:oleObj name="Chart" r:id="rId3" imgW="3734161" imgH="2229212"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l="2971" t="17934" r="2971" b="5205"/>
                      <a:stretch>
                        <a:fillRect/>
                      </a:stretch>
                    </p:blipFill>
                    <p:spPr bwMode="auto">
                      <a:xfrm>
                        <a:off x="1442772" y="1844824"/>
                        <a:ext cx="6563255" cy="4725144"/>
                      </a:xfrm>
                      <a:prstGeom prst="rect">
                        <a:avLst/>
                      </a:prstGeom>
                      <a:noFill/>
                      <a:ln>
                        <a:noFill/>
                      </a:ln>
                      <a:effectLst/>
                    </p:spPr>
                  </p:pic>
                </p:oleObj>
              </mc:Fallback>
            </mc:AlternateContent>
          </a:graphicData>
        </a:graphic>
      </p:graphicFrame>
      <p:sp>
        <p:nvSpPr>
          <p:cNvPr id="43012" name="Text Box 3"/>
          <p:cNvSpPr txBox="1">
            <a:spLocks noChangeArrowheads="1"/>
          </p:cNvSpPr>
          <p:nvPr/>
        </p:nvSpPr>
        <p:spPr bwMode="auto">
          <a:xfrm>
            <a:off x="0" y="1772816"/>
            <a:ext cx="9144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90000"/>
              </a:lnSpc>
              <a:spcBef>
                <a:spcPct val="50000"/>
              </a:spcBef>
            </a:pPr>
            <a:r>
              <a:rPr lang="en-US" altLang="en-US" sz="2000" b="1" dirty="0">
                <a:solidFill>
                  <a:srgbClr val="000099"/>
                </a:solidFill>
                <a:latin typeface="Arial" pitchFamily="34" charset="0"/>
              </a:rPr>
              <a:t>Simple </a:t>
            </a:r>
            <a:r>
              <a:rPr lang="en-US" altLang="en-US" sz="2000" b="1" dirty="0" smtClean="0">
                <a:solidFill>
                  <a:srgbClr val="000099"/>
                </a:solidFill>
                <a:latin typeface="Arial" pitchFamily="34" charset="0"/>
              </a:rPr>
              <a:t>Extrapolation of </a:t>
            </a:r>
            <a:r>
              <a:rPr lang="en-US" altLang="en-US" sz="2000" b="1" dirty="0">
                <a:solidFill>
                  <a:srgbClr val="000099"/>
                </a:solidFill>
                <a:latin typeface="Arial" pitchFamily="34" charset="0"/>
              </a:rPr>
              <a:t>Early Sales Didn’t </a:t>
            </a:r>
            <a:r>
              <a:rPr lang="en-US" altLang="en-US" sz="2000" b="1" dirty="0" smtClean="0">
                <a:solidFill>
                  <a:srgbClr val="000099"/>
                </a:solidFill>
                <a:latin typeface="Arial" pitchFamily="34" charset="0"/>
              </a:rPr>
              <a:t>Work!</a:t>
            </a:r>
            <a:endParaRPr lang="en-US" altLang="en-US" sz="2000" b="1" dirty="0">
              <a:solidFill>
                <a:srgbClr val="000099"/>
              </a:solidFill>
              <a:latin typeface="Arial" pitchFamily="34" charset="0"/>
            </a:endParaRPr>
          </a:p>
        </p:txBody>
      </p:sp>
      <p:sp>
        <p:nvSpPr>
          <p:cNvPr id="43013" name="Line 4"/>
          <p:cNvSpPr>
            <a:spLocks noChangeShapeType="1"/>
          </p:cNvSpPr>
          <p:nvPr/>
        </p:nvSpPr>
        <p:spPr bwMode="auto">
          <a:xfrm flipH="1" flipV="1">
            <a:off x="7386372" y="2825014"/>
            <a:ext cx="168251" cy="239754"/>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43014" name="Line 5"/>
          <p:cNvSpPr>
            <a:spLocks noChangeShapeType="1"/>
          </p:cNvSpPr>
          <p:nvPr/>
        </p:nvSpPr>
        <p:spPr bwMode="auto">
          <a:xfrm flipH="1" flipV="1">
            <a:off x="7462572" y="2901214"/>
            <a:ext cx="168251" cy="239754"/>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4" name="Title 3"/>
          <p:cNvSpPr>
            <a:spLocks noGrp="1"/>
          </p:cNvSpPr>
          <p:nvPr>
            <p:ph type="title"/>
          </p:nvPr>
        </p:nvSpPr>
        <p:spPr/>
        <p:txBody>
          <a:bodyPr>
            <a:normAutofit fontScale="90000"/>
          </a:bodyPr>
          <a:lstStyle/>
          <a:p>
            <a:r>
              <a:rPr lang="en-US" dirty="0"/>
              <a:t>Shoe Retailer Example – Updating the forecast using Predictive Modeling</a:t>
            </a:r>
          </a:p>
        </p:txBody>
      </p:sp>
    </p:spTree>
    <p:extLst>
      <p:ext uri="{BB962C8B-B14F-4D97-AF65-F5344CB8AC3E}">
        <p14:creationId xmlns:p14="http://schemas.microsoft.com/office/powerpoint/2010/main" val="629098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4035" name="Object 2"/>
          <p:cNvGraphicFramePr>
            <a:graphicFrameLocks noChangeAspect="1"/>
          </p:cNvGraphicFramePr>
          <p:nvPr>
            <p:extLst>
              <p:ext uri="{D42A27DB-BD31-4B8C-83A1-F6EECF244321}">
                <p14:modId xmlns:p14="http://schemas.microsoft.com/office/powerpoint/2010/main" val="2702942740"/>
              </p:ext>
            </p:extLst>
          </p:nvPr>
        </p:nvGraphicFramePr>
        <p:xfrm>
          <a:off x="1319368" y="1772816"/>
          <a:ext cx="6505264" cy="4682976"/>
        </p:xfrm>
        <a:graphic>
          <a:graphicData uri="http://schemas.openxmlformats.org/presentationml/2006/ole">
            <mc:AlternateContent xmlns:mc="http://schemas.openxmlformats.org/markup-compatibility/2006">
              <mc:Choice xmlns:v="urn:schemas-microsoft-com:vml" Requires="v">
                <p:oleObj spid="_x0000_s18499" name="Chart" r:id="rId3" imgW="3734161" imgH="2229212" progId="Excel.Chart.8">
                  <p:embed/>
                </p:oleObj>
              </mc:Choice>
              <mc:Fallback>
                <p:oleObj name="Chart" r:id="rId3" imgW="3734161" imgH="2229212"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l="2971" t="17934" r="2971" b="5205"/>
                      <a:stretch>
                        <a:fillRect/>
                      </a:stretch>
                    </p:blipFill>
                    <p:spPr bwMode="auto">
                      <a:xfrm>
                        <a:off x="1319368" y="1772816"/>
                        <a:ext cx="6505264" cy="4682976"/>
                      </a:xfrm>
                      <a:prstGeom prst="rect">
                        <a:avLst/>
                      </a:prstGeom>
                      <a:noFill/>
                      <a:ln>
                        <a:noFill/>
                      </a:ln>
                      <a:effectLst/>
                    </p:spPr>
                  </p:pic>
                </p:oleObj>
              </mc:Fallback>
            </mc:AlternateContent>
          </a:graphicData>
        </a:graphic>
      </p:graphicFrame>
      <p:sp>
        <p:nvSpPr>
          <p:cNvPr id="44036" name="Text Box 3"/>
          <p:cNvSpPr txBox="1">
            <a:spLocks noChangeArrowheads="1"/>
          </p:cNvSpPr>
          <p:nvPr/>
        </p:nvSpPr>
        <p:spPr bwMode="auto">
          <a:xfrm>
            <a:off x="0" y="1694136"/>
            <a:ext cx="9144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90000"/>
              </a:lnSpc>
              <a:spcBef>
                <a:spcPct val="50000"/>
              </a:spcBef>
            </a:pPr>
            <a:r>
              <a:rPr lang="en-US" altLang="en-US" sz="2000" b="1" dirty="0">
                <a:solidFill>
                  <a:srgbClr val="000099"/>
                </a:solidFill>
                <a:latin typeface="Arial" pitchFamily="34" charset="0"/>
              </a:rPr>
              <a:t>Because price markdowns and </a:t>
            </a:r>
            <a:r>
              <a:rPr lang="en-US" altLang="en-US" sz="2000" b="1" dirty="0" err="1">
                <a:solidFill>
                  <a:srgbClr val="000099"/>
                </a:solidFill>
                <a:latin typeface="Arial" pitchFamily="34" charset="0"/>
              </a:rPr>
              <a:t>stockouts</a:t>
            </a:r>
            <a:r>
              <a:rPr lang="en-US" altLang="en-US" sz="2000" b="1" dirty="0">
                <a:solidFill>
                  <a:srgbClr val="000099"/>
                </a:solidFill>
                <a:latin typeface="Arial" pitchFamily="34" charset="0"/>
              </a:rPr>
              <a:t> were affecting sales</a:t>
            </a:r>
          </a:p>
        </p:txBody>
      </p:sp>
      <p:sp>
        <p:nvSpPr>
          <p:cNvPr id="44037" name="Line 4"/>
          <p:cNvSpPr>
            <a:spLocks noChangeShapeType="1"/>
          </p:cNvSpPr>
          <p:nvPr/>
        </p:nvSpPr>
        <p:spPr bwMode="auto">
          <a:xfrm flipH="1" flipV="1">
            <a:off x="7034368" y="3036462"/>
            <a:ext cx="166352" cy="244329"/>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44038" name="Line 5"/>
          <p:cNvSpPr>
            <a:spLocks noChangeShapeType="1"/>
          </p:cNvSpPr>
          <p:nvPr/>
        </p:nvSpPr>
        <p:spPr bwMode="auto">
          <a:xfrm flipH="1" flipV="1">
            <a:off x="7110568" y="3112662"/>
            <a:ext cx="166352" cy="244329"/>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2" name="Title 1"/>
          <p:cNvSpPr>
            <a:spLocks noGrp="1"/>
          </p:cNvSpPr>
          <p:nvPr>
            <p:ph type="title"/>
          </p:nvPr>
        </p:nvSpPr>
        <p:spPr/>
        <p:txBody>
          <a:bodyPr>
            <a:normAutofit fontScale="90000"/>
          </a:bodyPr>
          <a:lstStyle/>
          <a:p>
            <a:r>
              <a:rPr lang="en-US" dirty="0"/>
              <a:t>Shoe Retailer Example – Updating the forecast using Predictive Modeling</a:t>
            </a:r>
          </a:p>
        </p:txBody>
      </p:sp>
    </p:spTree>
    <p:extLst>
      <p:ext uri="{BB962C8B-B14F-4D97-AF65-F5344CB8AC3E}">
        <p14:creationId xmlns:p14="http://schemas.microsoft.com/office/powerpoint/2010/main" val="272283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61" name="Line 4"/>
          <p:cNvSpPr>
            <a:spLocks noChangeShapeType="1"/>
          </p:cNvSpPr>
          <p:nvPr/>
        </p:nvSpPr>
        <p:spPr bwMode="auto">
          <a:xfrm flipH="1">
            <a:off x="762000" y="1997061"/>
            <a:ext cx="609600" cy="3810000"/>
          </a:xfrm>
          <a:prstGeom prst="line">
            <a:avLst/>
          </a:prstGeom>
          <a:noFill/>
          <a:ln w="9525">
            <a:solidFill>
              <a:srgbClr val="FF5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62" name="Line 5"/>
          <p:cNvSpPr>
            <a:spLocks noChangeShapeType="1"/>
          </p:cNvSpPr>
          <p:nvPr/>
        </p:nvSpPr>
        <p:spPr bwMode="auto">
          <a:xfrm flipH="1">
            <a:off x="1371600" y="2498913"/>
            <a:ext cx="609600" cy="3276600"/>
          </a:xfrm>
          <a:prstGeom prst="line">
            <a:avLst/>
          </a:prstGeom>
          <a:noFill/>
          <a:ln w="9525">
            <a:solidFill>
              <a:srgbClr val="FF5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64" name="Line 7"/>
          <p:cNvSpPr>
            <a:spLocks noChangeShapeType="1"/>
          </p:cNvSpPr>
          <p:nvPr/>
        </p:nvSpPr>
        <p:spPr bwMode="auto">
          <a:xfrm flipH="1">
            <a:off x="1981200" y="3178161"/>
            <a:ext cx="609600" cy="2590800"/>
          </a:xfrm>
          <a:prstGeom prst="line">
            <a:avLst/>
          </a:prstGeom>
          <a:noFill/>
          <a:ln w="9525">
            <a:solidFill>
              <a:srgbClr val="FF5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65" name="Line 8"/>
          <p:cNvSpPr>
            <a:spLocks noChangeShapeType="1"/>
          </p:cNvSpPr>
          <p:nvPr/>
        </p:nvSpPr>
        <p:spPr bwMode="auto">
          <a:xfrm flipH="1">
            <a:off x="3181696" y="3597261"/>
            <a:ext cx="381000" cy="1752600"/>
          </a:xfrm>
          <a:prstGeom prst="line">
            <a:avLst/>
          </a:prstGeom>
          <a:noFill/>
          <a:ln w="9525">
            <a:solidFill>
              <a:srgbClr val="FF5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66" name="Text Box 9"/>
          <p:cNvSpPr txBox="1">
            <a:spLocks noChangeArrowheads="1"/>
          </p:cNvSpPr>
          <p:nvPr/>
        </p:nvSpPr>
        <p:spPr bwMode="auto">
          <a:xfrm>
            <a:off x="1295400" y="1556792"/>
            <a:ext cx="502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000" dirty="0">
                <a:latin typeface="Arial" pitchFamily="34" charset="0"/>
              </a:rPr>
              <a:t>Forecast of sales of SKU j in week t</a:t>
            </a:r>
          </a:p>
        </p:txBody>
      </p:sp>
      <p:sp>
        <p:nvSpPr>
          <p:cNvPr id="45067" name="Text Box 10"/>
          <p:cNvSpPr txBox="1">
            <a:spLocks noChangeArrowheads="1"/>
          </p:cNvSpPr>
          <p:nvPr/>
        </p:nvSpPr>
        <p:spPr bwMode="auto">
          <a:xfrm>
            <a:off x="2133600" y="2035161"/>
            <a:ext cx="6248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000" dirty="0">
                <a:latin typeface="Arial" pitchFamily="34" charset="0"/>
              </a:rPr>
              <a:t>Estimate of season sales based on early sales</a:t>
            </a:r>
          </a:p>
        </p:txBody>
      </p:sp>
      <p:sp>
        <p:nvSpPr>
          <p:cNvPr id="45069" name="Text Box 12"/>
          <p:cNvSpPr txBox="1">
            <a:spLocks noChangeArrowheads="1"/>
          </p:cNvSpPr>
          <p:nvPr/>
        </p:nvSpPr>
        <p:spPr bwMode="auto">
          <a:xfrm>
            <a:off x="2622376" y="2628885"/>
            <a:ext cx="533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000" dirty="0">
                <a:latin typeface="Arial" pitchFamily="34" charset="0"/>
              </a:rPr>
              <a:t>Seasonality factor estimated from history</a:t>
            </a:r>
          </a:p>
        </p:txBody>
      </p:sp>
      <p:sp>
        <p:nvSpPr>
          <p:cNvPr id="45071" name="Line 14"/>
          <p:cNvSpPr>
            <a:spLocks noChangeShapeType="1"/>
          </p:cNvSpPr>
          <p:nvPr/>
        </p:nvSpPr>
        <p:spPr bwMode="auto">
          <a:xfrm flipH="1">
            <a:off x="5943600" y="4321161"/>
            <a:ext cx="304800" cy="838200"/>
          </a:xfrm>
          <a:prstGeom prst="line">
            <a:avLst/>
          </a:prstGeom>
          <a:noFill/>
          <a:ln w="9525">
            <a:solidFill>
              <a:srgbClr val="FF5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73" name="Text Box 16"/>
          <p:cNvSpPr txBox="1">
            <a:spLocks noChangeArrowheads="1"/>
          </p:cNvSpPr>
          <p:nvPr/>
        </p:nvSpPr>
        <p:spPr bwMode="auto">
          <a:xfrm>
            <a:off x="3707904" y="3178161"/>
            <a:ext cx="426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000" dirty="0">
                <a:latin typeface="Arial" pitchFamily="34" charset="0"/>
              </a:rPr>
              <a:t>Price factors</a:t>
            </a:r>
          </a:p>
        </p:txBody>
      </p:sp>
      <p:sp>
        <p:nvSpPr>
          <p:cNvPr id="45074" name="Text Box 17"/>
          <p:cNvSpPr txBox="1">
            <a:spLocks noChangeArrowheads="1"/>
          </p:cNvSpPr>
          <p:nvPr/>
        </p:nvSpPr>
        <p:spPr bwMode="auto">
          <a:xfrm>
            <a:off x="6372200" y="3859769"/>
            <a:ext cx="2238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000" dirty="0">
                <a:latin typeface="Arial" pitchFamily="34" charset="0"/>
              </a:rPr>
              <a:t>Inventory Factor</a:t>
            </a:r>
          </a:p>
        </p:txBody>
      </p:sp>
      <p:graphicFrame>
        <p:nvGraphicFramePr>
          <p:cNvPr id="3" name="Object 2"/>
          <p:cNvGraphicFramePr>
            <a:graphicFrameLocks noChangeAspect="1"/>
          </p:cNvGraphicFramePr>
          <p:nvPr>
            <p:extLst>
              <p:ext uri="{D42A27DB-BD31-4B8C-83A1-F6EECF244321}">
                <p14:modId xmlns:p14="http://schemas.microsoft.com/office/powerpoint/2010/main" val="1753544061"/>
              </p:ext>
            </p:extLst>
          </p:nvPr>
        </p:nvGraphicFramePr>
        <p:xfrm>
          <a:off x="403493" y="5445224"/>
          <a:ext cx="8413214" cy="1152128"/>
        </p:xfrm>
        <a:graphic>
          <a:graphicData uri="http://schemas.openxmlformats.org/presentationml/2006/ole">
            <mc:AlternateContent xmlns:mc="http://schemas.openxmlformats.org/markup-compatibility/2006">
              <mc:Choice xmlns:v="urn:schemas-microsoft-com:vml" Requires="v">
                <p:oleObj spid="_x0000_s19525" name="Εξίσωση" r:id="rId3" imgW="3987720" imgH="545760" progId="Equation.3">
                  <p:embed/>
                </p:oleObj>
              </mc:Choice>
              <mc:Fallback>
                <p:oleObj name="Εξίσωση" r:id="rId3" imgW="3987720" imgH="545760" progId="Equation.3">
                  <p:embed/>
                  <p:pic>
                    <p:nvPicPr>
                      <p:cNvPr id="0" name=""/>
                      <p:cNvPicPr/>
                      <p:nvPr/>
                    </p:nvPicPr>
                    <p:blipFill>
                      <a:blip r:embed="rId4"/>
                      <a:stretch>
                        <a:fillRect/>
                      </a:stretch>
                    </p:blipFill>
                    <p:spPr>
                      <a:xfrm>
                        <a:off x="403493" y="5445224"/>
                        <a:ext cx="8413214" cy="1152128"/>
                      </a:xfrm>
                      <a:prstGeom prst="rect">
                        <a:avLst/>
                      </a:prstGeom>
                    </p:spPr>
                  </p:pic>
                </p:oleObj>
              </mc:Fallback>
            </mc:AlternateContent>
          </a:graphicData>
        </a:graphic>
      </p:graphicFrame>
      <p:sp>
        <p:nvSpPr>
          <p:cNvPr id="4" name="Title 3"/>
          <p:cNvSpPr>
            <a:spLocks noGrp="1"/>
          </p:cNvSpPr>
          <p:nvPr>
            <p:ph type="title"/>
          </p:nvPr>
        </p:nvSpPr>
        <p:spPr/>
        <p:txBody>
          <a:bodyPr>
            <a:normAutofit fontScale="90000"/>
          </a:bodyPr>
          <a:lstStyle/>
          <a:p>
            <a:r>
              <a:rPr lang="en-US" dirty="0"/>
              <a:t>Shoe Retailer Example – Updating the forecast using Predictive Modeling</a:t>
            </a:r>
          </a:p>
        </p:txBody>
      </p:sp>
    </p:spTree>
    <p:extLst>
      <p:ext uri="{BB962C8B-B14F-4D97-AF65-F5344CB8AC3E}">
        <p14:creationId xmlns:p14="http://schemas.microsoft.com/office/powerpoint/2010/main" val="3944318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Shoe Retailer Example – Updating the forecast using Predictive Modeling</a:t>
            </a:r>
          </a:p>
        </p:txBody>
      </p:sp>
      <p:sp>
        <p:nvSpPr>
          <p:cNvPr id="3" name="Content Placeholder 2"/>
          <p:cNvSpPr>
            <a:spLocks noGrp="1"/>
          </p:cNvSpPr>
          <p:nvPr>
            <p:ph sz="quarter" idx="1"/>
          </p:nvPr>
        </p:nvSpPr>
        <p:spPr>
          <a:xfrm>
            <a:off x="971600" y="1600200"/>
            <a:ext cx="8064896" cy="5069160"/>
          </a:xfrm>
        </p:spPr>
        <p:txBody>
          <a:bodyPr>
            <a:normAutofit/>
          </a:bodyPr>
          <a:lstStyle/>
          <a:p>
            <a:pPr marL="0" indent="0">
              <a:buNone/>
            </a:pPr>
            <a:r>
              <a:rPr lang="en-US" dirty="0" smtClean="0"/>
              <a:t>sales forecast for style j in period t</a:t>
            </a:r>
          </a:p>
          <a:p>
            <a:pPr marL="0" indent="0">
              <a:buNone/>
            </a:pPr>
            <a:r>
              <a:rPr lang="en-US" dirty="0" smtClean="0"/>
              <a:t>Base forecast for style j </a:t>
            </a:r>
          </a:p>
          <a:p>
            <a:pPr marL="0" indent="0">
              <a:buNone/>
            </a:pPr>
            <a:r>
              <a:rPr lang="en-US" dirty="0" smtClean="0"/>
              <a:t>Seasonality factor, the historical % of total season sales we expect to occur in week t</a:t>
            </a:r>
          </a:p>
          <a:p>
            <a:pPr marL="0" indent="0">
              <a:buNone/>
            </a:pPr>
            <a:r>
              <a:rPr lang="en-US" dirty="0" smtClean="0"/>
              <a:t>Average ration of price to cost for all styles in week t</a:t>
            </a:r>
          </a:p>
          <a:p>
            <a:pPr marL="0" indent="0">
              <a:buNone/>
            </a:pPr>
            <a:r>
              <a:rPr lang="en-US" dirty="0" smtClean="0"/>
              <a:t>Price cost ratio for style j in week t</a:t>
            </a:r>
          </a:p>
          <a:p>
            <a:pPr marL="0" indent="0">
              <a:buNone/>
            </a:pPr>
            <a:r>
              <a:rPr lang="en-US" dirty="0" smtClean="0"/>
              <a:t>Minimum average inventory needed to prevent lost sales (e.g. 10 pairs per store)</a:t>
            </a:r>
          </a:p>
          <a:p>
            <a:pPr marL="0" indent="0">
              <a:buNone/>
            </a:pPr>
            <a:r>
              <a:rPr lang="en-US" dirty="0" smtClean="0"/>
              <a:t>Inventory of style j in all stores in week t</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919277155"/>
              </p:ext>
            </p:extLst>
          </p:nvPr>
        </p:nvGraphicFramePr>
        <p:xfrm>
          <a:off x="319027" y="1628800"/>
          <a:ext cx="724581" cy="504056"/>
        </p:xfrm>
        <a:graphic>
          <a:graphicData uri="http://schemas.openxmlformats.org/presentationml/2006/ole">
            <mc:AlternateContent xmlns:mc="http://schemas.openxmlformats.org/markup-compatibility/2006">
              <mc:Choice xmlns:v="urn:schemas-microsoft-com:vml" Requires="v">
                <p:oleObj spid="_x0000_s79175" name="Εξίσωση" r:id="rId3" imgW="291960" imgH="203040" progId="Equation.3">
                  <p:embed/>
                </p:oleObj>
              </mc:Choice>
              <mc:Fallback>
                <p:oleObj name="Εξίσωση" r:id="rId3" imgW="291960" imgH="203040" progId="Equation.3">
                  <p:embed/>
                  <p:pic>
                    <p:nvPicPr>
                      <p:cNvPr id="0" name=""/>
                      <p:cNvPicPr/>
                      <p:nvPr/>
                    </p:nvPicPr>
                    <p:blipFill>
                      <a:blip r:embed="rId4"/>
                      <a:stretch>
                        <a:fillRect/>
                      </a:stretch>
                    </p:blipFill>
                    <p:spPr>
                      <a:xfrm>
                        <a:off x="319027" y="1628800"/>
                        <a:ext cx="724581" cy="504056"/>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952844302"/>
              </p:ext>
            </p:extLst>
          </p:nvPr>
        </p:nvGraphicFramePr>
        <p:xfrm>
          <a:off x="467544" y="2060848"/>
          <a:ext cx="466725" cy="684212"/>
        </p:xfrm>
        <a:graphic>
          <a:graphicData uri="http://schemas.openxmlformats.org/presentationml/2006/ole">
            <mc:AlternateContent xmlns:mc="http://schemas.openxmlformats.org/markup-compatibility/2006">
              <mc:Choice xmlns:v="urn:schemas-microsoft-com:vml" Requires="v">
                <p:oleObj spid="_x0000_s79176" name="Εξίσωση" r:id="rId5" imgW="164880" imgH="241200" progId="Equation.3">
                  <p:embed/>
                </p:oleObj>
              </mc:Choice>
              <mc:Fallback>
                <p:oleObj name="Εξίσωση" r:id="rId5" imgW="164880" imgH="241200" progId="Equation.3">
                  <p:embed/>
                  <p:pic>
                    <p:nvPicPr>
                      <p:cNvPr id="0" name=""/>
                      <p:cNvPicPr/>
                      <p:nvPr/>
                    </p:nvPicPr>
                    <p:blipFill>
                      <a:blip r:embed="rId6"/>
                      <a:stretch>
                        <a:fillRect/>
                      </a:stretch>
                    </p:blipFill>
                    <p:spPr>
                      <a:xfrm>
                        <a:off x="467544" y="2060848"/>
                        <a:ext cx="466725" cy="684212"/>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282337520"/>
              </p:ext>
            </p:extLst>
          </p:nvPr>
        </p:nvGraphicFramePr>
        <p:xfrm>
          <a:off x="323528" y="2708920"/>
          <a:ext cx="720081" cy="548633"/>
        </p:xfrm>
        <a:graphic>
          <a:graphicData uri="http://schemas.openxmlformats.org/presentationml/2006/ole">
            <mc:AlternateContent xmlns:mc="http://schemas.openxmlformats.org/markup-compatibility/2006">
              <mc:Choice xmlns:v="urn:schemas-microsoft-com:vml" Requires="v">
                <p:oleObj spid="_x0000_s79177" name="Εξίσωση" r:id="rId7" imgW="266400" imgH="203040" progId="Equation.3">
                  <p:embed/>
                </p:oleObj>
              </mc:Choice>
              <mc:Fallback>
                <p:oleObj name="Εξίσωση" r:id="rId7" imgW="266400" imgH="203040" progId="Equation.3">
                  <p:embed/>
                  <p:pic>
                    <p:nvPicPr>
                      <p:cNvPr id="0" name=""/>
                      <p:cNvPicPr/>
                      <p:nvPr/>
                    </p:nvPicPr>
                    <p:blipFill>
                      <a:blip r:embed="rId8"/>
                      <a:stretch>
                        <a:fillRect/>
                      </a:stretch>
                    </p:blipFill>
                    <p:spPr>
                      <a:xfrm>
                        <a:off x="323528" y="2708920"/>
                        <a:ext cx="720081" cy="548633"/>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712157896"/>
              </p:ext>
            </p:extLst>
          </p:nvPr>
        </p:nvGraphicFramePr>
        <p:xfrm>
          <a:off x="251520" y="3621021"/>
          <a:ext cx="792088" cy="528059"/>
        </p:xfrm>
        <a:graphic>
          <a:graphicData uri="http://schemas.openxmlformats.org/presentationml/2006/ole">
            <mc:AlternateContent xmlns:mc="http://schemas.openxmlformats.org/markup-compatibility/2006">
              <mc:Choice xmlns:v="urn:schemas-microsoft-com:vml" Requires="v">
                <p:oleObj spid="_x0000_s79178" name="Εξίσωση" r:id="rId9" imgW="304560" imgH="203040" progId="Equation.3">
                  <p:embed/>
                </p:oleObj>
              </mc:Choice>
              <mc:Fallback>
                <p:oleObj name="Εξίσωση" r:id="rId9" imgW="304560" imgH="203040" progId="Equation.3">
                  <p:embed/>
                  <p:pic>
                    <p:nvPicPr>
                      <p:cNvPr id="0" name=""/>
                      <p:cNvPicPr/>
                      <p:nvPr/>
                    </p:nvPicPr>
                    <p:blipFill>
                      <a:blip r:embed="rId10"/>
                      <a:stretch>
                        <a:fillRect/>
                      </a:stretch>
                    </p:blipFill>
                    <p:spPr>
                      <a:xfrm>
                        <a:off x="251520" y="3621021"/>
                        <a:ext cx="792088" cy="528059"/>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528572914"/>
              </p:ext>
            </p:extLst>
          </p:nvPr>
        </p:nvGraphicFramePr>
        <p:xfrm>
          <a:off x="107504" y="4136665"/>
          <a:ext cx="1008112" cy="660487"/>
        </p:xfrm>
        <a:graphic>
          <a:graphicData uri="http://schemas.openxmlformats.org/presentationml/2006/ole">
            <mc:AlternateContent xmlns:mc="http://schemas.openxmlformats.org/markup-compatibility/2006">
              <mc:Choice xmlns:v="urn:schemas-microsoft-com:vml" Requires="v">
                <p:oleObj spid="_x0000_s79179" name="Εξίσωση" r:id="rId11" imgW="368280" imgH="241200" progId="Equation.3">
                  <p:embed/>
                </p:oleObj>
              </mc:Choice>
              <mc:Fallback>
                <p:oleObj name="Εξίσωση" r:id="rId11" imgW="368280" imgH="241200" progId="Equation.3">
                  <p:embed/>
                  <p:pic>
                    <p:nvPicPr>
                      <p:cNvPr id="0" name=""/>
                      <p:cNvPicPr/>
                      <p:nvPr/>
                    </p:nvPicPr>
                    <p:blipFill>
                      <a:blip r:embed="rId12"/>
                      <a:stretch>
                        <a:fillRect/>
                      </a:stretch>
                    </p:blipFill>
                    <p:spPr>
                      <a:xfrm>
                        <a:off x="107504" y="4136665"/>
                        <a:ext cx="1008112" cy="660487"/>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678477448"/>
              </p:ext>
            </p:extLst>
          </p:nvPr>
        </p:nvGraphicFramePr>
        <p:xfrm>
          <a:off x="467544" y="4725144"/>
          <a:ext cx="432048" cy="598220"/>
        </p:xfrm>
        <a:graphic>
          <a:graphicData uri="http://schemas.openxmlformats.org/presentationml/2006/ole">
            <mc:AlternateContent xmlns:mc="http://schemas.openxmlformats.org/markup-compatibility/2006">
              <mc:Choice xmlns:v="urn:schemas-microsoft-com:vml" Requires="v">
                <p:oleObj spid="_x0000_s79180" name="Εξίσωση" r:id="rId13" imgW="164880" imgH="228600" progId="Equation.3">
                  <p:embed/>
                </p:oleObj>
              </mc:Choice>
              <mc:Fallback>
                <p:oleObj name="Εξίσωση" r:id="rId13" imgW="164880" imgH="228600" progId="Equation.3">
                  <p:embed/>
                  <p:pic>
                    <p:nvPicPr>
                      <p:cNvPr id="0" name=""/>
                      <p:cNvPicPr/>
                      <p:nvPr/>
                    </p:nvPicPr>
                    <p:blipFill>
                      <a:blip r:embed="rId14"/>
                      <a:stretch>
                        <a:fillRect/>
                      </a:stretch>
                    </p:blipFill>
                    <p:spPr>
                      <a:xfrm>
                        <a:off x="467544" y="4725144"/>
                        <a:ext cx="432048" cy="59822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909352966"/>
              </p:ext>
            </p:extLst>
          </p:nvPr>
        </p:nvGraphicFramePr>
        <p:xfrm>
          <a:off x="179388" y="5677495"/>
          <a:ext cx="863600" cy="631825"/>
        </p:xfrm>
        <a:graphic>
          <a:graphicData uri="http://schemas.openxmlformats.org/presentationml/2006/ole">
            <mc:AlternateContent xmlns:mc="http://schemas.openxmlformats.org/markup-compatibility/2006">
              <mc:Choice xmlns:v="urn:schemas-microsoft-com:vml" Requires="v">
                <p:oleObj spid="_x0000_s79181" name="Εξίσωση" r:id="rId15" imgW="330120" imgH="241200" progId="Equation.3">
                  <p:embed/>
                </p:oleObj>
              </mc:Choice>
              <mc:Fallback>
                <p:oleObj name="Εξίσωση" r:id="rId15" imgW="330120" imgH="241200" progId="Equation.3">
                  <p:embed/>
                  <p:pic>
                    <p:nvPicPr>
                      <p:cNvPr id="0" name="Object 9"/>
                      <p:cNvPicPr>
                        <a:picLocks noChangeAspect="1" noChangeArrowheads="1"/>
                      </p:cNvPicPr>
                      <p:nvPr/>
                    </p:nvPicPr>
                    <p:blipFill>
                      <a:blip r:embed="rId16"/>
                      <a:srcRect/>
                      <a:stretch>
                        <a:fillRect/>
                      </a:stretch>
                    </p:blipFill>
                    <p:spPr bwMode="auto">
                      <a:xfrm>
                        <a:off x="179388" y="5677495"/>
                        <a:ext cx="8636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82777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Shoe Retailer Example – Updating the forecast using Predictive Modeling</a:t>
            </a:r>
          </a:p>
        </p:txBody>
      </p:sp>
      <p:graphicFrame>
        <p:nvGraphicFramePr>
          <p:cNvPr id="4" name="Object 2"/>
          <p:cNvGraphicFramePr>
            <a:graphicFrameLocks/>
          </p:cNvGraphicFramePr>
          <p:nvPr>
            <p:extLst>
              <p:ext uri="{D42A27DB-BD31-4B8C-83A1-F6EECF244321}">
                <p14:modId xmlns:p14="http://schemas.microsoft.com/office/powerpoint/2010/main" val="3593439171"/>
              </p:ext>
            </p:extLst>
          </p:nvPr>
        </p:nvGraphicFramePr>
        <p:xfrm>
          <a:off x="515938" y="5605611"/>
          <a:ext cx="7729537" cy="847725"/>
        </p:xfrm>
        <a:graphic>
          <a:graphicData uri="http://schemas.openxmlformats.org/presentationml/2006/ole">
            <mc:AlternateContent xmlns:mc="http://schemas.openxmlformats.org/markup-compatibility/2006">
              <mc:Choice xmlns:v="urn:schemas-microsoft-com:vml" Requires="v">
                <p:oleObj spid="_x0000_s79926" name="Εξίσωση" r:id="rId3" imgW="5587920" imgH="2958840" progId="Equation.3">
                  <p:embed/>
                </p:oleObj>
              </mc:Choice>
              <mc:Fallback>
                <p:oleObj name="Εξίσωση" r:id="rId3" imgW="5587920" imgH="2958840" progId="Equation.3">
                  <p:embed/>
                  <p:pic>
                    <p:nvPicPr>
                      <p:cNvPr id="0" name=""/>
                      <p:cNvPicPr>
                        <a:picLocks noChangeArrowheads="1"/>
                      </p:cNvPicPr>
                      <p:nvPr/>
                    </p:nvPicPr>
                    <p:blipFill>
                      <a:blip r:embed="rId4"/>
                      <a:srcRect b="79156"/>
                      <a:stretch>
                        <a:fillRect/>
                      </a:stretch>
                    </p:blipFill>
                    <p:spPr bwMode="auto">
                      <a:xfrm>
                        <a:off x="515938" y="5605611"/>
                        <a:ext cx="7729537"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Line 4"/>
          <p:cNvSpPr>
            <a:spLocks noChangeShapeType="1"/>
          </p:cNvSpPr>
          <p:nvPr/>
        </p:nvSpPr>
        <p:spPr bwMode="auto">
          <a:xfrm flipH="1">
            <a:off x="762000" y="2024211"/>
            <a:ext cx="609600" cy="3810000"/>
          </a:xfrm>
          <a:prstGeom prst="line">
            <a:avLst/>
          </a:prstGeom>
          <a:noFill/>
          <a:ln w="9525">
            <a:solidFill>
              <a:srgbClr val="FF5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Line 5"/>
          <p:cNvSpPr>
            <a:spLocks noChangeShapeType="1"/>
          </p:cNvSpPr>
          <p:nvPr/>
        </p:nvSpPr>
        <p:spPr bwMode="auto">
          <a:xfrm flipH="1">
            <a:off x="1219200" y="2633811"/>
            <a:ext cx="609600" cy="3276600"/>
          </a:xfrm>
          <a:prstGeom prst="line">
            <a:avLst/>
          </a:prstGeom>
          <a:noFill/>
          <a:ln w="9525">
            <a:solidFill>
              <a:srgbClr val="FF5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Line 7"/>
          <p:cNvSpPr>
            <a:spLocks noChangeShapeType="1"/>
          </p:cNvSpPr>
          <p:nvPr/>
        </p:nvSpPr>
        <p:spPr bwMode="auto">
          <a:xfrm flipH="1">
            <a:off x="1676400" y="3319611"/>
            <a:ext cx="609600" cy="2590800"/>
          </a:xfrm>
          <a:prstGeom prst="line">
            <a:avLst/>
          </a:prstGeom>
          <a:noFill/>
          <a:ln w="9525">
            <a:solidFill>
              <a:srgbClr val="FF5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Line 8"/>
          <p:cNvSpPr>
            <a:spLocks noChangeShapeType="1"/>
          </p:cNvSpPr>
          <p:nvPr/>
        </p:nvSpPr>
        <p:spPr bwMode="auto">
          <a:xfrm flipH="1">
            <a:off x="2743200" y="3776811"/>
            <a:ext cx="381000" cy="1752600"/>
          </a:xfrm>
          <a:prstGeom prst="line">
            <a:avLst/>
          </a:prstGeom>
          <a:noFill/>
          <a:ln w="9525">
            <a:solidFill>
              <a:srgbClr val="FF5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Text Box 9"/>
          <p:cNvSpPr txBox="1">
            <a:spLocks noChangeArrowheads="1"/>
          </p:cNvSpPr>
          <p:nvPr/>
        </p:nvSpPr>
        <p:spPr bwMode="auto">
          <a:xfrm>
            <a:off x="1295400" y="1719411"/>
            <a:ext cx="502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000" dirty="0">
                <a:latin typeface="Arial" pitchFamily="34" charset="0"/>
              </a:rPr>
              <a:t>Forecast of sales of SKU j in week t</a:t>
            </a:r>
          </a:p>
        </p:txBody>
      </p:sp>
      <p:sp>
        <p:nvSpPr>
          <p:cNvPr id="11" name="Text Box 10"/>
          <p:cNvSpPr txBox="1">
            <a:spLocks noChangeArrowheads="1"/>
          </p:cNvSpPr>
          <p:nvPr/>
        </p:nvSpPr>
        <p:spPr bwMode="auto">
          <a:xfrm>
            <a:off x="1979712" y="2405211"/>
            <a:ext cx="6248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000" dirty="0">
                <a:latin typeface="Arial" pitchFamily="34" charset="0"/>
              </a:rPr>
              <a:t>Estimate of season sales based on early sales</a:t>
            </a:r>
          </a:p>
        </p:txBody>
      </p:sp>
      <p:sp>
        <p:nvSpPr>
          <p:cNvPr id="13" name="Text Box 12"/>
          <p:cNvSpPr txBox="1">
            <a:spLocks noChangeArrowheads="1"/>
          </p:cNvSpPr>
          <p:nvPr/>
        </p:nvSpPr>
        <p:spPr bwMode="auto">
          <a:xfrm>
            <a:off x="2411760" y="2998936"/>
            <a:ext cx="533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000" dirty="0">
                <a:latin typeface="Arial" pitchFamily="34" charset="0"/>
              </a:rPr>
              <a:t>Seasonality factor estimated from history</a:t>
            </a:r>
          </a:p>
        </p:txBody>
      </p:sp>
      <p:sp>
        <p:nvSpPr>
          <p:cNvPr id="15" name="Line 14"/>
          <p:cNvSpPr>
            <a:spLocks noChangeShapeType="1"/>
          </p:cNvSpPr>
          <p:nvPr/>
        </p:nvSpPr>
        <p:spPr bwMode="auto">
          <a:xfrm flipH="1">
            <a:off x="5943600" y="4691211"/>
            <a:ext cx="304800" cy="838200"/>
          </a:xfrm>
          <a:prstGeom prst="line">
            <a:avLst/>
          </a:prstGeom>
          <a:noFill/>
          <a:ln w="9525">
            <a:solidFill>
              <a:srgbClr val="FF5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Text Box 16"/>
          <p:cNvSpPr txBox="1">
            <a:spLocks noChangeArrowheads="1"/>
          </p:cNvSpPr>
          <p:nvPr/>
        </p:nvSpPr>
        <p:spPr bwMode="auto">
          <a:xfrm>
            <a:off x="3203848" y="3548211"/>
            <a:ext cx="426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000" dirty="0">
                <a:latin typeface="Arial" pitchFamily="34" charset="0"/>
              </a:rPr>
              <a:t>Price factors</a:t>
            </a:r>
          </a:p>
        </p:txBody>
      </p:sp>
      <p:sp>
        <p:nvSpPr>
          <p:cNvPr id="18" name="Text Box 17"/>
          <p:cNvSpPr txBox="1">
            <a:spLocks noChangeArrowheads="1"/>
          </p:cNvSpPr>
          <p:nvPr/>
        </p:nvSpPr>
        <p:spPr bwMode="auto">
          <a:xfrm>
            <a:off x="6372200" y="4386411"/>
            <a:ext cx="1905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000" dirty="0">
                <a:latin typeface="Arial" pitchFamily="34" charset="0"/>
              </a:rPr>
              <a:t>Inventory Factor</a:t>
            </a:r>
          </a:p>
        </p:txBody>
      </p:sp>
    </p:spTree>
    <p:extLst>
      <p:ext uri="{BB962C8B-B14F-4D97-AF65-F5344CB8AC3E}">
        <p14:creationId xmlns:p14="http://schemas.microsoft.com/office/powerpoint/2010/main" val="3595081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6083" name="Object 2"/>
          <p:cNvGraphicFramePr>
            <a:graphicFrameLocks noChangeAspect="1"/>
          </p:cNvGraphicFramePr>
          <p:nvPr>
            <p:extLst>
              <p:ext uri="{D42A27DB-BD31-4B8C-83A1-F6EECF244321}">
                <p14:modId xmlns:p14="http://schemas.microsoft.com/office/powerpoint/2010/main" val="3879935697"/>
              </p:ext>
            </p:extLst>
          </p:nvPr>
        </p:nvGraphicFramePr>
        <p:xfrm>
          <a:off x="996246" y="2564904"/>
          <a:ext cx="7104146" cy="4176464"/>
        </p:xfrm>
        <a:graphic>
          <a:graphicData uri="http://schemas.openxmlformats.org/presentationml/2006/ole">
            <mc:AlternateContent xmlns:mc="http://schemas.openxmlformats.org/markup-compatibility/2006">
              <mc:Choice xmlns:v="urn:schemas-microsoft-com:vml" Requires="v">
                <p:oleObj spid="_x0000_s20546" name="Worksheet" r:id="rId3" imgW="8677656" imgH="5934456" progId="Excel.Sheet.8">
                  <p:embed/>
                </p:oleObj>
              </mc:Choice>
              <mc:Fallback>
                <p:oleObj name="Worksheet" r:id="rId3" imgW="8677656" imgH="5934456"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t="14041"/>
                      <a:stretch>
                        <a:fillRect/>
                      </a:stretch>
                    </p:blipFill>
                    <p:spPr bwMode="auto">
                      <a:xfrm>
                        <a:off x="996246" y="2564904"/>
                        <a:ext cx="7104146" cy="4176464"/>
                      </a:xfrm>
                      <a:prstGeom prst="rect">
                        <a:avLst/>
                      </a:prstGeom>
                      <a:noFill/>
                      <a:ln>
                        <a:noFill/>
                      </a:ln>
                      <a:effectLst/>
                    </p:spPr>
                  </p:pic>
                </p:oleObj>
              </mc:Fallback>
            </mc:AlternateContent>
          </a:graphicData>
        </a:graphic>
      </p:graphicFrame>
      <p:sp>
        <p:nvSpPr>
          <p:cNvPr id="2" name="Title 1"/>
          <p:cNvSpPr>
            <a:spLocks noGrp="1"/>
          </p:cNvSpPr>
          <p:nvPr>
            <p:ph type="title"/>
          </p:nvPr>
        </p:nvSpPr>
        <p:spPr/>
        <p:txBody>
          <a:bodyPr>
            <a:normAutofit fontScale="90000"/>
          </a:bodyPr>
          <a:lstStyle/>
          <a:p>
            <a:r>
              <a:rPr lang="en-US" dirty="0"/>
              <a:t>Shoe Retailer Example – Updating the forecast using Predictive Modeling</a:t>
            </a:r>
          </a:p>
        </p:txBody>
      </p:sp>
      <p:sp>
        <p:nvSpPr>
          <p:cNvPr id="3" name="Content Placeholder 2"/>
          <p:cNvSpPr>
            <a:spLocks noGrp="1"/>
          </p:cNvSpPr>
          <p:nvPr>
            <p:ph sz="quarter" idx="1"/>
          </p:nvPr>
        </p:nvSpPr>
        <p:spPr/>
        <p:txBody>
          <a:bodyPr/>
          <a:lstStyle/>
          <a:p>
            <a:r>
              <a:rPr lang="en-US" dirty="0" smtClean="0"/>
              <a:t>More accurate forecasts by taking price and inventory into account (forecast error of 16%)</a:t>
            </a:r>
            <a:endParaRPr lang="en-US" dirty="0"/>
          </a:p>
        </p:txBody>
      </p:sp>
    </p:spTree>
    <p:extLst>
      <p:ext uri="{BB962C8B-B14F-4D97-AF65-F5344CB8AC3E}">
        <p14:creationId xmlns:p14="http://schemas.microsoft.com/office/powerpoint/2010/main" val="598608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7107" name="Object 2"/>
          <p:cNvGraphicFramePr>
            <a:graphicFrameLocks noChangeAspect="1"/>
          </p:cNvGraphicFramePr>
          <p:nvPr>
            <p:extLst>
              <p:ext uri="{D42A27DB-BD31-4B8C-83A1-F6EECF244321}">
                <p14:modId xmlns:p14="http://schemas.microsoft.com/office/powerpoint/2010/main" val="4026555783"/>
              </p:ext>
            </p:extLst>
          </p:nvPr>
        </p:nvGraphicFramePr>
        <p:xfrm>
          <a:off x="233363" y="1795735"/>
          <a:ext cx="8678862" cy="4873625"/>
        </p:xfrm>
        <a:graphic>
          <a:graphicData uri="http://schemas.openxmlformats.org/presentationml/2006/ole">
            <mc:AlternateContent xmlns:mc="http://schemas.openxmlformats.org/markup-compatibility/2006">
              <mc:Choice xmlns:v="urn:schemas-microsoft-com:vml" Requires="v">
                <p:oleObj spid="_x0000_s21571" name="Worksheet" r:id="rId3" imgW="8677656" imgH="5934456" progId="Excel.Sheet.8">
                  <p:embed/>
                </p:oleObj>
              </mc:Choice>
              <mc:Fallback>
                <p:oleObj name="Worksheet" r:id="rId3" imgW="8677656" imgH="5934456"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t="17892"/>
                      <a:stretch>
                        <a:fillRect/>
                      </a:stretch>
                    </p:blipFill>
                    <p:spPr bwMode="auto">
                      <a:xfrm>
                        <a:off x="233363" y="1795735"/>
                        <a:ext cx="8678862" cy="487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7108" name="Text Box 3"/>
          <p:cNvSpPr txBox="1">
            <a:spLocks noChangeArrowheads="1"/>
          </p:cNvSpPr>
          <p:nvPr/>
        </p:nvSpPr>
        <p:spPr bwMode="auto">
          <a:xfrm>
            <a:off x="0" y="1591965"/>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2000" b="1" dirty="0">
                <a:solidFill>
                  <a:srgbClr val="000099"/>
                </a:solidFill>
                <a:latin typeface="Arial Unicode MS" pitchFamily="34" charset="-128"/>
              </a:rPr>
              <a:t>Weekly forecast </a:t>
            </a:r>
            <a:r>
              <a:rPr lang="en-US" altLang="en-US" sz="2000" b="1" dirty="0" err="1">
                <a:solidFill>
                  <a:srgbClr val="000099"/>
                </a:solidFill>
                <a:latin typeface="Arial Unicode MS" pitchFamily="34" charset="-128"/>
              </a:rPr>
              <a:t>vs</a:t>
            </a:r>
            <a:r>
              <a:rPr lang="en-US" altLang="en-US" sz="2000" b="1" dirty="0">
                <a:solidFill>
                  <a:srgbClr val="000099"/>
                </a:solidFill>
                <a:latin typeface="Arial Unicode MS" pitchFamily="34" charset="-128"/>
              </a:rPr>
              <a:t> actual for one sandal</a:t>
            </a:r>
          </a:p>
        </p:txBody>
      </p:sp>
      <p:sp>
        <p:nvSpPr>
          <p:cNvPr id="2" name="Title 1"/>
          <p:cNvSpPr>
            <a:spLocks noGrp="1"/>
          </p:cNvSpPr>
          <p:nvPr>
            <p:ph type="title"/>
          </p:nvPr>
        </p:nvSpPr>
        <p:spPr/>
        <p:txBody>
          <a:bodyPr>
            <a:normAutofit fontScale="90000"/>
          </a:bodyPr>
          <a:lstStyle/>
          <a:p>
            <a:r>
              <a:rPr lang="en-US" dirty="0"/>
              <a:t>Shoe Retailer Example – Updating the forecast using Predictive Modeling</a:t>
            </a:r>
          </a:p>
        </p:txBody>
      </p:sp>
    </p:spTree>
    <p:extLst>
      <p:ext uri="{BB962C8B-B14F-4D97-AF65-F5344CB8AC3E}">
        <p14:creationId xmlns:p14="http://schemas.microsoft.com/office/powerpoint/2010/main" val="3788856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p:txBody>
          <a:bodyPr>
            <a:normAutofit fontScale="90000"/>
          </a:bodyPr>
          <a:lstStyle/>
          <a:p>
            <a:r>
              <a:rPr lang="en-US" dirty="0"/>
              <a:t>Shoe Retailer Example – Updating the forecast using Predictive Modeling</a:t>
            </a:r>
            <a:endParaRPr lang="en-US" altLang="en-US" dirty="0" smtClean="0"/>
          </a:p>
        </p:txBody>
      </p:sp>
      <p:graphicFrame>
        <p:nvGraphicFramePr>
          <p:cNvPr id="276521" name="Group 41"/>
          <p:cNvGraphicFramePr>
            <a:graphicFrameLocks noGrp="1"/>
          </p:cNvGraphicFramePr>
          <p:nvPr>
            <p:extLst>
              <p:ext uri="{D42A27DB-BD31-4B8C-83A1-F6EECF244321}">
                <p14:modId xmlns:p14="http://schemas.microsoft.com/office/powerpoint/2010/main" val="3142978233"/>
              </p:ext>
            </p:extLst>
          </p:nvPr>
        </p:nvGraphicFramePr>
        <p:xfrm>
          <a:off x="1219200" y="2646017"/>
          <a:ext cx="6629400" cy="3210750"/>
        </p:xfrm>
        <a:graphic>
          <a:graphicData uri="http://schemas.openxmlformats.org/drawingml/2006/table">
            <a:tbl>
              <a:tblPr/>
              <a:tblGrid>
                <a:gridCol w="2057400"/>
                <a:gridCol w="1524000"/>
                <a:gridCol w="1524000"/>
                <a:gridCol w="1524000"/>
              </a:tblGrid>
              <a:tr h="566959">
                <a:tc>
                  <a:txBody>
                    <a:bodyPr/>
                    <a:lstStyle>
                      <a:lvl1pPr>
                        <a:spcBef>
                          <a:spcPct val="20000"/>
                        </a:spcBef>
                        <a:defRPr>
                          <a:solidFill>
                            <a:schemeClr val="tx1"/>
                          </a:solidFill>
                          <a:latin typeface="Arial" pitchFamily="34" charset="0"/>
                        </a:defRPr>
                      </a:lvl1pPr>
                      <a:lvl2pPr>
                        <a:spcBef>
                          <a:spcPct val="20000"/>
                        </a:spcBef>
                        <a:defRPr>
                          <a:solidFill>
                            <a:schemeClr val="tx1"/>
                          </a:solidFill>
                          <a:latin typeface="Arial" pitchFamily="34" charset="0"/>
                        </a:defRPr>
                      </a:lvl2pPr>
                      <a:lvl3pPr>
                        <a:spcBef>
                          <a:spcPct val="20000"/>
                        </a:spcBef>
                        <a:defRPr>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en-US" sz="2000" b="1" i="0" u="none" strike="noStrike" cap="none" normalizeH="0" baseline="0" dirty="0" smtClean="0">
                        <a:ln>
                          <a:noFill/>
                        </a:ln>
                        <a:solidFill>
                          <a:srgbClr val="000099"/>
                        </a:solidFill>
                        <a:effectLst/>
                        <a:latin typeface="Arial" pitchFamily="34" charset="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a:solidFill>
                            <a:schemeClr val="tx1"/>
                          </a:solidFill>
                          <a:latin typeface="Arial" pitchFamily="34" charset="0"/>
                        </a:defRPr>
                      </a:lvl1pPr>
                      <a:lvl2pPr>
                        <a:spcBef>
                          <a:spcPct val="20000"/>
                        </a:spcBef>
                        <a:defRPr>
                          <a:solidFill>
                            <a:schemeClr val="tx1"/>
                          </a:solidFill>
                          <a:latin typeface="Arial" pitchFamily="34" charset="0"/>
                        </a:defRPr>
                      </a:lvl2pPr>
                      <a:lvl3pPr>
                        <a:spcBef>
                          <a:spcPct val="20000"/>
                        </a:spcBef>
                        <a:defRPr>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rgbClr val="000099"/>
                          </a:solidFill>
                          <a:effectLst/>
                          <a:latin typeface="Arial" pitchFamily="34" charset="0"/>
                        </a:rPr>
                        <a:t>Original plan</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a:solidFill>
                            <a:schemeClr val="tx1"/>
                          </a:solidFill>
                          <a:latin typeface="Arial" pitchFamily="34" charset="0"/>
                        </a:defRPr>
                      </a:lvl1pPr>
                      <a:lvl2pPr>
                        <a:spcBef>
                          <a:spcPct val="20000"/>
                        </a:spcBef>
                        <a:defRPr>
                          <a:solidFill>
                            <a:schemeClr val="tx1"/>
                          </a:solidFill>
                          <a:latin typeface="Arial" pitchFamily="34" charset="0"/>
                        </a:defRPr>
                      </a:lvl2pPr>
                      <a:lvl3pPr>
                        <a:spcBef>
                          <a:spcPct val="20000"/>
                        </a:spcBef>
                        <a:defRPr>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smtClean="0">
                          <a:ln>
                            <a:noFill/>
                          </a:ln>
                          <a:solidFill>
                            <a:srgbClr val="000099"/>
                          </a:solidFill>
                          <a:effectLst/>
                          <a:latin typeface="Arial" pitchFamily="34" charset="0"/>
                        </a:rPr>
                        <a:t>Optimized forecast</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a:solidFill>
                            <a:schemeClr val="tx1"/>
                          </a:solidFill>
                          <a:latin typeface="Arial" pitchFamily="34" charset="0"/>
                        </a:defRPr>
                      </a:lvl1pPr>
                      <a:lvl2pPr>
                        <a:spcBef>
                          <a:spcPct val="20000"/>
                        </a:spcBef>
                        <a:defRPr>
                          <a:solidFill>
                            <a:schemeClr val="tx1"/>
                          </a:solidFill>
                          <a:latin typeface="Arial" pitchFamily="34" charset="0"/>
                        </a:defRPr>
                      </a:lvl2pPr>
                      <a:lvl3pPr>
                        <a:spcBef>
                          <a:spcPct val="20000"/>
                        </a:spcBef>
                        <a:defRPr>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rgbClr val="000099"/>
                          </a:solidFill>
                          <a:effectLst/>
                          <a:latin typeface="Arial" pitchFamily="34" charset="0"/>
                        </a:rPr>
                        <a:t>Actual results</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6156">
                <a:tc>
                  <a:txBody>
                    <a:bodyPr/>
                    <a:lstStyle>
                      <a:lvl1pPr>
                        <a:spcBef>
                          <a:spcPct val="20000"/>
                        </a:spcBef>
                        <a:defRPr>
                          <a:solidFill>
                            <a:schemeClr val="tx1"/>
                          </a:solidFill>
                          <a:latin typeface="Arial" pitchFamily="34" charset="0"/>
                        </a:defRPr>
                      </a:lvl1pPr>
                      <a:lvl2pPr>
                        <a:spcBef>
                          <a:spcPct val="20000"/>
                        </a:spcBef>
                        <a:defRPr>
                          <a:solidFill>
                            <a:schemeClr val="tx1"/>
                          </a:solidFill>
                          <a:latin typeface="Arial" pitchFamily="34" charset="0"/>
                        </a:defRPr>
                      </a:lvl2pPr>
                      <a:lvl3pPr>
                        <a:spcBef>
                          <a:spcPct val="20000"/>
                        </a:spcBef>
                        <a:defRPr>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en-US" sz="2000" b="1" i="0" u="none" strike="noStrike" cap="none" normalizeH="0" baseline="0" smtClean="0">
                        <a:ln>
                          <a:noFill/>
                        </a:ln>
                        <a:solidFill>
                          <a:srgbClr val="FF0000"/>
                        </a:solidFill>
                        <a:effectLst/>
                        <a:latin typeface="Arial"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rgbClr val="FF0000"/>
                          </a:solidFill>
                          <a:effectLst/>
                          <a:latin typeface="Arial" pitchFamily="34" charset="0"/>
                        </a:rPr>
                        <a:t>Unit Receipts</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a:solidFill>
                            <a:schemeClr val="tx1"/>
                          </a:solidFill>
                          <a:latin typeface="Arial" pitchFamily="34" charset="0"/>
                        </a:defRPr>
                      </a:lvl1pPr>
                      <a:lvl2pPr>
                        <a:spcBef>
                          <a:spcPct val="20000"/>
                        </a:spcBef>
                        <a:defRPr>
                          <a:solidFill>
                            <a:schemeClr val="tx1"/>
                          </a:solidFill>
                          <a:latin typeface="Arial" pitchFamily="34" charset="0"/>
                        </a:defRPr>
                      </a:lvl2pPr>
                      <a:lvl3pPr>
                        <a:spcBef>
                          <a:spcPct val="20000"/>
                        </a:spcBef>
                        <a:defRPr>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2000" b="1" i="0" u="none" strike="noStrike" cap="none" normalizeH="0" baseline="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pitchFamily="34" charset="0"/>
                        </a:rPr>
                        <a:t>6,210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a:solidFill>
                            <a:schemeClr val="tx1"/>
                          </a:solidFill>
                          <a:latin typeface="Arial" pitchFamily="34" charset="0"/>
                        </a:defRPr>
                      </a:lvl1pPr>
                      <a:lvl2pPr>
                        <a:spcBef>
                          <a:spcPct val="20000"/>
                        </a:spcBef>
                        <a:defRPr>
                          <a:solidFill>
                            <a:schemeClr val="tx1"/>
                          </a:solidFill>
                          <a:latin typeface="Arial" pitchFamily="34" charset="0"/>
                        </a:defRPr>
                      </a:lvl2pPr>
                      <a:lvl3pPr>
                        <a:spcBef>
                          <a:spcPct val="20000"/>
                        </a:spcBef>
                        <a:defRPr>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rPr>
                        <a:t>14,160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a:solidFill>
                            <a:schemeClr val="tx1"/>
                          </a:solidFill>
                          <a:latin typeface="Arial" pitchFamily="34" charset="0"/>
                        </a:defRPr>
                      </a:lvl1pPr>
                      <a:lvl2pPr>
                        <a:spcBef>
                          <a:spcPct val="20000"/>
                        </a:spcBef>
                        <a:defRPr>
                          <a:solidFill>
                            <a:schemeClr val="tx1"/>
                          </a:solidFill>
                          <a:latin typeface="Arial" pitchFamily="34" charset="0"/>
                        </a:defRPr>
                      </a:lvl2pPr>
                      <a:lvl3pPr>
                        <a:spcBef>
                          <a:spcPct val="20000"/>
                        </a:spcBef>
                        <a:defRPr>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rPr>
                        <a:t>12,325</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6059">
                <a:tc>
                  <a:txBody>
                    <a:bodyPr/>
                    <a:lstStyle>
                      <a:lvl1pPr>
                        <a:spcBef>
                          <a:spcPct val="20000"/>
                        </a:spcBef>
                        <a:defRPr>
                          <a:solidFill>
                            <a:schemeClr val="tx1"/>
                          </a:solidFill>
                          <a:latin typeface="Arial" pitchFamily="34" charset="0"/>
                        </a:defRPr>
                      </a:lvl1pPr>
                      <a:lvl2pPr>
                        <a:spcBef>
                          <a:spcPct val="20000"/>
                        </a:spcBef>
                        <a:defRPr>
                          <a:solidFill>
                            <a:schemeClr val="tx1"/>
                          </a:solidFill>
                          <a:latin typeface="Arial" pitchFamily="34" charset="0"/>
                        </a:defRPr>
                      </a:lvl2pPr>
                      <a:lvl3pPr>
                        <a:spcBef>
                          <a:spcPct val="20000"/>
                        </a:spcBef>
                        <a:defRPr>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rgbClr val="FF0000"/>
                          </a:solidFill>
                          <a:effectLst/>
                          <a:latin typeface="Arial" pitchFamily="34" charset="0"/>
                        </a:rPr>
                        <a:t>Unit sales</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a:solidFill>
                            <a:schemeClr val="tx1"/>
                          </a:solidFill>
                          <a:latin typeface="Arial" pitchFamily="34" charset="0"/>
                        </a:defRPr>
                      </a:lvl1pPr>
                      <a:lvl2pPr>
                        <a:spcBef>
                          <a:spcPct val="20000"/>
                        </a:spcBef>
                        <a:defRPr>
                          <a:solidFill>
                            <a:schemeClr val="tx1"/>
                          </a:solidFill>
                          <a:latin typeface="Arial" pitchFamily="34" charset="0"/>
                        </a:defRPr>
                      </a:lvl2pPr>
                      <a:lvl3pPr>
                        <a:spcBef>
                          <a:spcPct val="20000"/>
                        </a:spcBef>
                        <a:defRPr>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itchFamily="34" charset="0"/>
                        </a:rPr>
                        <a:t>9,882</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a:solidFill>
                            <a:schemeClr val="tx1"/>
                          </a:solidFill>
                          <a:latin typeface="Arial" pitchFamily="34" charset="0"/>
                        </a:defRPr>
                      </a:lvl1pPr>
                      <a:lvl2pPr>
                        <a:spcBef>
                          <a:spcPct val="20000"/>
                        </a:spcBef>
                        <a:defRPr>
                          <a:solidFill>
                            <a:schemeClr val="tx1"/>
                          </a:solidFill>
                          <a:latin typeface="Arial" pitchFamily="34" charset="0"/>
                        </a:defRPr>
                      </a:lvl2pPr>
                      <a:lvl3pPr>
                        <a:spcBef>
                          <a:spcPct val="20000"/>
                        </a:spcBef>
                        <a:defRPr>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rPr>
                        <a:t>14,875</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a:solidFill>
                            <a:schemeClr val="tx1"/>
                          </a:solidFill>
                          <a:latin typeface="Arial" pitchFamily="34" charset="0"/>
                        </a:defRPr>
                      </a:lvl1pPr>
                      <a:lvl2pPr>
                        <a:spcBef>
                          <a:spcPct val="20000"/>
                        </a:spcBef>
                        <a:defRPr>
                          <a:solidFill>
                            <a:schemeClr val="tx1"/>
                          </a:solidFill>
                          <a:latin typeface="Arial" pitchFamily="34" charset="0"/>
                        </a:defRPr>
                      </a:lvl2pPr>
                      <a:lvl3pPr>
                        <a:spcBef>
                          <a:spcPct val="20000"/>
                        </a:spcBef>
                        <a:defRPr>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rPr>
                        <a:t>14,579</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148">
                <a:tc>
                  <a:txBody>
                    <a:bodyPr/>
                    <a:lstStyle>
                      <a:lvl1pPr>
                        <a:spcBef>
                          <a:spcPct val="20000"/>
                        </a:spcBef>
                        <a:defRPr>
                          <a:solidFill>
                            <a:schemeClr val="tx1"/>
                          </a:solidFill>
                          <a:latin typeface="Arial" pitchFamily="34" charset="0"/>
                        </a:defRPr>
                      </a:lvl1pPr>
                      <a:lvl2pPr>
                        <a:spcBef>
                          <a:spcPct val="20000"/>
                        </a:spcBef>
                        <a:defRPr>
                          <a:solidFill>
                            <a:schemeClr val="tx1"/>
                          </a:solidFill>
                          <a:latin typeface="Arial" pitchFamily="34" charset="0"/>
                        </a:defRPr>
                      </a:lvl2pPr>
                      <a:lvl3pPr>
                        <a:spcBef>
                          <a:spcPct val="20000"/>
                        </a:spcBef>
                        <a:defRPr>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en-US" sz="2000" b="1" i="0" u="none" strike="noStrike" cap="none" normalizeH="0" baseline="0" smtClean="0">
                        <a:ln>
                          <a:noFill/>
                        </a:ln>
                        <a:solidFill>
                          <a:srgbClr val="FF0000"/>
                        </a:solidFill>
                        <a:effectLst/>
                        <a:latin typeface="Arial"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rgbClr val="FF0000"/>
                          </a:solidFill>
                          <a:effectLst/>
                          <a:latin typeface="Arial" pitchFamily="34" charset="0"/>
                        </a:rPr>
                        <a:t>Gross Margin $</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a:solidFill>
                            <a:schemeClr val="tx1"/>
                          </a:solidFill>
                          <a:latin typeface="Arial" pitchFamily="34" charset="0"/>
                        </a:defRPr>
                      </a:lvl1pPr>
                      <a:lvl2pPr>
                        <a:spcBef>
                          <a:spcPct val="20000"/>
                        </a:spcBef>
                        <a:defRPr>
                          <a:solidFill>
                            <a:schemeClr val="tx1"/>
                          </a:solidFill>
                          <a:latin typeface="Arial" pitchFamily="34" charset="0"/>
                        </a:defRPr>
                      </a:lvl2pPr>
                      <a:lvl3pPr>
                        <a:spcBef>
                          <a:spcPct val="20000"/>
                        </a:spcBef>
                        <a:defRPr>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rPr>
                        <a:t>$385,497</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a:solidFill>
                            <a:schemeClr val="tx1"/>
                          </a:solidFill>
                          <a:latin typeface="Arial" pitchFamily="34" charset="0"/>
                        </a:defRPr>
                      </a:lvl1pPr>
                      <a:lvl2pPr>
                        <a:spcBef>
                          <a:spcPct val="20000"/>
                        </a:spcBef>
                        <a:defRPr>
                          <a:solidFill>
                            <a:schemeClr val="tx1"/>
                          </a:solidFill>
                          <a:latin typeface="Arial" pitchFamily="34" charset="0"/>
                        </a:defRPr>
                      </a:lvl2pPr>
                      <a:lvl3pPr>
                        <a:spcBef>
                          <a:spcPct val="20000"/>
                        </a:spcBef>
                        <a:defRPr>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rPr>
                        <a:t>$580,274</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a:solidFill>
                            <a:schemeClr val="tx1"/>
                          </a:solidFill>
                          <a:latin typeface="Arial" pitchFamily="34" charset="0"/>
                        </a:defRPr>
                      </a:lvl1pPr>
                      <a:lvl2pPr>
                        <a:spcBef>
                          <a:spcPct val="20000"/>
                        </a:spcBef>
                        <a:defRPr>
                          <a:solidFill>
                            <a:schemeClr val="tx1"/>
                          </a:solidFill>
                          <a:latin typeface="Arial" pitchFamily="34" charset="0"/>
                        </a:defRPr>
                      </a:lvl2pPr>
                      <a:lvl3pPr>
                        <a:spcBef>
                          <a:spcPct val="20000"/>
                        </a:spcBef>
                        <a:defRPr>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itchFamily="34" charset="0"/>
                        </a:rPr>
                        <a:t>$562,269</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Rectangle 1"/>
          <p:cNvSpPr/>
          <p:nvPr/>
        </p:nvSpPr>
        <p:spPr>
          <a:xfrm>
            <a:off x="1475656" y="2060847"/>
            <a:ext cx="6135398" cy="461665"/>
          </a:xfrm>
          <a:prstGeom prst="rect">
            <a:avLst/>
          </a:prstGeom>
        </p:spPr>
        <p:txBody>
          <a:bodyPr wrap="none">
            <a:spAutoFit/>
          </a:bodyPr>
          <a:lstStyle/>
          <a:p>
            <a:r>
              <a:rPr lang="en-US" altLang="en-US" sz="2400" b="1" dirty="0"/>
              <a:t>Application of this approach to one style-color</a:t>
            </a:r>
            <a:endParaRPr lang="en-US" sz="2400" b="1" dirty="0"/>
          </a:p>
        </p:txBody>
      </p:sp>
    </p:spTree>
    <p:extLst>
      <p:ext uri="{BB962C8B-B14F-4D97-AF65-F5344CB8AC3E}">
        <p14:creationId xmlns:p14="http://schemas.microsoft.com/office/powerpoint/2010/main" val="3516695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6389" name="Group 1028"/>
          <p:cNvGrpSpPr>
            <a:grpSpLocks/>
          </p:cNvGrpSpPr>
          <p:nvPr/>
        </p:nvGrpSpPr>
        <p:grpSpPr bwMode="auto">
          <a:xfrm>
            <a:off x="179388" y="1700037"/>
            <a:ext cx="8202613" cy="3324225"/>
            <a:chOff x="113" y="306"/>
            <a:chExt cx="5167" cy="2094"/>
          </a:xfrm>
        </p:grpSpPr>
        <p:sp>
          <p:nvSpPr>
            <p:cNvPr id="16396" name="Text Box 1029"/>
            <p:cNvSpPr txBox="1">
              <a:spLocks noChangeArrowheads="1"/>
            </p:cNvSpPr>
            <p:nvPr/>
          </p:nvSpPr>
          <p:spPr bwMode="auto">
            <a:xfrm>
              <a:off x="113" y="306"/>
              <a:ext cx="1903" cy="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dirty="0">
                  <a:latin typeface="Arial" pitchFamily="34" charset="0"/>
                </a:rPr>
                <a:t>Inadequate tools - Planning paradigms are replenishment of </a:t>
              </a:r>
              <a:r>
                <a:rPr lang="en-US" altLang="en-US" dirty="0">
                  <a:solidFill>
                    <a:srgbClr val="FF0000"/>
                  </a:solidFill>
                  <a:latin typeface="Arial" pitchFamily="34" charset="0"/>
                </a:rPr>
                <a:t>staples </a:t>
              </a:r>
              <a:r>
                <a:rPr lang="en-US" altLang="en-US" dirty="0">
                  <a:latin typeface="Arial" pitchFamily="34" charset="0"/>
                </a:rPr>
                <a:t>and ‘one and done’ category planning for </a:t>
              </a:r>
              <a:r>
                <a:rPr lang="en-US" altLang="en-US" dirty="0">
                  <a:solidFill>
                    <a:srgbClr val="FF0000"/>
                  </a:solidFill>
                  <a:latin typeface="Arial" pitchFamily="34" charset="0"/>
                </a:rPr>
                <a:t>fashion products</a:t>
              </a:r>
            </a:p>
          </p:txBody>
        </p:sp>
        <p:sp>
          <p:nvSpPr>
            <p:cNvPr id="16397" name="Text Box 1030"/>
            <p:cNvSpPr txBox="1">
              <a:spLocks noChangeArrowheads="1"/>
            </p:cNvSpPr>
            <p:nvPr/>
          </p:nvSpPr>
          <p:spPr bwMode="auto">
            <a:xfrm>
              <a:off x="2832" y="306"/>
              <a:ext cx="2448" cy="2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dirty="0">
                  <a:solidFill>
                    <a:srgbClr val="000099"/>
                  </a:solidFill>
                  <a:latin typeface="Arial" pitchFamily="34" charset="0"/>
                </a:rPr>
                <a:t>Reality is many products like shoes, home fabrics, books &amp; music, toys, </a:t>
              </a:r>
              <a:r>
                <a:rPr lang="en-US" altLang="en-US" dirty="0" smtClean="0">
                  <a:solidFill>
                    <a:srgbClr val="000099"/>
                  </a:solidFill>
                  <a:latin typeface="Arial" pitchFamily="34" charset="0"/>
                </a:rPr>
                <a:t>etc. </a:t>
              </a:r>
              <a:r>
                <a:rPr lang="en-US" altLang="en-US" dirty="0">
                  <a:solidFill>
                    <a:srgbClr val="000099"/>
                  </a:solidFill>
                  <a:latin typeface="Arial" pitchFamily="34" charset="0"/>
                </a:rPr>
                <a:t>have features of staples and fashion – limited life but can replenish &amp; items matter</a:t>
              </a:r>
            </a:p>
            <a:p>
              <a:pPr>
                <a:spcBef>
                  <a:spcPct val="50000"/>
                </a:spcBef>
              </a:pPr>
              <a:endParaRPr lang="en-US" altLang="en-US" sz="2800" dirty="0"/>
            </a:p>
          </p:txBody>
        </p:sp>
        <p:sp>
          <p:nvSpPr>
            <p:cNvPr id="16398" name="AutoShape 1031"/>
            <p:cNvSpPr>
              <a:spLocks noChangeArrowheads="1"/>
            </p:cNvSpPr>
            <p:nvPr/>
          </p:nvSpPr>
          <p:spPr bwMode="auto">
            <a:xfrm>
              <a:off x="2208" y="960"/>
              <a:ext cx="384" cy="192"/>
            </a:xfrm>
            <a:prstGeom prst="rightArrow">
              <a:avLst>
                <a:gd name="adj1" fmla="val 50000"/>
                <a:gd name="adj2" fmla="val 50000"/>
              </a:avLst>
            </a:prstGeom>
            <a:solidFill>
              <a:srgbClr val="C0716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pSp>
      <p:grpSp>
        <p:nvGrpSpPr>
          <p:cNvPr id="321545" name="Group 1033"/>
          <p:cNvGrpSpPr>
            <a:grpSpLocks/>
          </p:cNvGrpSpPr>
          <p:nvPr/>
        </p:nvGrpSpPr>
        <p:grpSpPr bwMode="auto">
          <a:xfrm>
            <a:off x="179388" y="5300811"/>
            <a:ext cx="8507413" cy="1270000"/>
            <a:chOff x="113" y="2356"/>
            <a:chExt cx="5359" cy="800"/>
          </a:xfrm>
        </p:grpSpPr>
        <p:grpSp>
          <p:nvGrpSpPr>
            <p:cNvPr id="16392" name="Group 1034"/>
            <p:cNvGrpSpPr>
              <a:grpSpLocks/>
            </p:cNvGrpSpPr>
            <p:nvPr/>
          </p:nvGrpSpPr>
          <p:grpSpPr bwMode="auto">
            <a:xfrm>
              <a:off x="113" y="2356"/>
              <a:ext cx="5359" cy="800"/>
              <a:chOff x="113" y="2356"/>
              <a:chExt cx="5359" cy="800"/>
            </a:xfrm>
          </p:grpSpPr>
          <p:sp>
            <p:nvSpPr>
              <p:cNvPr id="16394" name="Text Box 1035"/>
              <p:cNvSpPr txBox="1">
                <a:spLocks noChangeArrowheads="1"/>
              </p:cNvSpPr>
              <p:nvPr/>
            </p:nvSpPr>
            <p:spPr bwMode="auto">
              <a:xfrm>
                <a:off x="113" y="2400"/>
                <a:ext cx="1711"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dirty="0">
                    <a:latin typeface="Arial" pitchFamily="34" charset="0"/>
                  </a:rPr>
                  <a:t>Need to manage at the SKU store level</a:t>
                </a:r>
              </a:p>
            </p:txBody>
          </p:sp>
          <p:sp>
            <p:nvSpPr>
              <p:cNvPr id="16395" name="Text Box 1036"/>
              <p:cNvSpPr txBox="1">
                <a:spLocks noChangeArrowheads="1"/>
              </p:cNvSpPr>
              <p:nvPr/>
            </p:nvSpPr>
            <p:spPr bwMode="auto">
              <a:xfrm>
                <a:off x="2784" y="2356"/>
                <a:ext cx="2688"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dirty="0">
                    <a:solidFill>
                      <a:srgbClr val="000099"/>
                    </a:solidFill>
                    <a:latin typeface="Arial" pitchFamily="34" charset="0"/>
                  </a:rPr>
                  <a:t>But can’t do this without analytic tools – too much data for a manual approach</a:t>
                </a:r>
              </a:p>
            </p:txBody>
          </p:sp>
        </p:grpSp>
        <p:sp>
          <p:nvSpPr>
            <p:cNvPr id="16393" name="AutoShape 1037"/>
            <p:cNvSpPr>
              <a:spLocks noChangeArrowheads="1"/>
            </p:cNvSpPr>
            <p:nvPr/>
          </p:nvSpPr>
          <p:spPr bwMode="auto">
            <a:xfrm>
              <a:off x="2208" y="2592"/>
              <a:ext cx="384" cy="192"/>
            </a:xfrm>
            <a:prstGeom prst="rightArrow">
              <a:avLst>
                <a:gd name="adj1" fmla="val 50000"/>
                <a:gd name="adj2" fmla="val 50000"/>
              </a:avLst>
            </a:prstGeom>
            <a:solidFill>
              <a:srgbClr val="C0716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pSp>
      <p:sp>
        <p:nvSpPr>
          <p:cNvPr id="12" name="Title 1"/>
          <p:cNvSpPr txBox="1">
            <a:spLocks/>
          </p:cNvSpPr>
          <p:nvPr/>
        </p:nvSpPr>
        <p:spPr>
          <a:xfrm>
            <a:off x="609600" y="228600"/>
            <a:ext cx="8153400" cy="990600"/>
          </a:xfrm>
          <a:prstGeom prst="rect">
            <a:avLst/>
          </a:prstGeom>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altLang="en-US" sz="4000" dirty="0" smtClean="0"/>
              <a:t>Retailers have data that can help, but … don’t use it                                (2)</a:t>
            </a:r>
            <a:endParaRPr lang="en-US" sz="4000" dirty="0"/>
          </a:p>
        </p:txBody>
      </p:sp>
    </p:spTree>
    <p:extLst>
      <p:ext uri="{BB962C8B-B14F-4D97-AF65-F5344CB8AC3E}">
        <p14:creationId xmlns:p14="http://schemas.microsoft.com/office/powerpoint/2010/main" val="3139189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6" name="Group 3"/>
          <p:cNvGrpSpPr>
            <a:grpSpLocks/>
          </p:cNvGrpSpPr>
          <p:nvPr/>
        </p:nvGrpSpPr>
        <p:grpSpPr bwMode="auto">
          <a:xfrm>
            <a:off x="366464" y="2276549"/>
            <a:ext cx="8382000" cy="3490913"/>
            <a:chOff x="192" y="2221"/>
            <a:chExt cx="5280" cy="2199"/>
          </a:xfrm>
        </p:grpSpPr>
        <p:sp>
          <p:nvSpPr>
            <p:cNvPr id="18439" name="Text Box 4"/>
            <p:cNvSpPr txBox="1">
              <a:spLocks noChangeArrowheads="1"/>
            </p:cNvSpPr>
            <p:nvPr/>
          </p:nvSpPr>
          <p:spPr bwMode="auto">
            <a:xfrm>
              <a:off x="192" y="2448"/>
              <a:ext cx="1728" cy="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10000"/>
                </a:lnSpc>
                <a:spcBef>
                  <a:spcPct val="20000"/>
                </a:spcBef>
              </a:pPr>
              <a:r>
                <a:rPr lang="en-US" altLang="en-US" b="1" dirty="0">
                  <a:latin typeface="Arial" pitchFamily="34" charset="0"/>
                </a:rPr>
                <a:t>Better analytics can easily double a retailers profit</a:t>
              </a:r>
            </a:p>
            <a:p>
              <a:pPr>
                <a:spcBef>
                  <a:spcPct val="50000"/>
                </a:spcBef>
                <a:buFontTx/>
                <a:buChar char="•"/>
              </a:pPr>
              <a:endParaRPr lang="en-US" altLang="en-US" b="1" dirty="0">
                <a:latin typeface="Arial" pitchFamily="34" charset="0"/>
              </a:endParaRPr>
            </a:p>
          </p:txBody>
        </p:sp>
        <p:sp>
          <p:nvSpPr>
            <p:cNvPr id="18440" name="Text Box 5"/>
            <p:cNvSpPr txBox="1">
              <a:spLocks noChangeArrowheads="1"/>
            </p:cNvSpPr>
            <p:nvPr/>
          </p:nvSpPr>
          <p:spPr bwMode="auto">
            <a:xfrm>
              <a:off x="2400" y="2221"/>
              <a:ext cx="3072" cy="2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1">
                <a:lnSpc>
                  <a:spcPct val="70000"/>
                </a:lnSpc>
                <a:spcBef>
                  <a:spcPct val="20000"/>
                </a:spcBef>
              </a:pPr>
              <a:r>
                <a:rPr lang="en-US" altLang="en-US" dirty="0">
                  <a:solidFill>
                    <a:srgbClr val="000099"/>
                  </a:solidFill>
                  <a:latin typeface="Arial" pitchFamily="34" charset="0"/>
                </a:rPr>
                <a:t>Data + analytic tools</a:t>
              </a:r>
            </a:p>
            <a:p>
              <a:pPr lvl="1">
                <a:lnSpc>
                  <a:spcPct val="70000"/>
                </a:lnSpc>
                <a:spcBef>
                  <a:spcPct val="20000"/>
                </a:spcBef>
              </a:pPr>
              <a:r>
                <a:rPr lang="en-US" altLang="en-US" dirty="0">
                  <a:solidFill>
                    <a:srgbClr val="000099"/>
                  </a:solidFill>
                  <a:latin typeface="Arial" pitchFamily="34" charset="0"/>
                </a:rPr>
                <a:t> </a:t>
              </a:r>
            </a:p>
            <a:p>
              <a:pPr lvl="1">
                <a:lnSpc>
                  <a:spcPct val="70000"/>
                </a:lnSpc>
                <a:spcBef>
                  <a:spcPct val="20000"/>
                </a:spcBef>
              </a:pPr>
              <a:r>
                <a:rPr lang="en-US" altLang="en-US" dirty="0">
                  <a:solidFill>
                    <a:srgbClr val="000099"/>
                  </a:solidFill>
                  <a:latin typeface="Arial" pitchFamily="34" charset="0"/>
                </a:rPr>
                <a:t>= better in-stock + fewer mark-downs</a:t>
              </a:r>
            </a:p>
            <a:p>
              <a:pPr lvl="1">
                <a:lnSpc>
                  <a:spcPct val="70000"/>
                </a:lnSpc>
                <a:spcBef>
                  <a:spcPct val="20000"/>
                </a:spcBef>
              </a:pPr>
              <a:endParaRPr lang="en-US" altLang="en-US" dirty="0">
                <a:solidFill>
                  <a:srgbClr val="000099"/>
                </a:solidFill>
                <a:latin typeface="Arial" pitchFamily="34" charset="0"/>
              </a:endParaRPr>
            </a:p>
            <a:p>
              <a:pPr lvl="1">
                <a:lnSpc>
                  <a:spcPct val="70000"/>
                </a:lnSpc>
                <a:spcBef>
                  <a:spcPct val="20000"/>
                </a:spcBef>
              </a:pPr>
              <a:r>
                <a:rPr lang="en-US" altLang="en-US" dirty="0">
                  <a:solidFill>
                    <a:srgbClr val="000099"/>
                  </a:solidFill>
                  <a:latin typeface="Arial" pitchFamily="34" charset="0"/>
                </a:rPr>
                <a:t>=profit increase of 5 – 10% of revenue</a:t>
              </a:r>
            </a:p>
            <a:p>
              <a:pPr lvl="1">
                <a:lnSpc>
                  <a:spcPct val="80000"/>
                </a:lnSpc>
                <a:spcBef>
                  <a:spcPct val="20000"/>
                </a:spcBef>
              </a:pPr>
              <a:r>
                <a:rPr lang="en-US" altLang="en-US" dirty="0">
                  <a:solidFill>
                    <a:srgbClr val="000099"/>
                  </a:solidFill>
                  <a:latin typeface="Arial" pitchFamily="34" charset="0"/>
                </a:rPr>
                <a:t> </a:t>
              </a:r>
            </a:p>
            <a:p>
              <a:pPr lvl="1">
                <a:lnSpc>
                  <a:spcPct val="80000"/>
                </a:lnSpc>
                <a:spcBef>
                  <a:spcPct val="20000"/>
                </a:spcBef>
                <a:buFontTx/>
                <a:buChar char="–"/>
              </a:pPr>
              <a:endParaRPr lang="en-US" altLang="en-US" dirty="0">
                <a:solidFill>
                  <a:srgbClr val="000099"/>
                </a:solidFill>
                <a:latin typeface="Arial" pitchFamily="34" charset="0"/>
              </a:endParaRPr>
            </a:p>
            <a:p>
              <a:pPr>
                <a:spcBef>
                  <a:spcPct val="50000"/>
                </a:spcBef>
              </a:pPr>
              <a:endParaRPr lang="en-US" altLang="en-US" dirty="0">
                <a:solidFill>
                  <a:srgbClr val="000099"/>
                </a:solidFill>
                <a:latin typeface="Arial" pitchFamily="34" charset="0"/>
              </a:endParaRPr>
            </a:p>
          </p:txBody>
        </p:sp>
        <p:sp>
          <p:nvSpPr>
            <p:cNvPr id="18441" name="AutoShape 6"/>
            <p:cNvSpPr>
              <a:spLocks noChangeArrowheads="1"/>
            </p:cNvSpPr>
            <p:nvPr/>
          </p:nvSpPr>
          <p:spPr bwMode="auto">
            <a:xfrm>
              <a:off x="2112" y="2784"/>
              <a:ext cx="384" cy="192"/>
            </a:xfrm>
            <a:prstGeom prst="rightArrow">
              <a:avLst>
                <a:gd name="adj1" fmla="val 50000"/>
                <a:gd name="adj2" fmla="val 50000"/>
              </a:avLst>
            </a:prstGeom>
            <a:solidFill>
              <a:srgbClr val="C0716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pSp>
      <p:sp>
        <p:nvSpPr>
          <p:cNvPr id="10" name="Title 1"/>
          <p:cNvSpPr txBox="1">
            <a:spLocks/>
          </p:cNvSpPr>
          <p:nvPr/>
        </p:nvSpPr>
        <p:spPr>
          <a:xfrm>
            <a:off x="609600" y="228600"/>
            <a:ext cx="8534400" cy="990600"/>
          </a:xfrm>
          <a:prstGeom prst="rect">
            <a:avLst/>
          </a:prstGeom>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altLang="en-US" sz="4000" dirty="0" smtClean="0"/>
              <a:t>The payoff from fixing this can be huge</a:t>
            </a:r>
            <a:endParaRPr lang="en-US" sz="4000" dirty="0"/>
          </a:p>
        </p:txBody>
      </p:sp>
    </p:spTree>
    <p:extLst>
      <p:ext uri="{BB962C8B-B14F-4D97-AF65-F5344CB8AC3E}">
        <p14:creationId xmlns:p14="http://schemas.microsoft.com/office/powerpoint/2010/main" val="641268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ChangeArrowheads="1"/>
          </p:cNvSpPr>
          <p:nvPr/>
        </p:nvSpPr>
        <p:spPr bwMode="auto">
          <a:xfrm>
            <a:off x="5539359" y="4543897"/>
            <a:ext cx="2841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pSp>
        <p:nvGrpSpPr>
          <p:cNvPr id="6149" name="Group 4"/>
          <p:cNvGrpSpPr>
            <a:grpSpLocks/>
          </p:cNvGrpSpPr>
          <p:nvPr/>
        </p:nvGrpSpPr>
        <p:grpSpPr bwMode="auto">
          <a:xfrm>
            <a:off x="5694934" y="2780184"/>
            <a:ext cx="512762" cy="373063"/>
            <a:chOff x="3565" y="1205"/>
            <a:chExt cx="323" cy="235"/>
          </a:xfrm>
        </p:grpSpPr>
        <p:grpSp>
          <p:nvGrpSpPr>
            <p:cNvPr id="6244" name="Group 5"/>
            <p:cNvGrpSpPr>
              <a:grpSpLocks/>
            </p:cNvGrpSpPr>
            <p:nvPr/>
          </p:nvGrpSpPr>
          <p:grpSpPr bwMode="auto">
            <a:xfrm>
              <a:off x="3565" y="1205"/>
              <a:ext cx="323" cy="235"/>
              <a:chOff x="3368" y="1256"/>
              <a:chExt cx="323" cy="235"/>
            </a:xfrm>
          </p:grpSpPr>
          <p:grpSp>
            <p:nvGrpSpPr>
              <p:cNvPr id="6246" name="Group 6"/>
              <p:cNvGrpSpPr>
                <a:grpSpLocks/>
              </p:cNvGrpSpPr>
              <p:nvPr/>
            </p:nvGrpSpPr>
            <p:grpSpPr bwMode="auto">
              <a:xfrm>
                <a:off x="3368" y="1256"/>
                <a:ext cx="323" cy="235"/>
                <a:chOff x="3368" y="1256"/>
                <a:chExt cx="323" cy="235"/>
              </a:xfrm>
            </p:grpSpPr>
            <p:sp>
              <p:nvSpPr>
                <p:cNvPr id="6248" name="Rectangle 7"/>
                <p:cNvSpPr>
                  <a:spLocks noChangeArrowheads="1"/>
                </p:cNvSpPr>
                <p:nvPr/>
              </p:nvSpPr>
              <p:spPr bwMode="auto">
                <a:xfrm>
                  <a:off x="3368" y="1256"/>
                  <a:ext cx="323" cy="235"/>
                </a:xfrm>
                <a:prstGeom prst="rect">
                  <a:avLst/>
                </a:prstGeom>
                <a:solidFill>
                  <a:srgbClr val="00FF9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249" name="Rectangle 8"/>
                <p:cNvSpPr>
                  <a:spLocks noChangeArrowheads="1"/>
                </p:cNvSpPr>
                <p:nvPr/>
              </p:nvSpPr>
              <p:spPr bwMode="auto">
                <a:xfrm>
                  <a:off x="3368" y="1256"/>
                  <a:ext cx="323" cy="235"/>
                </a:xfrm>
                <a:prstGeom prst="rect">
                  <a:avLst/>
                </a:prstGeom>
                <a:solidFill>
                  <a:srgbClr val="00FF9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250" name="Rectangle 9"/>
                <p:cNvSpPr>
                  <a:spLocks noChangeArrowheads="1"/>
                </p:cNvSpPr>
                <p:nvPr/>
              </p:nvSpPr>
              <p:spPr bwMode="auto">
                <a:xfrm>
                  <a:off x="3368" y="1256"/>
                  <a:ext cx="323" cy="235"/>
                </a:xfrm>
                <a:prstGeom prst="rect">
                  <a:avLst/>
                </a:prstGeom>
                <a:solidFill>
                  <a:srgbClr val="00FF9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pSp>
          <p:sp>
            <p:nvSpPr>
              <p:cNvPr id="6247" name="Rectangle 10"/>
              <p:cNvSpPr>
                <a:spLocks noChangeArrowheads="1"/>
              </p:cNvSpPr>
              <p:nvPr/>
            </p:nvSpPr>
            <p:spPr bwMode="auto">
              <a:xfrm>
                <a:off x="3368" y="1256"/>
                <a:ext cx="323" cy="235"/>
              </a:xfrm>
              <a:prstGeom prst="rect">
                <a:avLst/>
              </a:prstGeom>
              <a:solidFill>
                <a:srgbClr val="00FF99">
                  <a:alpha val="50195"/>
                </a:srgbClr>
              </a:solidFill>
              <a:ln w="19050">
                <a:solidFill>
                  <a:srgbClr val="000000"/>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pSp>
        <p:sp>
          <p:nvSpPr>
            <p:cNvPr id="6245" name="Rectangle 11"/>
            <p:cNvSpPr>
              <a:spLocks noChangeArrowheads="1"/>
            </p:cNvSpPr>
            <p:nvPr/>
          </p:nvSpPr>
          <p:spPr bwMode="auto">
            <a:xfrm>
              <a:off x="3627" y="1229"/>
              <a:ext cx="2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a:solidFill>
                    <a:srgbClr val="000000"/>
                  </a:solidFill>
                  <a:latin typeface="Arial" pitchFamily="34" charset="0"/>
                </a:rPr>
                <a:t>DC</a:t>
              </a:r>
              <a:endParaRPr lang="en-US" altLang="en-US" sz="1800">
                <a:latin typeface="Arial" pitchFamily="34" charset="0"/>
              </a:endParaRPr>
            </a:p>
          </p:txBody>
        </p:sp>
      </p:grpSp>
      <p:grpSp>
        <p:nvGrpSpPr>
          <p:cNvPr id="6150" name="Group 12"/>
          <p:cNvGrpSpPr>
            <a:grpSpLocks/>
          </p:cNvGrpSpPr>
          <p:nvPr/>
        </p:nvGrpSpPr>
        <p:grpSpPr bwMode="auto">
          <a:xfrm>
            <a:off x="6861746" y="2021359"/>
            <a:ext cx="158750" cy="1852613"/>
            <a:chOff x="4300" y="722"/>
            <a:chExt cx="100" cy="1167"/>
          </a:xfrm>
        </p:grpSpPr>
        <p:sp>
          <p:nvSpPr>
            <p:cNvPr id="6239" name="Rectangle 13"/>
            <p:cNvSpPr>
              <a:spLocks noChangeArrowheads="1"/>
            </p:cNvSpPr>
            <p:nvPr/>
          </p:nvSpPr>
          <p:spPr bwMode="auto">
            <a:xfrm>
              <a:off x="4300" y="722"/>
              <a:ext cx="100" cy="99"/>
            </a:xfrm>
            <a:prstGeom prst="rect">
              <a:avLst/>
            </a:prstGeom>
            <a:solidFill>
              <a:srgbClr val="00CC99"/>
            </a:solidFill>
            <a:ln w="19050">
              <a:solidFill>
                <a:srgbClr val="000000"/>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240" name="Rectangle 14"/>
            <p:cNvSpPr>
              <a:spLocks noChangeArrowheads="1"/>
            </p:cNvSpPr>
            <p:nvPr/>
          </p:nvSpPr>
          <p:spPr bwMode="auto">
            <a:xfrm>
              <a:off x="4300" y="1020"/>
              <a:ext cx="100" cy="87"/>
            </a:xfrm>
            <a:prstGeom prst="rect">
              <a:avLst/>
            </a:prstGeom>
            <a:solidFill>
              <a:srgbClr val="00CC99"/>
            </a:solidFill>
            <a:ln w="19050">
              <a:solidFill>
                <a:srgbClr val="000000"/>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241" name="Rectangle 15"/>
            <p:cNvSpPr>
              <a:spLocks noChangeArrowheads="1"/>
            </p:cNvSpPr>
            <p:nvPr/>
          </p:nvSpPr>
          <p:spPr bwMode="auto">
            <a:xfrm>
              <a:off x="4300" y="1305"/>
              <a:ext cx="100" cy="100"/>
            </a:xfrm>
            <a:prstGeom prst="rect">
              <a:avLst/>
            </a:prstGeom>
            <a:solidFill>
              <a:srgbClr val="00CC99"/>
            </a:solidFill>
            <a:ln w="19050">
              <a:solidFill>
                <a:srgbClr val="000000"/>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242" name="Rectangle 16"/>
            <p:cNvSpPr>
              <a:spLocks noChangeArrowheads="1"/>
            </p:cNvSpPr>
            <p:nvPr/>
          </p:nvSpPr>
          <p:spPr bwMode="auto">
            <a:xfrm>
              <a:off x="4300" y="1541"/>
              <a:ext cx="100" cy="99"/>
            </a:xfrm>
            <a:prstGeom prst="rect">
              <a:avLst/>
            </a:prstGeom>
            <a:solidFill>
              <a:srgbClr val="00CC99"/>
            </a:solidFill>
            <a:ln w="19050">
              <a:solidFill>
                <a:srgbClr val="000000"/>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243" name="Rectangle 17"/>
            <p:cNvSpPr>
              <a:spLocks noChangeArrowheads="1"/>
            </p:cNvSpPr>
            <p:nvPr/>
          </p:nvSpPr>
          <p:spPr bwMode="auto">
            <a:xfrm>
              <a:off x="4300" y="1789"/>
              <a:ext cx="100" cy="100"/>
            </a:xfrm>
            <a:prstGeom prst="rect">
              <a:avLst/>
            </a:prstGeom>
            <a:solidFill>
              <a:srgbClr val="00CC99"/>
            </a:solidFill>
            <a:ln w="19050">
              <a:solidFill>
                <a:srgbClr val="000000"/>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pSp>
      <p:grpSp>
        <p:nvGrpSpPr>
          <p:cNvPr id="6151" name="Group 18"/>
          <p:cNvGrpSpPr>
            <a:grpSpLocks/>
          </p:cNvGrpSpPr>
          <p:nvPr/>
        </p:nvGrpSpPr>
        <p:grpSpPr bwMode="auto">
          <a:xfrm>
            <a:off x="7020496" y="2040409"/>
            <a:ext cx="452438" cy="138113"/>
            <a:chOff x="4400" y="734"/>
            <a:chExt cx="285" cy="87"/>
          </a:xfrm>
        </p:grpSpPr>
        <p:sp>
          <p:nvSpPr>
            <p:cNvPr id="6237" name="Line 19"/>
            <p:cNvSpPr>
              <a:spLocks noChangeShapeType="1"/>
            </p:cNvSpPr>
            <p:nvPr/>
          </p:nvSpPr>
          <p:spPr bwMode="auto">
            <a:xfrm>
              <a:off x="4400" y="772"/>
              <a:ext cx="23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38" name="Freeform 20"/>
            <p:cNvSpPr>
              <a:spLocks/>
            </p:cNvSpPr>
            <p:nvPr/>
          </p:nvSpPr>
          <p:spPr bwMode="auto">
            <a:xfrm>
              <a:off x="4611" y="734"/>
              <a:ext cx="74" cy="87"/>
            </a:xfrm>
            <a:custGeom>
              <a:avLst/>
              <a:gdLst>
                <a:gd name="T0" fmla="*/ 0 w 74"/>
                <a:gd name="T1" fmla="*/ 87 h 87"/>
                <a:gd name="T2" fmla="*/ 74 w 74"/>
                <a:gd name="T3" fmla="*/ 38 h 87"/>
                <a:gd name="T4" fmla="*/ 0 w 74"/>
                <a:gd name="T5" fmla="*/ 0 h 87"/>
                <a:gd name="T6" fmla="*/ 0 w 74"/>
                <a:gd name="T7" fmla="*/ 87 h 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4" h="87">
                  <a:moveTo>
                    <a:pt x="0" y="87"/>
                  </a:moveTo>
                  <a:lnTo>
                    <a:pt x="74" y="38"/>
                  </a:lnTo>
                  <a:lnTo>
                    <a:pt x="0" y="0"/>
                  </a:lnTo>
                  <a:lnTo>
                    <a:pt x="0"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152" name="Group 21"/>
          <p:cNvGrpSpPr>
            <a:grpSpLocks/>
          </p:cNvGrpSpPr>
          <p:nvPr/>
        </p:nvGrpSpPr>
        <p:grpSpPr bwMode="auto">
          <a:xfrm>
            <a:off x="7020496" y="2494434"/>
            <a:ext cx="452438" cy="138113"/>
            <a:chOff x="4400" y="1020"/>
            <a:chExt cx="285" cy="87"/>
          </a:xfrm>
        </p:grpSpPr>
        <p:sp>
          <p:nvSpPr>
            <p:cNvPr id="6235" name="Line 22"/>
            <p:cNvSpPr>
              <a:spLocks noChangeShapeType="1"/>
            </p:cNvSpPr>
            <p:nvPr/>
          </p:nvSpPr>
          <p:spPr bwMode="auto">
            <a:xfrm>
              <a:off x="4400" y="1057"/>
              <a:ext cx="23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36" name="Freeform 23"/>
            <p:cNvSpPr>
              <a:spLocks/>
            </p:cNvSpPr>
            <p:nvPr/>
          </p:nvSpPr>
          <p:spPr bwMode="auto">
            <a:xfrm>
              <a:off x="4611" y="1020"/>
              <a:ext cx="74" cy="87"/>
            </a:xfrm>
            <a:custGeom>
              <a:avLst/>
              <a:gdLst>
                <a:gd name="T0" fmla="*/ 0 w 74"/>
                <a:gd name="T1" fmla="*/ 87 h 87"/>
                <a:gd name="T2" fmla="*/ 74 w 74"/>
                <a:gd name="T3" fmla="*/ 37 h 87"/>
                <a:gd name="T4" fmla="*/ 0 w 74"/>
                <a:gd name="T5" fmla="*/ 0 h 87"/>
                <a:gd name="T6" fmla="*/ 0 w 74"/>
                <a:gd name="T7" fmla="*/ 87 h 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4" h="87">
                  <a:moveTo>
                    <a:pt x="0" y="87"/>
                  </a:moveTo>
                  <a:lnTo>
                    <a:pt x="74" y="37"/>
                  </a:lnTo>
                  <a:lnTo>
                    <a:pt x="0" y="0"/>
                  </a:lnTo>
                  <a:lnTo>
                    <a:pt x="0"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153" name="Group 24"/>
          <p:cNvGrpSpPr>
            <a:grpSpLocks/>
          </p:cNvGrpSpPr>
          <p:nvPr/>
        </p:nvGrpSpPr>
        <p:grpSpPr bwMode="auto">
          <a:xfrm>
            <a:off x="7020496" y="2967509"/>
            <a:ext cx="452438" cy="138113"/>
            <a:chOff x="4400" y="1318"/>
            <a:chExt cx="285" cy="87"/>
          </a:xfrm>
        </p:grpSpPr>
        <p:sp>
          <p:nvSpPr>
            <p:cNvPr id="6233" name="Line 25"/>
            <p:cNvSpPr>
              <a:spLocks noChangeShapeType="1"/>
            </p:cNvSpPr>
            <p:nvPr/>
          </p:nvSpPr>
          <p:spPr bwMode="auto">
            <a:xfrm>
              <a:off x="4400" y="1355"/>
              <a:ext cx="23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34" name="Freeform 26"/>
            <p:cNvSpPr>
              <a:spLocks/>
            </p:cNvSpPr>
            <p:nvPr/>
          </p:nvSpPr>
          <p:spPr bwMode="auto">
            <a:xfrm>
              <a:off x="4611" y="1318"/>
              <a:ext cx="74" cy="87"/>
            </a:xfrm>
            <a:custGeom>
              <a:avLst/>
              <a:gdLst>
                <a:gd name="T0" fmla="*/ 0 w 74"/>
                <a:gd name="T1" fmla="*/ 87 h 87"/>
                <a:gd name="T2" fmla="*/ 74 w 74"/>
                <a:gd name="T3" fmla="*/ 37 h 87"/>
                <a:gd name="T4" fmla="*/ 0 w 74"/>
                <a:gd name="T5" fmla="*/ 0 h 87"/>
                <a:gd name="T6" fmla="*/ 0 w 74"/>
                <a:gd name="T7" fmla="*/ 87 h 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4" h="87">
                  <a:moveTo>
                    <a:pt x="0" y="87"/>
                  </a:moveTo>
                  <a:lnTo>
                    <a:pt x="74" y="37"/>
                  </a:lnTo>
                  <a:lnTo>
                    <a:pt x="0" y="0"/>
                  </a:lnTo>
                  <a:lnTo>
                    <a:pt x="0"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154" name="Group 27"/>
          <p:cNvGrpSpPr>
            <a:grpSpLocks/>
          </p:cNvGrpSpPr>
          <p:nvPr/>
        </p:nvGrpSpPr>
        <p:grpSpPr bwMode="auto">
          <a:xfrm>
            <a:off x="7020496" y="3340572"/>
            <a:ext cx="452438" cy="138112"/>
            <a:chOff x="4400" y="1553"/>
            <a:chExt cx="285" cy="87"/>
          </a:xfrm>
        </p:grpSpPr>
        <p:sp>
          <p:nvSpPr>
            <p:cNvPr id="6231" name="Line 28"/>
            <p:cNvSpPr>
              <a:spLocks noChangeShapeType="1"/>
            </p:cNvSpPr>
            <p:nvPr/>
          </p:nvSpPr>
          <p:spPr bwMode="auto">
            <a:xfrm>
              <a:off x="4400" y="1591"/>
              <a:ext cx="23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32" name="Freeform 29"/>
            <p:cNvSpPr>
              <a:spLocks/>
            </p:cNvSpPr>
            <p:nvPr/>
          </p:nvSpPr>
          <p:spPr bwMode="auto">
            <a:xfrm>
              <a:off x="4611" y="1553"/>
              <a:ext cx="74" cy="87"/>
            </a:xfrm>
            <a:custGeom>
              <a:avLst/>
              <a:gdLst>
                <a:gd name="T0" fmla="*/ 0 w 74"/>
                <a:gd name="T1" fmla="*/ 87 h 87"/>
                <a:gd name="T2" fmla="*/ 74 w 74"/>
                <a:gd name="T3" fmla="*/ 38 h 87"/>
                <a:gd name="T4" fmla="*/ 0 w 74"/>
                <a:gd name="T5" fmla="*/ 0 h 87"/>
                <a:gd name="T6" fmla="*/ 0 w 74"/>
                <a:gd name="T7" fmla="*/ 87 h 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4" h="87">
                  <a:moveTo>
                    <a:pt x="0" y="87"/>
                  </a:moveTo>
                  <a:lnTo>
                    <a:pt x="74" y="38"/>
                  </a:lnTo>
                  <a:lnTo>
                    <a:pt x="0" y="0"/>
                  </a:lnTo>
                  <a:lnTo>
                    <a:pt x="0"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155" name="Group 30"/>
          <p:cNvGrpSpPr>
            <a:grpSpLocks/>
          </p:cNvGrpSpPr>
          <p:nvPr/>
        </p:nvGrpSpPr>
        <p:grpSpPr bwMode="auto">
          <a:xfrm>
            <a:off x="7020496" y="3735859"/>
            <a:ext cx="452438" cy="138113"/>
            <a:chOff x="4400" y="1802"/>
            <a:chExt cx="285" cy="87"/>
          </a:xfrm>
        </p:grpSpPr>
        <p:sp>
          <p:nvSpPr>
            <p:cNvPr id="6229" name="Line 31"/>
            <p:cNvSpPr>
              <a:spLocks noChangeShapeType="1"/>
            </p:cNvSpPr>
            <p:nvPr/>
          </p:nvSpPr>
          <p:spPr bwMode="auto">
            <a:xfrm>
              <a:off x="4400" y="1839"/>
              <a:ext cx="23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30" name="Freeform 32"/>
            <p:cNvSpPr>
              <a:spLocks/>
            </p:cNvSpPr>
            <p:nvPr/>
          </p:nvSpPr>
          <p:spPr bwMode="auto">
            <a:xfrm>
              <a:off x="4611" y="1802"/>
              <a:ext cx="74" cy="87"/>
            </a:xfrm>
            <a:custGeom>
              <a:avLst/>
              <a:gdLst>
                <a:gd name="T0" fmla="*/ 0 w 74"/>
                <a:gd name="T1" fmla="*/ 87 h 87"/>
                <a:gd name="T2" fmla="*/ 74 w 74"/>
                <a:gd name="T3" fmla="*/ 37 h 87"/>
                <a:gd name="T4" fmla="*/ 0 w 74"/>
                <a:gd name="T5" fmla="*/ 0 h 87"/>
                <a:gd name="T6" fmla="*/ 0 w 74"/>
                <a:gd name="T7" fmla="*/ 87 h 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4" h="87">
                  <a:moveTo>
                    <a:pt x="0" y="87"/>
                  </a:moveTo>
                  <a:lnTo>
                    <a:pt x="74" y="37"/>
                  </a:lnTo>
                  <a:lnTo>
                    <a:pt x="0" y="0"/>
                  </a:lnTo>
                  <a:lnTo>
                    <a:pt x="0"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156" name="Rectangle 33"/>
          <p:cNvSpPr>
            <a:spLocks noChangeArrowheads="1"/>
          </p:cNvSpPr>
          <p:nvPr/>
        </p:nvSpPr>
        <p:spPr bwMode="auto">
          <a:xfrm>
            <a:off x="6545834" y="1567334"/>
            <a:ext cx="769937"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157" name="Rectangle 34"/>
          <p:cNvSpPr>
            <a:spLocks noChangeArrowheads="1"/>
          </p:cNvSpPr>
          <p:nvPr/>
        </p:nvSpPr>
        <p:spPr bwMode="auto">
          <a:xfrm>
            <a:off x="6644259" y="1626072"/>
            <a:ext cx="660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a:solidFill>
                  <a:srgbClr val="000000"/>
                </a:solidFill>
                <a:latin typeface="Arial" pitchFamily="34" charset="0"/>
              </a:rPr>
              <a:t>Stores</a:t>
            </a:r>
            <a:endParaRPr lang="en-US" altLang="en-US" sz="1800">
              <a:latin typeface="Arial" pitchFamily="34" charset="0"/>
            </a:endParaRPr>
          </a:p>
        </p:txBody>
      </p:sp>
      <p:sp>
        <p:nvSpPr>
          <p:cNvPr id="6159" name="Rectangle 36"/>
          <p:cNvSpPr>
            <a:spLocks noChangeArrowheads="1"/>
          </p:cNvSpPr>
          <p:nvPr/>
        </p:nvSpPr>
        <p:spPr bwMode="auto">
          <a:xfrm>
            <a:off x="7788846" y="2877419"/>
            <a:ext cx="1168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dirty="0">
                <a:solidFill>
                  <a:srgbClr val="000000"/>
                </a:solidFill>
                <a:latin typeface="Arial" pitchFamily="34" charset="0"/>
              </a:rPr>
              <a:t>Consumers</a:t>
            </a:r>
            <a:endParaRPr lang="en-US" altLang="en-US" sz="1800" dirty="0">
              <a:latin typeface="Arial" pitchFamily="34" charset="0"/>
            </a:endParaRPr>
          </a:p>
        </p:txBody>
      </p:sp>
      <p:sp>
        <p:nvSpPr>
          <p:cNvPr id="6160" name="Text Box 37"/>
          <p:cNvSpPr txBox="1">
            <a:spLocks noChangeArrowheads="1"/>
          </p:cNvSpPr>
          <p:nvPr/>
        </p:nvSpPr>
        <p:spPr bwMode="auto">
          <a:xfrm>
            <a:off x="187896" y="2551584"/>
            <a:ext cx="1676400" cy="925513"/>
          </a:xfrm>
          <a:prstGeom prst="rect">
            <a:avLst/>
          </a:prstGeom>
          <a:solidFill>
            <a:srgbClr val="33CCCC">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800">
                <a:latin typeface="Arial" pitchFamily="34" charset="0"/>
              </a:rPr>
              <a:t>New Product Development/Selection</a:t>
            </a:r>
          </a:p>
        </p:txBody>
      </p:sp>
      <p:sp>
        <p:nvSpPr>
          <p:cNvPr id="6161" name="Text Box 38"/>
          <p:cNvSpPr txBox="1">
            <a:spLocks noChangeArrowheads="1"/>
          </p:cNvSpPr>
          <p:nvPr/>
        </p:nvSpPr>
        <p:spPr bwMode="auto">
          <a:xfrm>
            <a:off x="2169096" y="2399184"/>
            <a:ext cx="1676400" cy="1200150"/>
          </a:xfrm>
          <a:prstGeom prst="rect">
            <a:avLst/>
          </a:prstGeom>
          <a:solidFill>
            <a:srgbClr val="00FF99">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800">
                <a:latin typeface="Arial" pitchFamily="34" charset="0"/>
              </a:rPr>
              <a:t>Raw Materials/ Components Sourcing</a:t>
            </a:r>
          </a:p>
        </p:txBody>
      </p:sp>
      <p:sp>
        <p:nvSpPr>
          <p:cNvPr id="6162" name="Text Box 39"/>
          <p:cNvSpPr txBox="1">
            <a:spLocks noChangeArrowheads="1"/>
          </p:cNvSpPr>
          <p:nvPr/>
        </p:nvSpPr>
        <p:spPr bwMode="auto">
          <a:xfrm>
            <a:off x="4150296" y="2784947"/>
            <a:ext cx="1219200" cy="376237"/>
          </a:xfrm>
          <a:prstGeom prst="rect">
            <a:avLst/>
          </a:prstGeom>
          <a:solidFill>
            <a:srgbClr val="FF0000">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800">
                <a:latin typeface="Arial" pitchFamily="34" charset="0"/>
              </a:rPr>
              <a:t>Plants</a:t>
            </a:r>
          </a:p>
        </p:txBody>
      </p:sp>
      <p:sp>
        <p:nvSpPr>
          <p:cNvPr id="6163" name="Text Box 40"/>
          <p:cNvSpPr txBox="1">
            <a:spLocks noChangeArrowheads="1"/>
          </p:cNvSpPr>
          <p:nvPr/>
        </p:nvSpPr>
        <p:spPr bwMode="auto">
          <a:xfrm>
            <a:off x="2854895" y="4304184"/>
            <a:ext cx="2938464" cy="23083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66">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800" b="1" dirty="0">
                <a:solidFill>
                  <a:srgbClr val="FF0000"/>
                </a:solidFill>
                <a:latin typeface="Arial" pitchFamily="34" charset="0"/>
              </a:rPr>
              <a:t>Buyer/Planner</a:t>
            </a:r>
          </a:p>
          <a:p>
            <a:pPr>
              <a:spcBef>
                <a:spcPct val="50000"/>
              </a:spcBef>
            </a:pPr>
            <a:r>
              <a:rPr lang="en-US" altLang="en-US" sz="1800" dirty="0">
                <a:latin typeface="Arial" pitchFamily="34" charset="0"/>
              </a:rPr>
              <a:t>Forecast Demand</a:t>
            </a:r>
          </a:p>
          <a:p>
            <a:pPr>
              <a:spcBef>
                <a:spcPct val="50000"/>
              </a:spcBef>
            </a:pPr>
            <a:r>
              <a:rPr lang="en-US" altLang="en-US" sz="1800" dirty="0" smtClean="0">
                <a:latin typeface="Arial" pitchFamily="34" charset="0"/>
              </a:rPr>
              <a:t>Set </a:t>
            </a:r>
            <a:r>
              <a:rPr lang="en-US" altLang="en-US" sz="1800" dirty="0">
                <a:latin typeface="Arial" pitchFamily="34" charset="0"/>
              </a:rPr>
              <a:t>Inventory </a:t>
            </a:r>
            <a:r>
              <a:rPr lang="en-US" altLang="en-US" sz="1800" dirty="0" smtClean="0">
                <a:latin typeface="Arial" pitchFamily="34" charset="0"/>
              </a:rPr>
              <a:t>levels</a:t>
            </a:r>
          </a:p>
          <a:p>
            <a:pPr>
              <a:spcBef>
                <a:spcPct val="50000"/>
              </a:spcBef>
            </a:pPr>
            <a:r>
              <a:rPr lang="en-US" altLang="en-US" sz="1800" dirty="0" smtClean="0">
                <a:latin typeface="Arial" pitchFamily="34" charset="0"/>
              </a:rPr>
              <a:t>Pricing </a:t>
            </a:r>
            <a:r>
              <a:rPr lang="en-US" altLang="en-US" sz="1800" dirty="0">
                <a:latin typeface="Arial" pitchFamily="34" charset="0"/>
              </a:rPr>
              <a:t>&amp; Promotion</a:t>
            </a:r>
          </a:p>
          <a:p>
            <a:pPr>
              <a:spcBef>
                <a:spcPct val="50000"/>
              </a:spcBef>
            </a:pPr>
            <a:r>
              <a:rPr lang="en-US" altLang="en-US" sz="1800" dirty="0">
                <a:latin typeface="Arial" pitchFamily="34" charset="0"/>
              </a:rPr>
              <a:t>Lead time management e.g. when to use air freight</a:t>
            </a:r>
          </a:p>
        </p:txBody>
      </p:sp>
      <p:cxnSp>
        <p:nvCxnSpPr>
          <p:cNvPr id="6164" name="AutoShape 41"/>
          <p:cNvCxnSpPr>
            <a:cxnSpLocks noChangeShapeType="1"/>
            <a:stCxn id="6160" idx="3"/>
            <a:endCxn id="6161" idx="1"/>
          </p:cNvCxnSpPr>
          <p:nvPr/>
        </p:nvCxnSpPr>
        <p:spPr bwMode="auto">
          <a:xfrm flipV="1">
            <a:off x="1864296" y="2999259"/>
            <a:ext cx="304800" cy="15875"/>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5" name="AutoShape 42"/>
          <p:cNvCxnSpPr>
            <a:cxnSpLocks noChangeShapeType="1"/>
            <a:stCxn id="6161" idx="3"/>
            <a:endCxn id="6162" idx="1"/>
          </p:cNvCxnSpPr>
          <p:nvPr/>
        </p:nvCxnSpPr>
        <p:spPr bwMode="auto">
          <a:xfrm flipV="1">
            <a:off x="3845496" y="2973859"/>
            <a:ext cx="304800" cy="2540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6" name="AutoShape 43"/>
          <p:cNvCxnSpPr>
            <a:cxnSpLocks noChangeShapeType="1"/>
            <a:stCxn id="6162" idx="3"/>
            <a:endCxn id="6247" idx="1"/>
          </p:cNvCxnSpPr>
          <p:nvPr/>
        </p:nvCxnSpPr>
        <p:spPr bwMode="auto">
          <a:xfrm flipV="1">
            <a:off x="5369496" y="2967509"/>
            <a:ext cx="315913" cy="635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7" name="AutoShape 44"/>
          <p:cNvCxnSpPr>
            <a:cxnSpLocks noChangeShapeType="1"/>
            <a:stCxn id="6247" idx="3"/>
            <a:endCxn id="6239" idx="1"/>
          </p:cNvCxnSpPr>
          <p:nvPr/>
        </p:nvCxnSpPr>
        <p:spPr bwMode="auto">
          <a:xfrm flipV="1">
            <a:off x="6217221" y="2100734"/>
            <a:ext cx="635000" cy="866775"/>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8" name="AutoShape 45"/>
          <p:cNvCxnSpPr>
            <a:cxnSpLocks noChangeShapeType="1"/>
            <a:stCxn id="6247" idx="3"/>
            <a:endCxn id="6240" idx="1"/>
          </p:cNvCxnSpPr>
          <p:nvPr/>
        </p:nvCxnSpPr>
        <p:spPr bwMode="auto">
          <a:xfrm flipV="1">
            <a:off x="6217221" y="2564284"/>
            <a:ext cx="635000" cy="403225"/>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9" name="AutoShape 46"/>
          <p:cNvCxnSpPr>
            <a:cxnSpLocks noChangeShapeType="1"/>
            <a:stCxn id="6247" idx="3"/>
            <a:endCxn id="6241" idx="1"/>
          </p:cNvCxnSpPr>
          <p:nvPr/>
        </p:nvCxnSpPr>
        <p:spPr bwMode="auto">
          <a:xfrm>
            <a:off x="6217221" y="2967509"/>
            <a:ext cx="635000" cy="58738"/>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70" name="AutoShape 47"/>
          <p:cNvCxnSpPr>
            <a:cxnSpLocks noChangeShapeType="1"/>
            <a:stCxn id="6247" idx="3"/>
            <a:endCxn id="6242" idx="1"/>
          </p:cNvCxnSpPr>
          <p:nvPr/>
        </p:nvCxnSpPr>
        <p:spPr bwMode="auto">
          <a:xfrm>
            <a:off x="6217221" y="2967509"/>
            <a:ext cx="635000" cy="433388"/>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71" name="AutoShape 48"/>
          <p:cNvCxnSpPr>
            <a:cxnSpLocks noChangeShapeType="1"/>
            <a:stCxn id="6247" idx="3"/>
            <a:endCxn id="6243" idx="1"/>
          </p:cNvCxnSpPr>
          <p:nvPr/>
        </p:nvCxnSpPr>
        <p:spPr bwMode="auto">
          <a:xfrm>
            <a:off x="6217221" y="2967509"/>
            <a:ext cx="635000" cy="827088"/>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72" name="AutoShape 49"/>
          <p:cNvCxnSpPr>
            <a:cxnSpLocks noChangeShapeType="1"/>
            <a:stCxn id="6163" idx="0"/>
            <a:endCxn id="6161" idx="2"/>
          </p:cNvCxnSpPr>
          <p:nvPr/>
        </p:nvCxnSpPr>
        <p:spPr bwMode="auto">
          <a:xfrm flipH="1" flipV="1">
            <a:off x="3007296" y="3599334"/>
            <a:ext cx="1316831" cy="704850"/>
          </a:xfrm>
          <a:prstGeom prst="straightConnector1">
            <a:avLst/>
          </a:prstGeom>
          <a:noFill/>
          <a:ln w="190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73" name="AutoShape 50"/>
          <p:cNvCxnSpPr>
            <a:cxnSpLocks noChangeShapeType="1"/>
            <a:stCxn id="6163" idx="0"/>
            <a:endCxn id="6162" idx="2"/>
          </p:cNvCxnSpPr>
          <p:nvPr/>
        </p:nvCxnSpPr>
        <p:spPr bwMode="auto">
          <a:xfrm flipV="1">
            <a:off x="4324127" y="3161184"/>
            <a:ext cx="435769" cy="1143000"/>
          </a:xfrm>
          <a:prstGeom prst="straightConnector1">
            <a:avLst/>
          </a:prstGeom>
          <a:noFill/>
          <a:ln w="190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74" name="AutoShape 51"/>
          <p:cNvCxnSpPr>
            <a:cxnSpLocks noChangeShapeType="1"/>
            <a:stCxn id="6163" idx="0"/>
            <a:endCxn id="6247" idx="2"/>
          </p:cNvCxnSpPr>
          <p:nvPr/>
        </p:nvCxnSpPr>
        <p:spPr bwMode="auto">
          <a:xfrm flipV="1">
            <a:off x="4324127" y="3153247"/>
            <a:ext cx="1627188" cy="1150937"/>
          </a:xfrm>
          <a:prstGeom prst="straightConnector1">
            <a:avLst/>
          </a:prstGeom>
          <a:noFill/>
          <a:ln w="190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76" name="AutoShape 99"/>
          <p:cNvCxnSpPr>
            <a:cxnSpLocks noChangeShapeType="1"/>
            <a:stCxn id="6163" idx="0"/>
          </p:cNvCxnSpPr>
          <p:nvPr/>
        </p:nvCxnSpPr>
        <p:spPr bwMode="auto">
          <a:xfrm flipV="1">
            <a:off x="4324127" y="3846984"/>
            <a:ext cx="2607469" cy="457200"/>
          </a:xfrm>
          <a:prstGeom prst="straightConnector1">
            <a:avLst/>
          </a:prstGeom>
          <a:noFill/>
          <a:ln w="190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77" name="Rectangle 100"/>
          <p:cNvSpPr>
            <a:spLocks noChangeArrowheads="1"/>
          </p:cNvSpPr>
          <p:nvPr/>
        </p:nvSpPr>
        <p:spPr bwMode="auto">
          <a:xfrm>
            <a:off x="187896" y="4304184"/>
            <a:ext cx="2438400" cy="1219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80000"/>
              </a:lnSpc>
            </a:pPr>
            <a:r>
              <a:rPr lang="en-US" altLang="en-US" sz="1800" b="1" dirty="0">
                <a:solidFill>
                  <a:srgbClr val="FF0000"/>
                </a:solidFill>
                <a:latin typeface="Arial" pitchFamily="34" charset="0"/>
              </a:rPr>
              <a:t>Buyer &amp; Designer</a:t>
            </a:r>
          </a:p>
          <a:p>
            <a:pPr>
              <a:lnSpc>
                <a:spcPct val="80000"/>
              </a:lnSpc>
            </a:pPr>
            <a:endParaRPr lang="en-US" altLang="en-US" sz="1800" b="1" dirty="0">
              <a:solidFill>
                <a:srgbClr val="FF0000"/>
              </a:solidFill>
              <a:latin typeface="Arial" pitchFamily="34" charset="0"/>
            </a:endParaRPr>
          </a:p>
          <a:p>
            <a:pPr>
              <a:lnSpc>
                <a:spcPct val="80000"/>
              </a:lnSpc>
            </a:pPr>
            <a:r>
              <a:rPr lang="en-US" altLang="en-US" sz="1800" dirty="0">
                <a:latin typeface="Arial" pitchFamily="34" charset="0"/>
              </a:rPr>
              <a:t>Assortment planning</a:t>
            </a:r>
          </a:p>
        </p:txBody>
      </p:sp>
      <p:cxnSp>
        <p:nvCxnSpPr>
          <p:cNvPr id="6178" name="AutoShape 101"/>
          <p:cNvCxnSpPr>
            <a:cxnSpLocks noChangeShapeType="1"/>
            <a:endCxn id="6160" idx="2"/>
          </p:cNvCxnSpPr>
          <p:nvPr/>
        </p:nvCxnSpPr>
        <p:spPr bwMode="auto">
          <a:xfrm flipV="1">
            <a:off x="1026096" y="3477097"/>
            <a:ext cx="0" cy="750887"/>
          </a:xfrm>
          <a:prstGeom prst="straightConnector1">
            <a:avLst/>
          </a:prstGeom>
          <a:noFill/>
          <a:ln w="190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79" name="Rectangle 102"/>
          <p:cNvSpPr>
            <a:spLocks noChangeArrowheads="1"/>
          </p:cNvSpPr>
          <p:nvPr/>
        </p:nvSpPr>
        <p:spPr bwMode="auto">
          <a:xfrm>
            <a:off x="6131496" y="4380384"/>
            <a:ext cx="2782888" cy="22321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FontTx/>
              <a:buChar char="•"/>
            </a:pPr>
            <a:endParaRPr lang="en-US" altLang="en-US" sz="1800" dirty="0">
              <a:latin typeface="Arial" pitchFamily="34" charset="0"/>
            </a:endParaRPr>
          </a:p>
          <a:p>
            <a:pPr>
              <a:buFontTx/>
              <a:buChar char="•"/>
            </a:pPr>
            <a:endParaRPr lang="en-US" altLang="en-US" sz="1800" dirty="0">
              <a:latin typeface="Arial" pitchFamily="34" charset="0"/>
            </a:endParaRPr>
          </a:p>
          <a:p>
            <a:r>
              <a:rPr lang="en-US" altLang="en-US" sz="1800" b="1" dirty="0" smtClean="0">
                <a:solidFill>
                  <a:srgbClr val="FF0000"/>
                </a:solidFill>
                <a:latin typeface="Arial" pitchFamily="34" charset="0"/>
              </a:rPr>
              <a:t>Store </a:t>
            </a:r>
            <a:r>
              <a:rPr lang="en-US" altLang="en-US" sz="1800" b="1" dirty="0">
                <a:solidFill>
                  <a:srgbClr val="FF0000"/>
                </a:solidFill>
                <a:latin typeface="Arial" pitchFamily="34" charset="0"/>
              </a:rPr>
              <a:t>Manager</a:t>
            </a:r>
          </a:p>
          <a:p>
            <a:r>
              <a:rPr lang="en-US" altLang="en-US" sz="1800" dirty="0">
                <a:latin typeface="Arial" pitchFamily="34" charset="0"/>
              </a:rPr>
              <a:t>Execution e.g. </a:t>
            </a:r>
            <a:r>
              <a:rPr lang="en-US" altLang="en-US" sz="1800" dirty="0" smtClean="0">
                <a:latin typeface="Arial" pitchFamily="34" charset="0"/>
              </a:rPr>
              <a:t>product </a:t>
            </a:r>
          </a:p>
          <a:p>
            <a:r>
              <a:rPr lang="en-US" altLang="en-US" sz="1800" dirty="0" smtClean="0">
                <a:latin typeface="Arial" pitchFamily="34" charset="0"/>
              </a:rPr>
              <a:t>display</a:t>
            </a:r>
            <a:r>
              <a:rPr lang="en-US" altLang="en-US" sz="1800" dirty="0">
                <a:latin typeface="Arial" pitchFamily="34" charset="0"/>
              </a:rPr>
              <a:t>, </a:t>
            </a:r>
            <a:r>
              <a:rPr lang="en-US" altLang="en-US" sz="1800" dirty="0" smtClean="0">
                <a:latin typeface="Arial" pitchFamily="34" charset="0"/>
              </a:rPr>
              <a:t>customer service</a:t>
            </a:r>
          </a:p>
          <a:p>
            <a:endParaRPr lang="en-US" altLang="en-US" sz="1800" dirty="0">
              <a:latin typeface="Arial" pitchFamily="34" charset="0"/>
            </a:endParaRPr>
          </a:p>
          <a:p>
            <a:r>
              <a:rPr lang="en-US" altLang="en-US" sz="1800" dirty="0">
                <a:latin typeface="Arial" pitchFamily="34" charset="0"/>
              </a:rPr>
              <a:t>POS price </a:t>
            </a:r>
            <a:r>
              <a:rPr lang="en-US" altLang="en-US" sz="1800" dirty="0" smtClean="0">
                <a:latin typeface="Arial" pitchFamily="34" charset="0"/>
              </a:rPr>
              <a:t>changes</a:t>
            </a:r>
            <a:endParaRPr lang="en-US" altLang="en-US" sz="1800" dirty="0">
              <a:latin typeface="Arial" pitchFamily="34" charset="0"/>
            </a:endParaRPr>
          </a:p>
          <a:p>
            <a:endParaRPr lang="en-US" altLang="en-US" sz="1800" dirty="0" smtClean="0">
              <a:latin typeface="Arial" pitchFamily="34" charset="0"/>
            </a:endParaRPr>
          </a:p>
          <a:p>
            <a:r>
              <a:rPr lang="en-US" altLang="en-US" sz="1800" dirty="0" smtClean="0">
                <a:latin typeface="Arial" pitchFamily="34" charset="0"/>
              </a:rPr>
              <a:t>Accuracy of inventory </a:t>
            </a:r>
          </a:p>
          <a:p>
            <a:r>
              <a:rPr lang="en-US" altLang="en-US" sz="1800" dirty="0" smtClean="0">
                <a:latin typeface="Arial" pitchFamily="34" charset="0"/>
              </a:rPr>
              <a:t>data</a:t>
            </a:r>
            <a:endParaRPr lang="en-US" altLang="en-US" sz="1800" dirty="0">
              <a:latin typeface="Arial" pitchFamily="34" charset="0"/>
            </a:endParaRPr>
          </a:p>
          <a:p>
            <a:pPr>
              <a:buFontTx/>
              <a:buChar char="•"/>
            </a:pPr>
            <a:endParaRPr lang="en-US" altLang="en-US" sz="1800" dirty="0">
              <a:latin typeface="Arial" pitchFamily="34" charset="0"/>
            </a:endParaRPr>
          </a:p>
          <a:p>
            <a:endParaRPr lang="en-US" altLang="en-US" sz="1800" dirty="0">
              <a:latin typeface="Arial" pitchFamily="34" charset="0"/>
            </a:endParaRPr>
          </a:p>
        </p:txBody>
      </p:sp>
      <p:cxnSp>
        <p:nvCxnSpPr>
          <p:cNvPr id="6181" name="AutoShape 104"/>
          <p:cNvCxnSpPr>
            <a:cxnSpLocks noChangeShapeType="1"/>
          </p:cNvCxnSpPr>
          <p:nvPr/>
        </p:nvCxnSpPr>
        <p:spPr bwMode="auto">
          <a:xfrm flipV="1">
            <a:off x="6968109" y="3858097"/>
            <a:ext cx="1587" cy="522287"/>
          </a:xfrm>
          <a:prstGeom prst="straightConnector1">
            <a:avLst/>
          </a:prstGeom>
          <a:noFill/>
          <a:ln w="190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82" name="Text Box 105"/>
          <p:cNvSpPr txBox="1">
            <a:spLocks noChangeArrowheads="1"/>
          </p:cNvSpPr>
          <p:nvPr/>
        </p:nvSpPr>
        <p:spPr bwMode="auto">
          <a:xfrm>
            <a:off x="35496" y="1560984"/>
            <a:ext cx="6705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000" b="1">
                <a:solidFill>
                  <a:srgbClr val="FF0000"/>
                </a:solidFill>
              </a:rPr>
              <a:t>Goal = Max Profit = revenue – variable cost (cost of goods, inventory holding and obsolescence)</a:t>
            </a:r>
          </a:p>
        </p:txBody>
      </p:sp>
      <p:sp>
        <p:nvSpPr>
          <p:cNvPr id="115" name="Rectangle 2"/>
          <p:cNvSpPr>
            <a:spLocks noGrp="1" noChangeArrowheads="1"/>
          </p:cNvSpPr>
          <p:nvPr>
            <p:ph type="title"/>
          </p:nvPr>
        </p:nvSpPr>
        <p:spPr>
          <a:xfrm>
            <a:off x="612648" y="116632"/>
            <a:ext cx="8153400" cy="990600"/>
          </a:xfrm>
        </p:spPr>
        <p:txBody>
          <a:bodyPr>
            <a:normAutofit/>
          </a:bodyPr>
          <a:lstStyle/>
          <a:p>
            <a:r>
              <a:rPr lang="en-US" altLang="en-US" dirty="0" smtClean="0"/>
              <a:t>Retail Operations (current state)</a:t>
            </a:r>
          </a:p>
        </p:txBody>
      </p:sp>
    </p:spTree>
    <p:extLst>
      <p:ext uri="{BB962C8B-B14F-4D97-AF65-F5344CB8AC3E}">
        <p14:creationId xmlns:p14="http://schemas.microsoft.com/office/powerpoint/2010/main" val="51532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1026"/>
          <p:cNvSpPr>
            <a:spLocks noChangeArrowheads="1"/>
          </p:cNvSpPr>
          <p:nvPr/>
        </p:nvSpPr>
        <p:spPr bwMode="auto">
          <a:xfrm>
            <a:off x="5546799" y="3900563"/>
            <a:ext cx="2841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pSp>
        <p:nvGrpSpPr>
          <p:cNvPr id="21509" name="Group 1028"/>
          <p:cNvGrpSpPr>
            <a:grpSpLocks/>
          </p:cNvGrpSpPr>
          <p:nvPr/>
        </p:nvGrpSpPr>
        <p:grpSpPr bwMode="auto">
          <a:xfrm>
            <a:off x="5659438" y="2337594"/>
            <a:ext cx="512762" cy="373063"/>
            <a:chOff x="3565" y="1205"/>
            <a:chExt cx="323" cy="235"/>
          </a:xfrm>
        </p:grpSpPr>
        <p:grpSp>
          <p:nvGrpSpPr>
            <p:cNvPr id="21624" name="Group 1029"/>
            <p:cNvGrpSpPr>
              <a:grpSpLocks/>
            </p:cNvGrpSpPr>
            <p:nvPr/>
          </p:nvGrpSpPr>
          <p:grpSpPr bwMode="auto">
            <a:xfrm>
              <a:off x="3565" y="1205"/>
              <a:ext cx="323" cy="235"/>
              <a:chOff x="3368" y="1256"/>
              <a:chExt cx="323" cy="235"/>
            </a:xfrm>
          </p:grpSpPr>
          <p:grpSp>
            <p:nvGrpSpPr>
              <p:cNvPr id="21626" name="Group 1030"/>
              <p:cNvGrpSpPr>
                <a:grpSpLocks/>
              </p:cNvGrpSpPr>
              <p:nvPr/>
            </p:nvGrpSpPr>
            <p:grpSpPr bwMode="auto">
              <a:xfrm>
                <a:off x="3368" y="1256"/>
                <a:ext cx="323" cy="235"/>
                <a:chOff x="3368" y="1256"/>
                <a:chExt cx="323" cy="235"/>
              </a:xfrm>
            </p:grpSpPr>
            <p:sp>
              <p:nvSpPr>
                <p:cNvPr id="21628" name="Rectangle 1031"/>
                <p:cNvSpPr>
                  <a:spLocks noChangeArrowheads="1"/>
                </p:cNvSpPr>
                <p:nvPr/>
              </p:nvSpPr>
              <p:spPr bwMode="auto">
                <a:xfrm>
                  <a:off x="3368" y="1256"/>
                  <a:ext cx="323" cy="235"/>
                </a:xfrm>
                <a:prstGeom prst="rect">
                  <a:avLst/>
                </a:prstGeom>
                <a:solidFill>
                  <a:srgbClr val="00FF9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1629" name="Rectangle 1032"/>
                <p:cNvSpPr>
                  <a:spLocks noChangeArrowheads="1"/>
                </p:cNvSpPr>
                <p:nvPr/>
              </p:nvSpPr>
              <p:spPr bwMode="auto">
                <a:xfrm>
                  <a:off x="3368" y="1256"/>
                  <a:ext cx="323" cy="235"/>
                </a:xfrm>
                <a:prstGeom prst="rect">
                  <a:avLst/>
                </a:prstGeom>
                <a:solidFill>
                  <a:srgbClr val="00FF9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1630" name="Rectangle 1033"/>
                <p:cNvSpPr>
                  <a:spLocks noChangeArrowheads="1"/>
                </p:cNvSpPr>
                <p:nvPr/>
              </p:nvSpPr>
              <p:spPr bwMode="auto">
                <a:xfrm>
                  <a:off x="3368" y="1256"/>
                  <a:ext cx="323" cy="235"/>
                </a:xfrm>
                <a:prstGeom prst="rect">
                  <a:avLst/>
                </a:prstGeom>
                <a:solidFill>
                  <a:srgbClr val="00FF9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pSp>
          <p:sp>
            <p:nvSpPr>
              <p:cNvPr id="21627" name="Rectangle 1034"/>
              <p:cNvSpPr>
                <a:spLocks noChangeArrowheads="1"/>
              </p:cNvSpPr>
              <p:nvPr/>
            </p:nvSpPr>
            <p:spPr bwMode="auto">
              <a:xfrm>
                <a:off x="3368" y="1256"/>
                <a:ext cx="323" cy="235"/>
              </a:xfrm>
              <a:prstGeom prst="rect">
                <a:avLst/>
              </a:prstGeom>
              <a:solidFill>
                <a:srgbClr val="00FF99">
                  <a:alpha val="50195"/>
                </a:srgbClr>
              </a:solidFill>
              <a:ln w="19050">
                <a:solidFill>
                  <a:srgbClr val="000000"/>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pSp>
        <p:sp>
          <p:nvSpPr>
            <p:cNvPr id="21625" name="Rectangle 1035"/>
            <p:cNvSpPr>
              <a:spLocks noChangeArrowheads="1"/>
            </p:cNvSpPr>
            <p:nvPr/>
          </p:nvSpPr>
          <p:spPr bwMode="auto">
            <a:xfrm>
              <a:off x="3627" y="1229"/>
              <a:ext cx="2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a:solidFill>
                    <a:srgbClr val="000000"/>
                  </a:solidFill>
                  <a:latin typeface="Arial" pitchFamily="34" charset="0"/>
                </a:rPr>
                <a:t>DC</a:t>
              </a:r>
              <a:endParaRPr lang="en-US" altLang="en-US" sz="1800">
                <a:latin typeface="Arial" pitchFamily="34" charset="0"/>
              </a:endParaRPr>
            </a:p>
          </p:txBody>
        </p:sp>
      </p:grpSp>
      <p:grpSp>
        <p:nvGrpSpPr>
          <p:cNvPr id="21510" name="Group 1036"/>
          <p:cNvGrpSpPr>
            <a:grpSpLocks/>
          </p:cNvGrpSpPr>
          <p:nvPr/>
        </p:nvGrpSpPr>
        <p:grpSpPr bwMode="auto">
          <a:xfrm>
            <a:off x="6826250" y="1578769"/>
            <a:ext cx="158750" cy="1852613"/>
            <a:chOff x="4300" y="722"/>
            <a:chExt cx="100" cy="1167"/>
          </a:xfrm>
        </p:grpSpPr>
        <p:sp>
          <p:nvSpPr>
            <p:cNvPr id="21619" name="Rectangle 1037"/>
            <p:cNvSpPr>
              <a:spLocks noChangeArrowheads="1"/>
            </p:cNvSpPr>
            <p:nvPr/>
          </p:nvSpPr>
          <p:spPr bwMode="auto">
            <a:xfrm>
              <a:off x="4300" y="722"/>
              <a:ext cx="100" cy="99"/>
            </a:xfrm>
            <a:prstGeom prst="rect">
              <a:avLst/>
            </a:prstGeom>
            <a:solidFill>
              <a:srgbClr val="00CC99"/>
            </a:solidFill>
            <a:ln w="19050">
              <a:solidFill>
                <a:srgbClr val="000000"/>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1620" name="Rectangle 1038"/>
            <p:cNvSpPr>
              <a:spLocks noChangeArrowheads="1"/>
            </p:cNvSpPr>
            <p:nvPr/>
          </p:nvSpPr>
          <p:spPr bwMode="auto">
            <a:xfrm>
              <a:off x="4300" y="1020"/>
              <a:ext cx="100" cy="87"/>
            </a:xfrm>
            <a:prstGeom prst="rect">
              <a:avLst/>
            </a:prstGeom>
            <a:solidFill>
              <a:srgbClr val="00CC99"/>
            </a:solidFill>
            <a:ln w="19050">
              <a:solidFill>
                <a:srgbClr val="000000"/>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1621" name="Rectangle 1039"/>
            <p:cNvSpPr>
              <a:spLocks noChangeArrowheads="1"/>
            </p:cNvSpPr>
            <p:nvPr/>
          </p:nvSpPr>
          <p:spPr bwMode="auto">
            <a:xfrm>
              <a:off x="4300" y="1305"/>
              <a:ext cx="100" cy="100"/>
            </a:xfrm>
            <a:prstGeom prst="rect">
              <a:avLst/>
            </a:prstGeom>
            <a:solidFill>
              <a:srgbClr val="00CC99"/>
            </a:solidFill>
            <a:ln w="19050">
              <a:solidFill>
                <a:srgbClr val="000000"/>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1622" name="Rectangle 1040"/>
            <p:cNvSpPr>
              <a:spLocks noChangeArrowheads="1"/>
            </p:cNvSpPr>
            <p:nvPr/>
          </p:nvSpPr>
          <p:spPr bwMode="auto">
            <a:xfrm>
              <a:off x="4300" y="1541"/>
              <a:ext cx="100" cy="99"/>
            </a:xfrm>
            <a:prstGeom prst="rect">
              <a:avLst/>
            </a:prstGeom>
            <a:solidFill>
              <a:srgbClr val="00CC99"/>
            </a:solidFill>
            <a:ln w="19050">
              <a:solidFill>
                <a:srgbClr val="000000"/>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1623" name="Rectangle 1041"/>
            <p:cNvSpPr>
              <a:spLocks noChangeArrowheads="1"/>
            </p:cNvSpPr>
            <p:nvPr/>
          </p:nvSpPr>
          <p:spPr bwMode="auto">
            <a:xfrm>
              <a:off x="4300" y="1789"/>
              <a:ext cx="100" cy="100"/>
            </a:xfrm>
            <a:prstGeom prst="rect">
              <a:avLst/>
            </a:prstGeom>
            <a:solidFill>
              <a:srgbClr val="00CC99"/>
            </a:solidFill>
            <a:ln w="19050">
              <a:solidFill>
                <a:srgbClr val="000000"/>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pSp>
      <p:grpSp>
        <p:nvGrpSpPr>
          <p:cNvPr id="21511" name="Group 1042"/>
          <p:cNvGrpSpPr>
            <a:grpSpLocks/>
          </p:cNvGrpSpPr>
          <p:nvPr/>
        </p:nvGrpSpPr>
        <p:grpSpPr bwMode="auto">
          <a:xfrm>
            <a:off x="6985000" y="1597819"/>
            <a:ext cx="452438" cy="138113"/>
            <a:chOff x="4400" y="734"/>
            <a:chExt cx="285" cy="87"/>
          </a:xfrm>
        </p:grpSpPr>
        <p:sp>
          <p:nvSpPr>
            <p:cNvPr id="21617" name="Line 1043"/>
            <p:cNvSpPr>
              <a:spLocks noChangeShapeType="1"/>
            </p:cNvSpPr>
            <p:nvPr/>
          </p:nvSpPr>
          <p:spPr bwMode="auto">
            <a:xfrm>
              <a:off x="4400" y="772"/>
              <a:ext cx="23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8" name="Freeform 1044"/>
            <p:cNvSpPr>
              <a:spLocks/>
            </p:cNvSpPr>
            <p:nvPr/>
          </p:nvSpPr>
          <p:spPr bwMode="auto">
            <a:xfrm>
              <a:off x="4611" y="734"/>
              <a:ext cx="74" cy="87"/>
            </a:xfrm>
            <a:custGeom>
              <a:avLst/>
              <a:gdLst>
                <a:gd name="T0" fmla="*/ 0 w 74"/>
                <a:gd name="T1" fmla="*/ 87 h 87"/>
                <a:gd name="T2" fmla="*/ 74 w 74"/>
                <a:gd name="T3" fmla="*/ 38 h 87"/>
                <a:gd name="T4" fmla="*/ 0 w 74"/>
                <a:gd name="T5" fmla="*/ 0 h 87"/>
                <a:gd name="T6" fmla="*/ 0 w 74"/>
                <a:gd name="T7" fmla="*/ 87 h 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4" h="87">
                  <a:moveTo>
                    <a:pt x="0" y="87"/>
                  </a:moveTo>
                  <a:lnTo>
                    <a:pt x="74" y="38"/>
                  </a:lnTo>
                  <a:lnTo>
                    <a:pt x="0" y="0"/>
                  </a:lnTo>
                  <a:lnTo>
                    <a:pt x="0"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1512" name="Group 1045"/>
          <p:cNvGrpSpPr>
            <a:grpSpLocks/>
          </p:cNvGrpSpPr>
          <p:nvPr/>
        </p:nvGrpSpPr>
        <p:grpSpPr bwMode="auto">
          <a:xfrm>
            <a:off x="6985000" y="2051844"/>
            <a:ext cx="452438" cy="138113"/>
            <a:chOff x="4400" y="1020"/>
            <a:chExt cx="285" cy="87"/>
          </a:xfrm>
        </p:grpSpPr>
        <p:sp>
          <p:nvSpPr>
            <p:cNvPr id="21615" name="Line 1046"/>
            <p:cNvSpPr>
              <a:spLocks noChangeShapeType="1"/>
            </p:cNvSpPr>
            <p:nvPr/>
          </p:nvSpPr>
          <p:spPr bwMode="auto">
            <a:xfrm>
              <a:off x="4400" y="1057"/>
              <a:ext cx="23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6" name="Freeform 1047"/>
            <p:cNvSpPr>
              <a:spLocks/>
            </p:cNvSpPr>
            <p:nvPr/>
          </p:nvSpPr>
          <p:spPr bwMode="auto">
            <a:xfrm>
              <a:off x="4611" y="1020"/>
              <a:ext cx="74" cy="87"/>
            </a:xfrm>
            <a:custGeom>
              <a:avLst/>
              <a:gdLst>
                <a:gd name="T0" fmla="*/ 0 w 74"/>
                <a:gd name="T1" fmla="*/ 87 h 87"/>
                <a:gd name="T2" fmla="*/ 74 w 74"/>
                <a:gd name="T3" fmla="*/ 37 h 87"/>
                <a:gd name="T4" fmla="*/ 0 w 74"/>
                <a:gd name="T5" fmla="*/ 0 h 87"/>
                <a:gd name="T6" fmla="*/ 0 w 74"/>
                <a:gd name="T7" fmla="*/ 87 h 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4" h="87">
                  <a:moveTo>
                    <a:pt x="0" y="87"/>
                  </a:moveTo>
                  <a:lnTo>
                    <a:pt x="74" y="37"/>
                  </a:lnTo>
                  <a:lnTo>
                    <a:pt x="0" y="0"/>
                  </a:lnTo>
                  <a:lnTo>
                    <a:pt x="0"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1513" name="Group 1048"/>
          <p:cNvGrpSpPr>
            <a:grpSpLocks/>
          </p:cNvGrpSpPr>
          <p:nvPr/>
        </p:nvGrpSpPr>
        <p:grpSpPr bwMode="auto">
          <a:xfrm>
            <a:off x="6985000" y="2524919"/>
            <a:ext cx="452438" cy="138113"/>
            <a:chOff x="4400" y="1318"/>
            <a:chExt cx="285" cy="87"/>
          </a:xfrm>
        </p:grpSpPr>
        <p:sp>
          <p:nvSpPr>
            <p:cNvPr id="21613" name="Line 1049"/>
            <p:cNvSpPr>
              <a:spLocks noChangeShapeType="1"/>
            </p:cNvSpPr>
            <p:nvPr/>
          </p:nvSpPr>
          <p:spPr bwMode="auto">
            <a:xfrm>
              <a:off x="4400" y="1355"/>
              <a:ext cx="23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4" name="Freeform 1050"/>
            <p:cNvSpPr>
              <a:spLocks/>
            </p:cNvSpPr>
            <p:nvPr/>
          </p:nvSpPr>
          <p:spPr bwMode="auto">
            <a:xfrm>
              <a:off x="4611" y="1318"/>
              <a:ext cx="74" cy="87"/>
            </a:xfrm>
            <a:custGeom>
              <a:avLst/>
              <a:gdLst>
                <a:gd name="T0" fmla="*/ 0 w 74"/>
                <a:gd name="T1" fmla="*/ 87 h 87"/>
                <a:gd name="T2" fmla="*/ 74 w 74"/>
                <a:gd name="T3" fmla="*/ 37 h 87"/>
                <a:gd name="T4" fmla="*/ 0 w 74"/>
                <a:gd name="T5" fmla="*/ 0 h 87"/>
                <a:gd name="T6" fmla="*/ 0 w 74"/>
                <a:gd name="T7" fmla="*/ 87 h 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4" h="87">
                  <a:moveTo>
                    <a:pt x="0" y="87"/>
                  </a:moveTo>
                  <a:lnTo>
                    <a:pt x="74" y="37"/>
                  </a:lnTo>
                  <a:lnTo>
                    <a:pt x="0" y="0"/>
                  </a:lnTo>
                  <a:lnTo>
                    <a:pt x="0"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1514" name="Group 1051"/>
          <p:cNvGrpSpPr>
            <a:grpSpLocks/>
          </p:cNvGrpSpPr>
          <p:nvPr/>
        </p:nvGrpSpPr>
        <p:grpSpPr bwMode="auto">
          <a:xfrm>
            <a:off x="6985000" y="2897982"/>
            <a:ext cx="452438" cy="138112"/>
            <a:chOff x="4400" y="1553"/>
            <a:chExt cx="285" cy="87"/>
          </a:xfrm>
        </p:grpSpPr>
        <p:sp>
          <p:nvSpPr>
            <p:cNvPr id="21611" name="Line 1052"/>
            <p:cNvSpPr>
              <a:spLocks noChangeShapeType="1"/>
            </p:cNvSpPr>
            <p:nvPr/>
          </p:nvSpPr>
          <p:spPr bwMode="auto">
            <a:xfrm>
              <a:off x="4400" y="1591"/>
              <a:ext cx="23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2" name="Freeform 1053"/>
            <p:cNvSpPr>
              <a:spLocks/>
            </p:cNvSpPr>
            <p:nvPr/>
          </p:nvSpPr>
          <p:spPr bwMode="auto">
            <a:xfrm>
              <a:off x="4611" y="1553"/>
              <a:ext cx="74" cy="87"/>
            </a:xfrm>
            <a:custGeom>
              <a:avLst/>
              <a:gdLst>
                <a:gd name="T0" fmla="*/ 0 w 74"/>
                <a:gd name="T1" fmla="*/ 87 h 87"/>
                <a:gd name="T2" fmla="*/ 74 w 74"/>
                <a:gd name="T3" fmla="*/ 38 h 87"/>
                <a:gd name="T4" fmla="*/ 0 w 74"/>
                <a:gd name="T5" fmla="*/ 0 h 87"/>
                <a:gd name="T6" fmla="*/ 0 w 74"/>
                <a:gd name="T7" fmla="*/ 87 h 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4" h="87">
                  <a:moveTo>
                    <a:pt x="0" y="87"/>
                  </a:moveTo>
                  <a:lnTo>
                    <a:pt x="74" y="38"/>
                  </a:lnTo>
                  <a:lnTo>
                    <a:pt x="0" y="0"/>
                  </a:lnTo>
                  <a:lnTo>
                    <a:pt x="0"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1515" name="Group 1054"/>
          <p:cNvGrpSpPr>
            <a:grpSpLocks/>
          </p:cNvGrpSpPr>
          <p:nvPr/>
        </p:nvGrpSpPr>
        <p:grpSpPr bwMode="auto">
          <a:xfrm>
            <a:off x="6985000" y="3293269"/>
            <a:ext cx="452438" cy="138113"/>
            <a:chOff x="4400" y="1802"/>
            <a:chExt cx="285" cy="87"/>
          </a:xfrm>
        </p:grpSpPr>
        <p:sp>
          <p:nvSpPr>
            <p:cNvPr id="21609" name="Line 1055"/>
            <p:cNvSpPr>
              <a:spLocks noChangeShapeType="1"/>
            </p:cNvSpPr>
            <p:nvPr/>
          </p:nvSpPr>
          <p:spPr bwMode="auto">
            <a:xfrm>
              <a:off x="4400" y="1839"/>
              <a:ext cx="23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0" name="Freeform 1056"/>
            <p:cNvSpPr>
              <a:spLocks/>
            </p:cNvSpPr>
            <p:nvPr/>
          </p:nvSpPr>
          <p:spPr bwMode="auto">
            <a:xfrm>
              <a:off x="4611" y="1802"/>
              <a:ext cx="74" cy="87"/>
            </a:xfrm>
            <a:custGeom>
              <a:avLst/>
              <a:gdLst>
                <a:gd name="T0" fmla="*/ 0 w 74"/>
                <a:gd name="T1" fmla="*/ 87 h 87"/>
                <a:gd name="T2" fmla="*/ 74 w 74"/>
                <a:gd name="T3" fmla="*/ 37 h 87"/>
                <a:gd name="T4" fmla="*/ 0 w 74"/>
                <a:gd name="T5" fmla="*/ 0 h 87"/>
                <a:gd name="T6" fmla="*/ 0 w 74"/>
                <a:gd name="T7" fmla="*/ 87 h 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4" h="87">
                  <a:moveTo>
                    <a:pt x="0" y="87"/>
                  </a:moveTo>
                  <a:lnTo>
                    <a:pt x="74" y="37"/>
                  </a:lnTo>
                  <a:lnTo>
                    <a:pt x="0" y="0"/>
                  </a:lnTo>
                  <a:lnTo>
                    <a:pt x="0"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1517" name="Rectangle 1058"/>
          <p:cNvSpPr>
            <a:spLocks noChangeArrowheads="1"/>
          </p:cNvSpPr>
          <p:nvPr/>
        </p:nvSpPr>
        <p:spPr bwMode="auto">
          <a:xfrm>
            <a:off x="5915537" y="1492861"/>
            <a:ext cx="660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dirty="0">
                <a:solidFill>
                  <a:srgbClr val="000000"/>
                </a:solidFill>
                <a:latin typeface="Arial" pitchFamily="34" charset="0"/>
              </a:rPr>
              <a:t>Stores</a:t>
            </a:r>
            <a:endParaRPr lang="en-US" altLang="en-US" sz="1800" dirty="0">
              <a:latin typeface="Arial" pitchFamily="34" charset="0"/>
            </a:endParaRPr>
          </a:p>
        </p:txBody>
      </p:sp>
      <p:sp>
        <p:nvSpPr>
          <p:cNvPr id="21519" name="Rectangle 1060"/>
          <p:cNvSpPr>
            <a:spLocks noChangeArrowheads="1"/>
          </p:cNvSpPr>
          <p:nvPr/>
        </p:nvSpPr>
        <p:spPr bwMode="auto">
          <a:xfrm>
            <a:off x="7753350" y="2185987"/>
            <a:ext cx="1168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dirty="0">
                <a:solidFill>
                  <a:srgbClr val="000000"/>
                </a:solidFill>
                <a:latin typeface="Arial" pitchFamily="34" charset="0"/>
              </a:rPr>
              <a:t>Consumers</a:t>
            </a:r>
            <a:endParaRPr lang="en-US" altLang="en-US" sz="1800" dirty="0">
              <a:latin typeface="Arial" pitchFamily="34" charset="0"/>
            </a:endParaRPr>
          </a:p>
        </p:txBody>
      </p:sp>
      <p:sp>
        <p:nvSpPr>
          <p:cNvPr id="21520" name="Text Box 1061"/>
          <p:cNvSpPr txBox="1">
            <a:spLocks noChangeArrowheads="1"/>
          </p:cNvSpPr>
          <p:nvPr/>
        </p:nvSpPr>
        <p:spPr bwMode="auto">
          <a:xfrm>
            <a:off x="152400" y="2108994"/>
            <a:ext cx="1676400" cy="925513"/>
          </a:xfrm>
          <a:prstGeom prst="rect">
            <a:avLst/>
          </a:prstGeom>
          <a:solidFill>
            <a:srgbClr val="33CCCC">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800">
                <a:latin typeface="Arial" pitchFamily="34" charset="0"/>
              </a:rPr>
              <a:t>New Product Development/Selection</a:t>
            </a:r>
          </a:p>
        </p:txBody>
      </p:sp>
      <p:sp>
        <p:nvSpPr>
          <p:cNvPr id="21521" name="Text Box 1062"/>
          <p:cNvSpPr txBox="1">
            <a:spLocks noChangeArrowheads="1"/>
          </p:cNvSpPr>
          <p:nvPr/>
        </p:nvSpPr>
        <p:spPr bwMode="auto">
          <a:xfrm>
            <a:off x="2133600" y="1956594"/>
            <a:ext cx="1676400" cy="1200150"/>
          </a:xfrm>
          <a:prstGeom prst="rect">
            <a:avLst/>
          </a:prstGeom>
          <a:solidFill>
            <a:srgbClr val="00FF99">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800">
                <a:latin typeface="Arial" pitchFamily="34" charset="0"/>
              </a:rPr>
              <a:t>Raw Materials/ Components Sourcing</a:t>
            </a:r>
          </a:p>
        </p:txBody>
      </p:sp>
      <p:sp>
        <p:nvSpPr>
          <p:cNvPr id="21522" name="Text Box 1063"/>
          <p:cNvSpPr txBox="1">
            <a:spLocks noChangeArrowheads="1"/>
          </p:cNvSpPr>
          <p:nvPr/>
        </p:nvSpPr>
        <p:spPr bwMode="auto">
          <a:xfrm>
            <a:off x="4114800" y="2342357"/>
            <a:ext cx="1219200" cy="376237"/>
          </a:xfrm>
          <a:prstGeom prst="rect">
            <a:avLst/>
          </a:prstGeom>
          <a:solidFill>
            <a:srgbClr val="FF0000">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800">
                <a:latin typeface="Arial" pitchFamily="34" charset="0"/>
              </a:rPr>
              <a:t>Plants</a:t>
            </a:r>
          </a:p>
        </p:txBody>
      </p:sp>
      <p:cxnSp>
        <p:nvCxnSpPr>
          <p:cNvPr id="21523" name="AutoShape 1064"/>
          <p:cNvCxnSpPr>
            <a:cxnSpLocks noChangeShapeType="1"/>
            <a:stCxn id="21520" idx="3"/>
            <a:endCxn id="21521" idx="1"/>
          </p:cNvCxnSpPr>
          <p:nvPr/>
        </p:nvCxnSpPr>
        <p:spPr bwMode="auto">
          <a:xfrm flipV="1">
            <a:off x="1828800" y="2556669"/>
            <a:ext cx="304800" cy="15875"/>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24" name="AutoShape 1065"/>
          <p:cNvCxnSpPr>
            <a:cxnSpLocks noChangeShapeType="1"/>
            <a:stCxn id="21521" idx="3"/>
            <a:endCxn id="21522" idx="1"/>
          </p:cNvCxnSpPr>
          <p:nvPr/>
        </p:nvCxnSpPr>
        <p:spPr bwMode="auto">
          <a:xfrm flipV="1">
            <a:off x="3810000" y="2531269"/>
            <a:ext cx="304800" cy="2540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25" name="AutoShape 1066"/>
          <p:cNvCxnSpPr>
            <a:cxnSpLocks noChangeShapeType="1"/>
            <a:stCxn id="21522" idx="3"/>
            <a:endCxn id="21627" idx="1"/>
          </p:cNvCxnSpPr>
          <p:nvPr/>
        </p:nvCxnSpPr>
        <p:spPr bwMode="auto">
          <a:xfrm flipV="1">
            <a:off x="5334000" y="2524919"/>
            <a:ext cx="315913" cy="635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26" name="AutoShape 1067"/>
          <p:cNvCxnSpPr>
            <a:cxnSpLocks noChangeShapeType="1"/>
            <a:stCxn id="21627" idx="3"/>
            <a:endCxn id="21619" idx="1"/>
          </p:cNvCxnSpPr>
          <p:nvPr/>
        </p:nvCxnSpPr>
        <p:spPr bwMode="auto">
          <a:xfrm flipV="1">
            <a:off x="6181725" y="1658144"/>
            <a:ext cx="635000" cy="866775"/>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27" name="AutoShape 1068"/>
          <p:cNvCxnSpPr>
            <a:cxnSpLocks noChangeShapeType="1"/>
            <a:stCxn id="21627" idx="3"/>
            <a:endCxn id="21620" idx="1"/>
          </p:cNvCxnSpPr>
          <p:nvPr/>
        </p:nvCxnSpPr>
        <p:spPr bwMode="auto">
          <a:xfrm flipV="1">
            <a:off x="6181725" y="2121694"/>
            <a:ext cx="635000" cy="403225"/>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28" name="AutoShape 1069"/>
          <p:cNvCxnSpPr>
            <a:cxnSpLocks noChangeShapeType="1"/>
            <a:stCxn id="21627" idx="3"/>
            <a:endCxn id="21621" idx="1"/>
          </p:cNvCxnSpPr>
          <p:nvPr/>
        </p:nvCxnSpPr>
        <p:spPr bwMode="auto">
          <a:xfrm>
            <a:off x="6181725" y="2524919"/>
            <a:ext cx="635000" cy="58738"/>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29" name="AutoShape 1070"/>
          <p:cNvCxnSpPr>
            <a:cxnSpLocks noChangeShapeType="1"/>
            <a:stCxn id="21627" idx="3"/>
            <a:endCxn id="21622" idx="1"/>
          </p:cNvCxnSpPr>
          <p:nvPr/>
        </p:nvCxnSpPr>
        <p:spPr bwMode="auto">
          <a:xfrm>
            <a:off x="6181725" y="2524919"/>
            <a:ext cx="635000" cy="433388"/>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30" name="AutoShape 1071"/>
          <p:cNvCxnSpPr>
            <a:cxnSpLocks noChangeShapeType="1"/>
            <a:stCxn id="21627" idx="3"/>
            <a:endCxn id="21623" idx="1"/>
          </p:cNvCxnSpPr>
          <p:nvPr/>
        </p:nvCxnSpPr>
        <p:spPr bwMode="auto">
          <a:xfrm>
            <a:off x="6181725" y="2524919"/>
            <a:ext cx="635000" cy="827088"/>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533" name="Rectangle 1120"/>
          <p:cNvSpPr>
            <a:spLocks noChangeArrowheads="1"/>
          </p:cNvSpPr>
          <p:nvPr/>
        </p:nvSpPr>
        <p:spPr bwMode="auto">
          <a:xfrm>
            <a:off x="5546799" y="3900563"/>
            <a:ext cx="2841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1534" name="Rectangle 1121"/>
          <p:cNvSpPr>
            <a:spLocks noChangeArrowheads="1"/>
          </p:cNvSpPr>
          <p:nvPr/>
        </p:nvSpPr>
        <p:spPr bwMode="auto">
          <a:xfrm>
            <a:off x="5857056" y="4497853"/>
            <a:ext cx="2819400" cy="116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40000"/>
              </a:lnSpc>
            </a:pPr>
            <a:r>
              <a:rPr lang="en-US" altLang="en-US" sz="1800" dirty="0">
                <a:solidFill>
                  <a:srgbClr val="000000"/>
                </a:solidFill>
                <a:latin typeface="Arial" pitchFamily="34" charset="0"/>
              </a:rPr>
              <a:t>Sales &amp; Inventory by          SKU/Store</a:t>
            </a:r>
          </a:p>
          <a:p>
            <a:pPr>
              <a:lnSpc>
                <a:spcPct val="140000"/>
              </a:lnSpc>
            </a:pPr>
            <a:r>
              <a:rPr lang="en-US" altLang="en-US" sz="1800" dirty="0">
                <a:latin typeface="Arial" pitchFamily="34" charset="0"/>
              </a:rPr>
              <a:t>Loyalty Card </a:t>
            </a:r>
            <a:r>
              <a:rPr lang="en-US" altLang="en-US" sz="1800" dirty="0" smtClean="0">
                <a:latin typeface="Arial" pitchFamily="34" charset="0"/>
              </a:rPr>
              <a:t>Information</a:t>
            </a:r>
            <a:endParaRPr lang="en-US" altLang="en-US" sz="1800" dirty="0">
              <a:solidFill>
                <a:srgbClr val="000000"/>
              </a:solidFill>
              <a:latin typeface="Arial" pitchFamily="34" charset="0"/>
            </a:endParaRPr>
          </a:p>
        </p:txBody>
      </p:sp>
      <p:sp>
        <p:nvSpPr>
          <p:cNvPr id="21535" name="Rectangle 1122"/>
          <p:cNvSpPr>
            <a:spLocks noChangeArrowheads="1"/>
          </p:cNvSpPr>
          <p:nvPr/>
        </p:nvSpPr>
        <p:spPr bwMode="auto">
          <a:xfrm>
            <a:off x="5524500" y="5164932"/>
            <a:ext cx="3294063"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pSp>
        <p:nvGrpSpPr>
          <p:cNvPr id="21536" name="Group 1123"/>
          <p:cNvGrpSpPr>
            <a:grpSpLocks/>
          </p:cNvGrpSpPr>
          <p:nvPr/>
        </p:nvGrpSpPr>
        <p:grpSpPr bwMode="auto">
          <a:xfrm>
            <a:off x="6876256" y="3431382"/>
            <a:ext cx="128588" cy="393470"/>
            <a:chOff x="4313" y="1889"/>
            <a:chExt cx="87" cy="422"/>
          </a:xfrm>
        </p:grpSpPr>
        <p:sp>
          <p:nvSpPr>
            <p:cNvPr id="21557" name="Rectangle 1124"/>
            <p:cNvSpPr>
              <a:spLocks noChangeArrowheads="1"/>
            </p:cNvSpPr>
            <p:nvPr/>
          </p:nvSpPr>
          <p:spPr bwMode="auto">
            <a:xfrm>
              <a:off x="4350" y="1889"/>
              <a:ext cx="12" cy="49"/>
            </a:xfrm>
            <a:prstGeom prst="rect">
              <a:avLst/>
            </a:prstGeom>
            <a:solidFill>
              <a:srgbClr val="000000"/>
            </a:solidFill>
            <a:ln w="19050">
              <a:solidFill>
                <a:srgbClr val="000000"/>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1558" name="Rectangle 1125"/>
            <p:cNvSpPr>
              <a:spLocks noChangeArrowheads="1"/>
            </p:cNvSpPr>
            <p:nvPr/>
          </p:nvSpPr>
          <p:spPr bwMode="auto">
            <a:xfrm>
              <a:off x="4350" y="1975"/>
              <a:ext cx="12" cy="50"/>
            </a:xfrm>
            <a:prstGeom prst="rect">
              <a:avLst/>
            </a:prstGeom>
            <a:solidFill>
              <a:srgbClr val="000000"/>
            </a:solidFill>
            <a:ln w="19050">
              <a:solidFill>
                <a:srgbClr val="000000"/>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1559" name="Rectangle 1126"/>
            <p:cNvSpPr>
              <a:spLocks noChangeArrowheads="1"/>
            </p:cNvSpPr>
            <p:nvPr/>
          </p:nvSpPr>
          <p:spPr bwMode="auto">
            <a:xfrm>
              <a:off x="4350" y="2062"/>
              <a:ext cx="12" cy="50"/>
            </a:xfrm>
            <a:prstGeom prst="rect">
              <a:avLst/>
            </a:prstGeom>
            <a:solidFill>
              <a:srgbClr val="000000"/>
            </a:solidFill>
            <a:ln w="19050">
              <a:solidFill>
                <a:srgbClr val="000000"/>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1560" name="Rectangle 1127"/>
            <p:cNvSpPr>
              <a:spLocks noChangeArrowheads="1"/>
            </p:cNvSpPr>
            <p:nvPr/>
          </p:nvSpPr>
          <p:spPr bwMode="auto">
            <a:xfrm>
              <a:off x="4350" y="2149"/>
              <a:ext cx="12" cy="50"/>
            </a:xfrm>
            <a:prstGeom prst="rect">
              <a:avLst/>
            </a:prstGeom>
            <a:solidFill>
              <a:srgbClr val="000000"/>
            </a:solidFill>
            <a:ln w="19050">
              <a:solidFill>
                <a:srgbClr val="000000"/>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1561" name="Freeform 1128"/>
            <p:cNvSpPr>
              <a:spLocks/>
            </p:cNvSpPr>
            <p:nvPr/>
          </p:nvSpPr>
          <p:spPr bwMode="auto">
            <a:xfrm>
              <a:off x="4350" y="2236"/>
              <a:ext cx="25" cy="13"/>
            </a:xfrm>
            <a:custGeom>
              <a:avLst/>
              <a:gdLst>
                <a:gd name="T0" fmla="*/ 12 w 25"/>
                <a:gd name="T1" fmla="*/ 0 h 13"/>
                <a:gd name="T2" fmla="*/ 0 w 25"/>
                <a:gd name="T3" fmla="*/ 0 h 13"/>
                <a:gd name="T4" fmla="*/ 12 w 25"/>
                <a:gd name="T5" fmla="*/ 13 h 13"/>
                <a:gd name="T6" fmla="*/ 25 w 25"/>
                <a:gd name="T7" fmla="*/ 13 h 13"/>
                <a:gd name="T8" fmla="*/ 12 w 25"/>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3">
                  <a:moveTo>
                    <a:pt x="12" y="0"/>
                  </a:moveTo>
                  <a:lnTo>
                    <a:pt x="0" y="0"/>
                  </a:lnTo>
                  <a:lnTo>
                    <a:pt x="12" y="13"/>
                  </a:lnTo>
                  <a:lnTo>
                    <a:pt x="25" y="13"/>
                  </a:lnTo>
                  <a:lnTo>
                    <a:pt x="12" y="0"/>
                  </a:lnTo>
                  <a:close/>
                </a:path>
              </a:pathLst>
            </a:custGeom>
            <a:solidFill>
              <a:srgbClr val="000000"/>
            </a:solidFill>
            <a:ln w="19050" cmpd="sng">
              <a:solidFill>
                <a:srgbClr val="000000"/>
              </a:solidFill>
              <a:round/>
              <a:headEnd/>
              <a:tailEnd/>
            </a:ln>
          </p:spPr>
          <p:txBody>
            <a:bodyPr/>
            <a:lstStyle/>
            <a:p>
              <a:endParaRPr lang="en-US"/>
            </a:p>
          </p:txBody>
        </p:sp>
        <p:sp>
          <p:nvSpPr>
            <p:cNvPr id="21562" name="Freeform 1129"/>
            <p:cNvSpPr>
              <a:spLocks/>
            </p:cNvSpPr>
            <p:nvPr/>
          </p:nvSpPr>
          <p:spPr bwMode="auto">
            <a:xfrm>
              <a:off x="4313" y="2224"/>
              <a:ext cx="87" cy="87"/>
            </a:xfrm>
            <a:custGeom>
              <a:avLst/>
              <a:gdLst>
                <a:gd name="T0" fmla="*/ 0 w 87"/>
                <a:gd name="T1" fmla="*/ 0 h 87"/>
                <a:gd name="T2" fmla="*/ 49 w 87"/>
                <a:gd name="T3" fmla="*/ 87 h 87"/>
                <a:gd name="T4" fmla="*/ 87 w 87"/>
                <a:gd name="T5" fmla="*/ 0 h 87"/>
                <a:gd name="T6" fmla="*/ 0 w 87"/>
                <a:gd name="T7" fmla="*/ 0 h 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 h="87">
                  <a:moveTo>
                    <a:pt x="0" y="0"/>
                  </a:moveTo>
                  <a:lnTo>
                    <a:pt x="49" y="87"/>
                  </a:lnTo>
                  <a:lnTo>
                    <a:pt x="87" y="0"/>
                  </a:lnTo>
                  <a:lnTo>
                    <a:pt x="0" y="0"/>
                  </a:lnTo>
                  <a:close/>
                </a:path>
              </a:pathLst>
            </a:custGeom>
            <a:solidFill>
              <a:srgbClr val="000000"/>
            </a:solidFill>
            <a:ln w="19050" cmpd="sng">
              <a:solidFill>
                <a:srgbClr val="000000"/>
              </a:solidFill>
              <a:round/>
              <a:headEnd/>
              <a:tailEnd/>
            </a:ln>
          </p:spPr>
          <p:txBody>
            <a:bodyPr/>
            <a:lstStyle/>
            <a:p>
              <a:endParaRPr lang="en-US"/>
            </a:p>
          </p:txBody>
        </p:sp>
      </p:grpSp>
      <p:grpSp>
        <p:nvGrpSpPr>
          <p:cNvPr id="21537" name="Group 1130"/>
          <p:cNvGrpSpPr>
            <a:grpSpLocks/>
          </p:cNvGrpSpPr>
          <p:nvPr/>
        </p:nvGrpSpPr>
        <p:grpSpPr bwMode="auto">
          <a:xfrm>
            <a:off x="6985000" y="2897982"/>
            <a:ext cx="452438" cy="138112"/>
            <a:chOff x="4400" y="1553"/>
            <a:chExt cx="285" cy="87"/>
          </a:xfrm>
        </p:grpSpPr>
        <p:sp>
          <p:nvSpPr>
            <p:cNvPr id="21555" name="Line 1131"/>
            <p:cNvSpPr>
              <a:spLocks noChangeShapeType="1"/>
            </p:cNvSpPr>
            <p:nvPr/>
          </p:nvSpPr>
          <p:spPr bwMode="auto">
            <a:xfrm>
              <a:off x="4400" y="1591"/>
              <a:ext cx="23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56" name="Freeform 1132"/>
            <p:cNvSpPr>
              <a:spLocks/>
            </p:cNvSpPr>
            <p:nvPr/>
          </p:nvSpPr>
          <p:spPr bwMode="auto">
            <a:xfrm>
              <a:off x="4611" y="1553"/>
              <a:ext cx="74" cy="87"/>
            </a:xfrm>
            <a:custGeom>
              <a:avLst/>
              <a:gdLst>
                <a:gd name="T0" fmla="*/ 0 w 74"/>
                <a:gd name="T1" fmla="*/ 87 h 87"/>
                <a:gd name="T2" fmla="*/ 74 w 74"/>
                <a:gd name="T3" fmla="*/ 38 h 87"/>
                <a:gd name="T4" fmla="*/ 0 w 74"/>
                <a:gd name="T5" fmla="*/ 0 h 87"/>
                <a:gd name="T6" fmla="*/ 0 w 74"/>
                <a:gd name="T7" fmla="*/ 87 h 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4" h="87">
                  <a:moveTo>
                    <a:pt x="0" y="87"/>
                  </a:moveTo>
                  <a:lnTo>
                    <a:pt x="74" y="38"/>
                  </a:lnTo>
                  <a:lnTo>
                    <a:pt x="0" y="0"/>
                  </a:lnTo>
                  <a:lnTo>
                    <a:pt x="0"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1538" name="Group 1133"/>
          <p:cNvGrpSpPr>
            <a:grpSpLocks/>
          </p:cNvGrpSpPr>
          <p:nvPr/>
        </p:nvGrpSpPr>
        <p:grpSpPr bwMode="auto">
          <a:xfrm>
            <a:off x="6985000" y="3293269"/>
            <a:ext cx="452438" cy="138113"/>
            <a:chOff x="4400" y="1802"/>
            <a:chExt cx="285" cy="87"/>
          </a:xfrm>
        </p:grpSpPr>
        <p:sp>
          <p:nvSpPr>
            <p:cNvPr id="21553" name="Line 1134"/>
            <p:cNvSpPr>
              <a:spLocks noChangeShapeType="1"/>
            </p:cNvSpPr>
            <p:nvPr/>
          </p:nvSpPr>
          <p:spPr bwMode="auto">
            <a:xfrm>
              <a:off x="4400" y="1839"/>
              <a:ext cx="23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54" name="Freeform 1135"/>
            <p:cNvSpPr>
              <a:spLocks/>
            </p:cNvSpPr>
            <p:nvPr/>
          </p:nvSpPr>
          <p:spPr bwMode="auto">
            <a:xfrm>
              <a:off x="4611" y="1802"/>
              <a:ext cx="74" cy="87"/>
            </a:xfrm>
            <a:custGeom>
              <a:avLst/>
              <a:gdLst>
                <a:gd name="T0" fmla="*/ 0 w 74"/>
                <a:gd name="T1" fmla="*/ 87 h 87"/>
                <a:gd name="T2" fmla="*/ 74 w 74"/>
                <a:gd name="T3" fmla="*/ 37 h 87"/>
                <a:gd name="T4" fmla="*/ 0 w 74"/>
                <a:gd name="T5" fmla="*/ 0 h 87"/>
                <a:gd name="T6" fmla="*/ 0 w 74"/>
                <a:gd name="T7" fmla="*/ 87 h 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4" h="87">
                  <a:moveTo>
                    <a:pt x="0" y="87"/>
                  </a:moveTo>
                  <a:lnTo>
                    <a:pt x="74" y="37"/>
                  </a:lnTo>
                  <a:lnTo>
                    <a:pt x="0" y="0"/>
                  </a:lnTo>
                  <a:lnTo>
                    <a:pt x="0"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1539" name="Text Box 1136"/>
          <p:cNvSpPr txBox="1">
            <a:spLocks noChangeArrowheads="1"/>
          </p:cNvSpPr>
          <p:nvPr/>
        </p:nvSpPr>
        <p:spPr bwMode="auto">
          <a:xfrm>
            <a:off x="228600" y="3885258"/>
            <a:ext cx="2057400" cy="14747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66">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800" dirty="0">
                <a:latin typeface="Arial" pitchFamily="34" charset="0"/>
              </a:rPr>
              <a:t>Determine Optimal Inventory, Price and Promotion over </a:t>
            </a:r>
            <a:r>
              <a:rPr lang="en-US" altLang="en-US" sz="1800" dirty="0" smtClean="0">
                <a:latin typeface="Arial" pitchFamily="34" charset="0"/>
              </a:rPr>
              <a:t>time </a:t>
            </a:r>
            <a:r>
              <a:rPr lang="en-US" altLang="en-US" sz="1800" dirty="0">
                <a:latin typeface="Arial" pitchFamily="34" charset="0"/>
              </a:rPr>
              <a:t>for </a:t>
            </a:r>
            <a:r>
              <a:rPr lang="en-US" altLang="en-US" sz="1800" dirty="0" smtClean="0">
                <a:latin typeface="Arial" pitchFamily="34" charset="0"/>
              </a:rPr>
              <a:t>season</a:t>
            </a:r>
            <a:endParaRPr lang="en-US" altLang="en-US" sz="1800" dirty="0">
              <a:latin typeface="Arial" pitchFamily="34" charset="0"/>
            </a:endParaRPr>
          </a:p>
        </p:txBody>
      </p:sp>
      <p:sp>
        <p:nvSpPr>
          <p:cNvPr id="21540" name="Text Box 1137"/>
          <p:cNvSpPr txBox="1">
            <a:spLocks noChangeArrowheads="1"/>
          </p:cNvSpPr>
          <p:nvPr/>
        </p:nvSpPr>
        <p:spPr bwMode="auto">
          <a:xfrm>
            <a:off x="2987824" y="4245298"/>
            <a:ext cx="1981200" cy="650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66">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800" dirty="0">
                <a:latin typeface="Arial" pitchFamily="34" charset="0"/>
              </a:rPr>
              <a:t>Estimate Demand Density</a:t>
            </a:r>
          </a:p>
        </p:txBody>
      </p:sp>
      <p:sp>
        <p:nvSpPr>
          <p:cNvPr id="21541" name="Line 1138"/>
          <p:cNvSpPr>
            <a:spLocks noChangeShapeType="1"/>
          </p:cNvSpPr>
          <p:nvPr/>
        </p:nvSpPr>
        <p:spPr bwMode="auto">
          <a:xfrm flipH="1">
            <a:off x="4953000" y="4581128"/>
            <a:ext cx="762000" cy="0"/>
          </a:xfrm>
          <a:prstGeom prst="line">
            <a:avLst/>
          </a:prstGeom>
          <a:noFill/>
          <a:ln w="190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21542" name="AutoShape 1139"/>
          <p:cNvCxnSpPr>
            <a:cxnSpLocks noChangeShapeType="1"/>
          </p:cNvCxnSpPr>
          <p:nvPr/>
        </p:nvCxnSpPr>
        <p:spPr bwMode="auto">
          <a:xfrm flipH="1">
            <a:off x="2286000" y="4605338"/>
            <a:ext cx="685800" cy="0"/>
          </a:xfrm>
          <a:prstGeom prst="straightConnector1">
            <a:avLst/>
          </a:prstGeom>
          <a:noFill/>
          <a:ln w="190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43" name="AutoShape 1140"/>
          <p:cNvCxnSpPr>
            <a:cxnSpLocks noChangeShapeType="1"/>
            <a:stCxn id="21539" idx="0"/>
            <a:endCxn id="21520" idx="2"/>
          </p:cNvCxnSpPr>
          <p:nvPr/>
        </p:nvCxnSpPr>
        <p:spPr bwMode="auto">
          <a:xfrm flipH="1" flipV="1">
            <a:off x="990600" y="3034507"/>
            <a:ext cx="266700" cy="850751"/>
          </a:xfrm>
          <a:prstGeom prst="straightConnector1">
            <a:avLst/>
          </a:prstGeom>
          <a:noFill/>
          <a:ln w="190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44" name="AutoShape 1141"/>
          <p:cNvCxnSpPr>
            <a:cxnSpLocks noChangeShapeType="1"/>
            <a:stCxn id="21539" idx="0"/>
            <a:endCxn id="21521" idx="2"/>
          </p:cNvCxnSpPr>
          <p:nvPr/>
        </p:nvCxnSpPr>
        <p:spPr bwMode="auto">
          <a:xfrm flipV="1">
            <a:off x="1257300" y="3156744"/>
            <a:ext cx="1714500" cy="728514"/>
          </a:xfrm>
          <a:prstGeom prst="straightConnector1">
            <a:avLst/>
          </a:prstGeom>
          <a:noFill/>
          <a:ln w="190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45" name="AutoShape 1142"/>
          <p:cNvCxnSpPr>
            <a:cxnSpLocks noChangeShapeType="1"/>
            <a:stCxn id="21539" idx="0"/>
          </p:cNvCxnSpPr>
          <p:nvPr/>
        </p:nvCxnSpPr>
        <p:spPr bwMode="auto">
          <a:xfrm flipV="1">
            <a:off x="1257300" y="2741614"/>
            <a:ext cx="3429000" cy="1143644"/>
          </a:xfrm>
          <a:prstGeom prst="straightConnector1">
            <a:avLst/>
          </a:prstGeom>
          <a:noFill/>
          <a:ln w="190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46" name="AutoShape 1143"/>
          <p:cNvCxnSpPr>
            <a:cxnSpLocks noChangeShapeType="1"/>
            <a:stCxn id="21539" idx="0"/>
            <a:endCxn id="21627" idx="2"/>
          </p:cNvCxnSpPr>
          <p:nvPr/>
        </p:nvCxnSpPr>
        <p:spPr bwMode="auto">
          <a:xfrm flipV="1">
            <a:off x="1257300" y="2710657"/>
            <a:ext cx="4658519" cy="1174601"/>
          </a:xfrm>
          <a:prstGeom prst="straightConnector1">
            <a:avLst/>
          </a:prstGeom>
          <a:noFill/>
          <a:ln w="190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547" name="Text Box 1144"/>
          <p:cNvSpPr txBox="1">
            <a:spLocks noChangeArrowheads="1"/>
          </p:cNvSpPr>
          <p:nvPr/>
        </p:nvSpPr>
        <p:spPr bwMode="auto">
          <a:xfrm>
            <a:off x="5757936" y="3813250"/>
            <a:ext cx="2362200"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66">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a:latin typeface="Arial" pitchFamily="34" charset="0"/>
              </a:rPr>
              <a:t>Track Data Accuracy</a:t>
            </a:r>
          </a:p>
        </p:txBody>
      </p:sp>
      <p:sp>
        <p:nvSpPr>
          <p:cNvPr id="21548" name="Line 1145"/>
          <p:cNvSpPr>
            <a:spLocks noChangeShapeType="1"/>
          </p:cNvSpPr>
          <p:nvPr/>
        </p:nvSpPr>
        <p:spPr bwMode="auto">
          <a:xfrm>
            <a:off x="6977136" y="4194250"/>
            <a:ext cx="0" cy="304800"/>
          </a:xfrm>
          <a:prstGeom prst="line">
            <a:avLst/>
          </a:prstGeom>
          <a:noFill/>
          <a:ln w="190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49" name="Rectangle 1146"/>
          <p:cNvSpPr>
            <a:spLocks noChangeArrowheads="1"/>
          </p:cNvSpPr>
          <p:nvPr/>
        </p:nvSpPr>
        <p:spPr bwMode="auto">
          <a:xfrm>
            <a:off x="990600" y="5707162"/>
            <a:ext cx="4724400" cy="914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latin typeface="Arial" pitchFamily="34" charset="0"/>
              </a:rPr>
              <a:t>Data Warehouse for model calibration</a:t>
            </a:r>
          </a:p>
          <a:p>
            <a:pPr algn="ctr"/>
            <a:r>
              <a:rPr lang="en-US" altLang="en-US" sz="1800">
                <a:latin typeface="Arial" pitchFamily="34" charset="0"/>
              </a:rPr>
              <a:t>-seasonality, price elasticity, </a:t>
            </a:r>
          </a:p>
          <a:p>
            <a:pPr algn="ctr"/>
            <a:r>
              <a:rPr lang="en-US" altLang="en-US" sz="1800">
                <a:latin typeface="Arial" pitchFamily="34" charset="0"/>
              </a:rPr>
              <a:t>size mix, store differences</a:t>
            </a:r>
          </a:p>
        </p:txBody>
      </p:sp>
      <p:sp>
        <p:nvSpPr>
          <p:cNvPr id="21550" name="Line 1147"/>
          <p:cNvSpPr>
            <a:spLocks noChangeShapeType="1"/>
          </p:cNvSpPr>
          <p:nvPr/>
        </p:nvSpPr>
        <p:spPr bwMode="auto">
          <a:xfrm flipV="1">
            <a:off x="3893574" y="4884986"/>
            <a:ext cx="0" cy="8221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51" name="Line 1148"/>
          <p:cNvSpPr>
            <a:spLocks noChangeShapeType="1"/>
          </p:cNvSpPr>
          <p:nvPr/>
        </p:nvSpPr>
        <p:spPr bwMode="auto">
          <a:xfrm flipV="1">
            <a:off x="1524000" y="5325418"/>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 name="Rectangle 2"/>
          <p:cNvSpPr>
            <a:spLocks noGrp="1" noChangeArrowheads="1"/>
          </p:cNvSpPr>
          <p:nvPr>
            <p:ph type="title"/>
          </p:nvPr>
        </p:nvSpPr>
        <p:spPr>
          <a:xfrm>
            <a:off x="612648" y="116632"/>
            <a:ext cx="8153400" cy="990600"/>
          </a:xfrm>
        </p:spPr>
        <p:txBody>
          <a:bodyPr>
            <a:normAutofit fontScale="90000"/>
          </a:bodyPr>
          <a:lstStyle/>
          <a:p>
            <a:r>
              <a:rPr lang="en-US" altLang="en-US" dirty="0" smtClean="0"/>
              <a:t>Retail Operations (the analytics way)</a:t>
            </a:r>
          </a:p>
        </p:txBody>
      </p:sp>
    </p:spTree>
    <p:extLst>
      <p:ext uri="{BB962C8B-B14F-4D97-AF65-F5344CB8AC3E}">
        <p14:creationId xmlns:p14="http://schemas.microsoft.com/office/powerpoint/2010/main" val="643921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emplate>
  <TotalTime>7858</TotalTime>
  <Words>4270</Words>
  <Application>Microsoft Macintosh PowerPoint</Application>
  <PresentationFormat>Letter Paper (8.5x11 in)</PresentationFormat>
  <Paragraphs>1004</Paragraphs>
  <Slides>58</Slides>
  <Notes>2</Notes>
  <HiddenSlides>24</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58</vt:i4>
      </vt:variant>
    </vt:vector>
  </HeadingPairs>
  <TitlesOfParts>
    <vt:vector size="62" baseType="lpstr">
      <vt:lpstr>Median</vt:lpstr>
      <vt:lpstr>Worksheet</vt:lpstr>
      <vt:lpstr>Chart</vt:lpstr>
      <vt:lpstr>Εξίσωση</vt:lpstr>
      <vt:lpstr>PowerPoint Presentation</vt:lpstr>
      <vt:lpstr>Some interesting observations…</vt:lpstr>
      <vt:lpstr>PowerPoint Presentation</vt:lpstr>
      <vt:lpstr>Some interesting observations…</vt:lpstr>
      <vt:lpstr>PowerPoint Presentation</vt:lpstr>
      <vt:lpstr>PowerPoint Presentation</vt:lpstr>
      <vt:lpstr>PowerPoint Presentation</vt:lpstr>
      <vt:lpstr>Retail Operations (current state)</vt:lpstr>
      <vt:lpstr>Retail Operations (the analytics way)</vt:lpstr>
      <vt:lpstr>Product Life Cycle Planning </vt:lpstr>
      <vt:lpstr>Product Life Cycle Planning </vt:lpstr>
      <vt:lpstr>Improving Accuracy of Product Lunch Forecasts</vt:lpstr>
      <vt:lpstr>Fashion Cataloger Example – Initial Buy</vt:lpstr>
      <vt:lpstr>“We” beats “Me”: A new way of deliberating</vt:lpstr>
      <vt:lpstr>Initial Forecasts: Groping in the Dark</vt:lpstr>
      <vt:lpstr>Forecast Errors Cost Money</vt:lpstr>
      <vt:lpstr>Errors tend to be small when committee members agree!</vt:lpstr>
      <vt:lpstr>Forecast Errors Cost Money</vt:lpstr>
      <vt:lpstr>Buying Strategies</vt:lpstr>
      <vt:lpstr>Buying Strategy: Buy the forecast</vt:lpstr>
      <vt:lpstr>Buying Strategy: Buy the forecast + 10%</vt:lpstr>
      <vt:lpstr>Buying Strategy: Probabilistic Risk-Adjusted Hedge</vt:lpstr>
      <vt:lpstr>Buying Strategy: Probabilistic Risk-Adjusted Hedge</vt:lpstr>
      <vt:lpstr>Probabilistic Risk-Adjusted Hedge</vt:lpstr>
      <vt:lpstr>Apply same approach to all products</vt:lpstr>
      <vt:lpstr>Buying Strategy: Risk-Adjusted using GAMMA Distribution</vt:lpstr>
      <vt:lpstr>Probability values for demand of navy turtleneck using Gamma</vt:lpstr>
      <vt:lpstr>Evaluating an ordering policy</vt:lpstr>
      <vt:lpstr>Another way to calculate Q*</vt:lpstr>
      <vt:lpstr>General way to calculate Q*</vt:lpstr>
      <vt:lpstr>Using Excel for the GAMMA distribution</vt:lpstr>
      <vt:lpstr>Fashion Cataloger Example – Initial Buy</vt:lpstr>
      <vt:lpstr>Fashion Cataloger Example – Initial Buy</vt:lpstr>
      <vt:lpstr>PowerPoint Presentation</vt:lpstr>
      <vt:lpstr>Buying Strategy: Risk-Adjusted using GAMMA Distribution</vt:lpstr>
      <vt:lpstr>Fashion Cataloger Example – Use Early Sales to Improve Accuracy</vt:lpstr>
      <vt:lpstr>Fashion Cataloger Example – Use Early Sales to Improve Accuracy</vt:lpstr>
      <vt:lpstr>Fashion Cataloger Example – Use Early Sales to Improve Accuracy</vt:lpstr>
      <vt:lpstr>Fashion Cataloger Example – Two Buy Strategies / Read and React</vt:lpstr>
      <vt:lpstr>PowerPoint Presentation</vt:lpstr>
      <vt:lpstr>Fashion Cataloger Example – Two Buy Strategies / Read and React</vt:lpstr>
      <vt:lpstr>Fashion Cataloger Example – Two Buy Strategies / Read and React</vt:lpstr>
      <vt:lpstr>Fashion Cataloger Example – Two Buy Strategies / Read and React</vt:lpstr>
      <vt:lpstr>Fashion Cataloger Example – Two Buy Strategies / Read and React</vt:lpstr>
      <vt:lpstr>Fashion Cataloger Example – Two Buy Strategies / Read and React</vt:lpstr>
      <vt:lpstr>Fashion Cataloger Example – Two Buy Strategies / Read and React</vt:lpstr>
      <vt:lpstr>Fashion Cataloger Example – Two Buy Strategies / Read and React</vt:lpstr>
      <vt:lpstr>Fashion Cataloger Example – Two Buy Strategies / Read and React</vt:lpstr>
      <vt:lpstr>Improving Accuracy of Product Lunch Forecasts</vt:lpstr>
      <vt:lpstr>Shoe Retailer Example – Updating the forecast using Predictive Modeling</vt:lpstr>
      <vt:lpstr>Shoe Retailer Example – Updating the forecast using Predictive Modeling</vt:lpstr>
      <vt:lpstr>Shoe Retailer Example – Updating the forecast using Predictive Modeling</vt:lpstr>
      <vt:lpstr>Shoe Retailer Example – Updating the forecast using Predictive Modeling</vt:lpstr>
      <vt:lpstr>Shoe Retailer Example – Updating the forecast using Predictive Modeling</vt:lpstr>
      <vt:lpstr>Shoe Retailer Example – Updating the forecast using Predictive Modeling</vt:lpstr>
      <vt:lpstr>Shoe Retailer Example – Updating the forecast using Predictive Modeling</vt:lpstr>
      <vt:lpstr>Shoe Retailer Example – Updating the forecast using Predictive Modeling</vt:lpstr>
      <vt:lpstr>Shoe Retailer Example – Updating the forecast using Predictive Modeling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Assortment Planning</dc:title>
  <dc:creator>Panos</dc:creator>
  <cp:lastModifiedBy>Gregory Prastacos</cp:lastModifiedBy>
  <cp:revision>129</cp:revision>
  <cp:lastPrinted>2014-11-18T22:42:10Z</cp:lastPrinted>
  <dcterms:created xsi:type="dcterms:W3CDTF">2013-10-17T16:27:06Z</dcterms:created>
  <dcterms:modified xsi:type="dcterms:W3CDTF">2014-11-18T23:11:47Z</dcterms:modified>
</cp:coreProperties>
</file>