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2" r:id="rId14"/>
    <p:sldId id="283" r:id="rId15"/>
    <p:sldId id="284" r:id="rId16"/>
    <p:sldId id="267" r:id="rId17"/>
    <p:sldId id="268" r:id="rId18"/>
    <p:sldId id="269" r:id="rId19"/>
    <p:sldId id="270" r:id="rId20"/>
    <p:sldId id="275" r:id="rId21"/>
    <p:sldId id="271" r:id="rId22"/>
    <p:sldId id="272" r:id="rId23"/>
    <p:sldId id="276" r:id="rId24"/>
    <p:sldId id="278" r:id="rId25"/>
    <p:sldId id="279" r:id="rId26"/>
    <p:sldId id="280" r:id="rId27"/>
  </p:sldIdLst>
  <p:sldSz cx="9144000" cy="6858000" type="letter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26" autoAdjust="0"/>
  </p:normalViewPr>
  <p:slideViewPr>
    <p:cSldViewPr>
      <p:cViewPr varScale="1">
        <p:scale>
          <a:sx n="85" d="100"/>
          <a:sy n="85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1A619-EAE6-B643-8BC0-D3799DB4600A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5F4C0-89BD-664B-A52E-B1674DBA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1935-0A4D-457F-BDF0-994FA5FE208A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E58F-0BBC-46FC-A081-E30C014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2377465" y="5989292"/>
            <a:ext cx="6766536" cy="7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Tahoma"/>
                <a:ea typeface="ＭＳ Ｐゴシック" charset="0"/>
                <a:cs typeface="Tahom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 smtClean="0">
                <a:solidFill>
                  <a:schemeClr val="tx1"/>
                </a:solidFill>
                <a:ea typeface="+mj-ea"/>
                <a:cs typeface="+mj-cs"/>
              </a:rPr>
              <a:t>BIA </a:t>
            </a:r>
            <a:r>
              <a:rPr lang="en-US" cap="none" smtClean="0">
                <a:solidFill>
                  <a:schemeClr val="tx1"/>
                </a:solidFill>
                <a:ea typeface="+mj-ea"/>
                <a:cs typeface="+mj-cs"/>
              </a:rPr>
              <a:t>674 - Supply </a:t>
            </a:r>
            <a:r>
              <a:rPr lang="en-US" cap="none" dirty="0" smtClean="0">
                <a:solidFill>
                  <a:schemeClr val="tx1"/>
                </a:solidFill>
                <a:ea typeface="+mj-ea"/>
                <a:cs typeface="+mj-cs"/>
              </a:rPr>
              <a:t>Chain Analytics</a:t>
            </a:r>
            <a:endParaRPr lang="el-GR" cap="none" dirty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806" y="6080723"/>
            <a:ext cx="1717171" cy="73152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</a:t>
            </a:r>
            <a:r>
              <a:rPr lang="en-US" altLang="en-US" sz="1200">
                <a:latin typeface="Goudy" pitchFamily="2" charset="0"/>
              </a:rPr>
              <a:t>2002 Marshall L. Fisher – The Wharton School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1622-B985-4CD9-AA0A-A7BEE650A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541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11/21/14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179512" y="2582416"/>
            <a:ext cx="8812088" cy="9906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cap="none" dirty="0" smtClean="0"/>
              <a:t>11a. Retail Analytics – </a:t>
            </a:r>
          </a:p>
          <a:p>
            <a:pPr algn="ctr"/>
            <a:r>
              <a:rPr lang="en-US" altLang="en-US" sz="3600" b="1" cap="none" dirty="0" smtClean="0"/>
              <a:t>Assortment Planning</a:t>
            </a:r>
          </a:p>
        </p:txBody>
      </p:sp>
    </p:spTree>
    <p:extLst>
      <p:ext uri="{BB962C8B-B14F-4D97-AF65-F5344CB8AC3E}">
        <p14:creationId xmlns:p14="http://schemas.microsoft.com/office/powerpoint/2010/main" val="238316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Substitution Rates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Use the brand-size demand shares estimates to estimate the demand for SKUs that are not offered.</a:t>
            </a:r>
          </a:p>
          <a:p>
            <a:pPr lvl="1"/>
            <a:r>
              <a:rPr lang="en-US" dirty="0" smtClean="0"/>
              <a:t>Can you use them directly? </a:t>
            </a:r>
          </a:p>
          <a:p>
            <a:pPr lvl="2"/>
            <a:r>
              <a:rPr lang="en-US" dirty="0" smtClean="0"/>
              <a:t>For example, to say that since the demand for Brand B, flavor 3, family size is 331, then the demand for Brand A flavor 3 family size is expected at 397.</a:t>
            </a:r>
          </a:p>
          <a:p>
            <a:pPr lvl="2"/>
            <a:r>
              <a:rPr lang="en-US" b="1" dirty="0" smtClean="0"/>
              <a:t>No, because we ignore substitution!</a:t>
            </a:r>
          </a:p>
          <a:p>
            <a:pPr lvl="1"/>
            <a:r>
              <a:rPr lang="en-US" b="1" dirty="0" smtClean="0"/>
              <a:t>How can we estimate the likelihood of substitution  between brands?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570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a subset of the sales data those flavors where both brands are offered in single size, and only one brand is offered for the family size.</a:t>
            </a:r>
          </a:p>
          <a:p>
            <a:r>
              <a:rPr lang="en-US" dirty="0" smtClean="0"/>
              <a:t>E.g. flavors 3, 4, 5, 6</a:t>
            </a:r>
          </a:p>
          <a:p>
            <a:r>
              <a:rPr lang="en-US" dirty="0" smtClean="0"/>
              <a:t>Using the only one size, calculate total demand for all brand-sized, using the results of step 1</a:t>
            </a:r>
          </a:p>
          <a:p>
            <a:r>
              <a:rPr lang="en-US" dirty="0" smtClean="0"/>
              <a:t>Estimate the demand and calculate the substitution rate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Substitution Rate from A to B in Family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2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2008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Observed sales for these four flavors (3, 4, 5, 6):</a:t>
            </a:r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46760"/>
              </p:ext>
            </p:extLst>
          </p:nvPr>
        </p:nvGraphicFramePr>
        <p:xfrm>
          <a:off x="467544" y="2335490"/>
          <a:ext cx="6768753" cy="3973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3776"/>
                <a:gridCol w="925450"/>
                <a:gridCol w="1032749"/>
                <a:gridCol w="858389"/>
                <a:gridCol w="8583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Single 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Family 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Flavor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Brand 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Brand 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Brand 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Brand 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1,398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1,355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1,471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1,513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1,155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6,364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4,551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1,248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Aggregate 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10,915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Demand Share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61.78%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27.18%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6.06%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4.98%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Size Share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88.96%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11.04%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estimate*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12,270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Estimated demand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6,364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4,551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Substitution demand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637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Substitution rate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85.61%</a:t>
                      </a:r>
                      <a:endParaRPr lang="en-US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52320" y="5178678"/>
            <a:ext cx="169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=10,915/0.8896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52320" y="5754742"/>
            <a:ext cx="169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=1,248-611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452320" y="6114782"/>
            <a:ext cx="169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=637/744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660232" y="5373216"/>
            <a:ext cx="7886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982563" y="5949280"/>
            <a:ext cx="5417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Substitution Rate from A to B in Family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9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/>
              </a:rPr>
              <a:t>Look at </a:t>
            </a:r>
            <a:r>
              <a:rPr lang="en-US" dirty="0" smtClean="0">
                <a:sym typeface="Wingdings"/>
              </a:rPr>
              <a:t>the sales of flavor </a:t>
            </a:r>
            <a:r>
              <a:rPr lang="en-US" dirty="0" smtClean="0">
                <a:sym typeface="Wingdings"/>
              </a:rPr>
              <a:t>8: </a:t>
            </a:r>
            <a:r>
              <a:rPr lang="en-US" dirty="0" smtClean="0">
                <a:sym typeface="Wingdings"/>
              </a:rPr>
              <a:t>S8SA*=</a:t>
            </a:r>
            <a:r>
              <a:rPr lang="en-US" dirty="0" smtClean="0">
                <a:sym typeface="Wingdings"/>
              </a:rPr>
              <a:t>2926; </a:t>
            </a:r>
            <a:r>
              <a:rPr lang="en-US" dirty="0" smtClean="0">
                <a:sym typeface="Wingdings"/>
              </a:rPr>
              <a:t>S8SB</a:t>
            </a:r>
            <a:r>
              <a:rPr lang="en-US" dirty="0" smtClean="0">
                <a:sym typeface="Wingdings"/>
              </a:rPr>
              <a:t>=563; </a:t>
            </a:r>
            <a:r>
              <a:rPr lang="en-US" dirty="0" smtClean="0">
                <a:sym typeface="Wingdings"/>
              </a:rPr>
              <a:t>S8FA</a:t>
            </a:r>
            <a:r>
              <a:rPr lang="en-US" dirty="0" smtClean="0">
                <a:sym typeface="Wingdings"/>
              </a:rPr>
              <a:t>=274; </a:t>
            </a:r>
            <a:r>
              <a:rPr lang="en-US" dirty="0" smtClean="0">
                <a:sym typeface="Wingdings"/>
              </a:rPr>
              <a:t>S8FB</a:t>
            </a:r>
            <a:r>
              <a:rPr lang="en-US" dirty="0" smtClean="0">
                <a:sym typeface="Wingdings"/>
              </a:rPr>
              <a:t>=0</a:t>
            </a:r>
          </a:p>
          <a:p>
            <a:r>
              <a:rPr lang="en-US" dirty="0" smtClean="0">
                <a:sym typeface="Wingdings"/>
              </a:rPr>
              <a:t>Total demand </a:t>
            </a:r>
            <a:r>
              <a:rPr lang="en-US" dirty="0" smtClean="0">
                <a:sym typeface="Wingdings"/>
              </a:rPr>
              <a:t>= TD8= </a:t>
            </a:r>
            <a:r>
              <a:rPr lang="en-US" dirty="0" smtClean="0">
                <a:sym typeface="Wingdings"/>
              </a:rPr>
              <a:t>(2926+563)/0.8896 = 3922</a:t>
            </a:r>
          </a:p>
          <a:p>
            <a:r>
              <a:rPr lang="en-US" dirty="0" smtClean="0">
                <a:sym typeface="Wingdings"/>
              </a:rPr>
              <a:t>Estimated demand in family: </a:t>
            </a:r>
            <a:r>
              <a:rPr lang="en-US" dirty="0" smtClean="0">
                <a:sym typeface="Wingdings"/>
              </a:rPr>
              <a:t>D8FA</a:t>
            </a:r>
            <a:r>
              <a:rPr lang="en-US" dirty="0" smtClean="0">
                <a:sym typeface="Wingdings"/>
              </a:rPr>
              <a:t>=(3922)(6.06%)=238 and </a:t>
            </a:r>
            <a:r>
              <a:rPr lang="en-US" dirty="0" smtClean="0">
                <a:sym typeface="Wingdings"/>
              </a:rPr>
              <a:t>D8FB</a:t>
            </a:r>
            <a:r>
              <a:rPr lang="en-US" dirty="0" smtClean="0">
                <a:sym typeface="Wingdings"/>
              </a:rPr>
              <a:t>=(3922)(4.98%)=195</a:t>
            </a:r>
          </a:p>
          <a:p>
            <a:r>
              <a:rPr lang="en-US" dirty="0" smtClean="0">
                <a:sym typeface="Wingdings"/>
              </a:rPr>
              <a:t>Since observed sales </a:t>
            </a:r>
            <a:r>
              <a:rPr lang="en-US" dirty="0" smtClean="0">
                <a:sym typeface="Wingdings"/>
              </a:rPr>
              <a:t>S8FA</a:t>
            </a:r>
            <a:r>
              <a:rPr lang="en-US" dirty="0" smtClean="0">
                <a:sym typeface="Wingdings"/>
              </a:rPr>
              <a:t>=274, and estimated </a:t>
            </a:r>
            <a:r>
              <a:rPr lang="en-US" dirty="0" smtClean="0">
                <a:sym typeface="Wingdings"/>
              </a:rPr>
              <a:t>D8FA</a:t>
            </a:r>
            <a:r>
              <a:rPr lang="en-US" dirty="0" smtClean="0">
                <a:sym typeface="Wingdings"/>
              </a:rPr>
              <a:t>=238</a:t>
            </a:r>
          </a:p>
          <a:p>
            <a:r>
              <a:rPr lang="en-US" dirty="0" smtClean="0">
                <a:sym typeface="Wingdings"/>
              </a:rPr>
              <a:t>Substitution demand for </a:t>
            </a:r>
            <a:r>
              <a:rPr lang="en-US" dirty="0" smtClean="0">
                <a:sym typeface="Wingdings"/>
              </a:rPr>
              <a:t>flavor 8, family size, from B to A </a:t>
            </a:r>
            <a:r>
              <a:rPr lang="en-US" dirty="0" smtClean="0">
                <a:sym typeface="Wingdings"/>
              </a:rPr>
              <a:t>= 274-238 = 36</a:t>
            </a:r>
          </a:p>
          <a:p>
            <a:r>
              <a:rPr lang="en-US" dirty="0" smtClean="0">
                <a:sym typeface="Wingdings"/>
              </a:rPr>
              <a:t>This means that 36 out of an estimated 195 demand for B moved to A</a:t>
            </a:r>
          </a:p>
          <a:p>
            <a:r>
              <a:rPr lang="en-US" dirty="0" smtClean="0">
                <a:sym typeface="Wingdings"/>
              </a:rPr>
              <a:t>Therefore, </a:t>
            </a:r>
            <a:r>
              <a:rPr lang="en-US" dirty="0" smtClean="0">
                <a:sym typeface="Wingdings"/>
              </a:rPr>
              <a:t>SR8FBA </a:t>
            </a:r>
            <a:r>
              <a:rPr lang="en-US" dirty="0" smtClean="0">
                <a:sym typeface="Wingdings"/>
              </a:rPr>
              <a:t>= 36/195=18.5%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other Substitution Rates (Family: B</a:t>
            </a:r>
            <a:r>
              <a:rPr lang="en-US" dirty="0" smtClean="0">
                <a:sym typeface="Wingdings"/>
              </a:rPr>
              <a:t>A)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23731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*SIJK = sales of flavor I, size J, brand K</a:t>
            </a:r>
          </a:p>
          <a:p>
            <a:r>
              <a:rPr lang="en-US" dirty="0" smtClean="0"/>
              <a:t> DIJK = estimated demand for flavor I, size J, brand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4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820472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/>
              </a:rPr>
              <a:t>Look at flavor 7: </a:t>
            </a:r>
            <a:r>
              <a:rPr lang="en-US" dirty="0" smtClean="0">
                <a:sym typeface="Wingdings"/>
              </a:rPr>
              <a:t>S7SA</a:t>
            </a:r>
            <a:r>
              <a:rPr lang="en-US" dirty="0" smtClean="0">
                <a:sym typeface="Wingdings"/>
              </a:rPr>
              <a:t>=2034; </a:t>
            </a:r>
            <a:r>
              <a:rPr lang="en-US" dirty="0" smtClean="0">
                <a:sym typeface="Wingdings"/>
              </a:rPr>
              <a:t>S7SB</a:t>
            </a:r>
            <a:r>
              <a:rPr lang="en-US" dirty="0" smtClean="0">
                <a:sym typeface="Wingdings"/>
              </a:rPr>
              <a:t>=0; </a:t>
            </a:r>
            <a:r>
              <a:rPr lang="en-US" dirty="0" smtClean="0">
                <a:sym typeface="Wingdings"/>
              </a:rPr>
              <a:t>S7FA</a:t>
            </a:r>
            <a:r>
              <a:rPr lang="en-US" dirty="0" smtClean="0">
                <a:sym typeface="Wingdings"/>
              </a:rPr>
              <a:t>=185; </a:t>
            </a:r>
            <a:r>
              <a:rPr lang="en-US" dirty="0" smtClean="0">
                <a:sym typeface="Wingdings"/>
              </a:rPr>
              <a:t>S7FB</a:t>
            </a:r>
            <a:r>
              <a:rPr lang="en-US" dirty="0" smtClean="0">
                <a:sym typeface="Wingdings"/>
              </a:rPr>
              <a:t>=139</a:t>
            </a:r>
          </a:p>
          <a:p>
            <a:r>
              <a:rPr lang="en-US" dirty="0" smtClean="0">
                <a:sym typeface="Wingdings"/>
              </a:rPr>
              <a:t>Total demand </a:t>
            </a:r>
            <a:r>
              <a:rPr lang="en-US" dirty="0" smtClean="0">
                <a:sym typeface="Wingdings"/>
              </a:rPr>
              <a:t>= TD7 = </a:t>
            </a:r>
            <a:r>
              <a:rPr lang="en-US" dirty="0" smtClean="0">
                <a:sym typeface="Wingdings"/>
              </a:rPr>
              <a:t>(185+139)/0.1104 = 2935</a:t>
            </a:r>
          </a:p>
          <a:p>
            <a:r>
              <a:rPr lang="en-US" dirty="0" smtClean="0">
                <a:sym typeface="Wingdings"/>
              </a:rPr>
              <a:t>Estimated demand in Single: </a:t>
            </a:r>
            <a:r>
              <a:rPr lang="en-US" dirty="0" smtClean="0">
                <a:sym typeface="Wingdings"/>
              </a:rPr>
              <a:t>D7SA</a:t>
            </a:r>
            <a:r>
              <a:rPr lang="en-US" dirty="0" smtClean="0">
                <a:sym typeface="Wingdings"/>
              </a:rPr>
              <a:t>=(2935)(61.78%)=1813 and </a:t>
            </a:r>
            <a:r>
              <a:rPr lang="en-US" dirty="0" smtClean="0">
                <a:sym typeface="Wingdings"/>
              </a:rPr>
              <a:t>D7SB</a:t>
            </a:r>
            <a:r>
              <a:rPr lang="en-US" dirty="0" smtClean="0">
                <a:sym typeface="Wingdings"/>
              </a:rPr>
              <a:t>=(2935)(27.18%)=798</a:t>
            </a:r>
          </a:p>
          <a:p>
            <a:r>
              <a:rPr lang="en-US" dirty="0" smtClean="0">
                <a:sym typeface="Wingdings"/>
              </a:rPr>
              <a:t>Since observed sales </a:t>
            </a:r>
            <a:r>
              <a:rPr lang="en-US" dirty="0" smtClean="0">
                <a:sym typeface="Wingdings"/>
              </a:rPr>
              <a:t>S7SA</a:t>
            </a:r>
            <a:r>
              <a:rPr lang="en-US" dirty="0" smtClean="0">
                <a:sym typeface="Wingdings"/>
              </a:rPr>
              <a:t>=2034, and estimated </a:t>
            </a:r>
            <a:r>
              <a:rPr lang="en-US" dirty="0" smtClean="0">
                <a:sym typeface="Wingdings"/>
              </a:rPr>
              <a:t>D7SA</a:t>
            </a:r>
            <a:r>
              <a:rPr lang="en-US" dirty="0" smtClean="0">
                <a:sym typeface="Wingdings"/>
              </a:rPr>
              <a:t>=</a:t>
            </a:r>
            <a:r>
              <a:rPr lang="en-US" dirty="0" smtClean="0">
                <a:sym typeface="Wingdings"/>
              </a:rPr>
              <a:t>1813,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Substitution demand </a:t>
            </a:r>
            <a:r>
              <a:rPr lang="en-US" dirty="0" smtClean="0">
                <a:sym typeface="Wingdings"/>
              </a:rPr>
              <a:t>for flavor 7, single size from B to A </a:t>
            </a:r>
            <a:r>
              <a:rPr lang="en-US" dirty="0" smtClean="0">
                <a:sym typeface="Wingdings"/>
              </a:rPr>
              <a:t>= 2034-1813= 221</a:t>
            </a:r>
          </a:p>
          <a:p>
            <a:r>
              <a:rPr lang="en-US" dirty="0" smtClean="0">
                <a:sym typeface="Wingdings"/>
              </a:rPr>
              <a:t>This means that 221out of an estimated 798 demand for B moved to A</a:t>
            </a:r>
          </a:p>
          <a:p>
            <a:r>
              <a:rPr lang="en-US" dirty="0" smtClean="0">
                <a:sym typeface="Wingdings"/>
              </a:rPr>
              <a:t>Therefore, </a:t>
            </a:r>
            <a:r>
              <a:rPr lang="en-US" dirty="0" smtClean="0">
                <a:sym typeface="Wingdings"/>
              </a:rPr>
              <a:t>SR7SBA </a:t>
            </a:r>
            <a:r>
              <a:rPr lang="en-US" dirty="0" smtClean="0">
                <a:sym typeface="Wingdings"/>
              </a:rPr>
              <a:t>= 221/798=27.7%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other Substitution Rates (Single: B</a:t>
            </a:r>
            <a:r>
              <a:rPr lang="en-US" dirty="0" smtClean="0">
                <a:sym typeface="Wingdings"/>
              </a:rPr>
              <a:t>A)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5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Look at flavor 12: </a:t>
            </a:r>
            <a:r>
              <a:rPr lang="en-US" sz="2600" dirty="0" smtClean="0">
                <a:sym typeface="Wingdings"/>
              </a:rPr>
              <a:t>S12SA</a:t>
            </a:r>
            <a:r>
              <a:rPr lang="en-US" sz="2600" dirty="0" smtClean="0">
                <a:sym typeface="Wingdings"/>
              </a:rPr>
              <a:t>=0; </a:t>
            </a:r>
            <a:r>
              <a:rPr lang="en-US" sz="2600" dirty="0" smtClean="0">
                <a:sym typeface="Wingdings"/>
              </a:rPr>
              <a:t>S12SB</a:t>
            </a:r>
            <a:r>
              <a:rPr lang="en-US" sz="2600" dirty="0" smtClean="0">
                <a:sym typeface="Wingdings"/>
              </a:rPr>
              <a:t>=224; </a:t>
            </a:r>
            <a:r>
              <a:rPr lang="en-US" sz="2600" dirty="0" smtClean="0">
                <a:sym typeface="Wingdings"/>
              </a:rPr>
              <a:t>S12FA</a:t>
            </a:r>
            <a:r>
              <a:rPr lang="en-US" sz="2600" dirty="0" smtClean="0">
                <a:sym typeface="Wingdings"/>
              </a:rPr>
              <a:t>=0; </a:t>
            </a:r>
            <a:r>
              <a:rPr lang="en-US" sz="2600" dirty="0" smtClean="0">
                <a:sym typeface="Wingdings"/>
              </a:rPr>
              <a:t>S12FB</a:t>
            </a:r>
            <a:r>
              <a:rPr lang="en-US" sz="2600" dirty="0" smtClean="0">
                <a:sym typeface="Wingdings"/>
              </a:rPr>
              <a:t>=60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No full data for Family Size … but: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Sales of Family size B includes 4.98% of its “own” demand PLUS 85.61% “substitution” demand from the 6.06% of FA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60 = [4.98% + (6.06%)(85.61%)]x(Total Demand)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Therefore, Total Demand = 591 units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Estimated demand in Single: </a:t>
            </a:r>
            <a:r>
              <a:rPr lang="en-US" sz="2600" dirty="0" smtClean="0">
                <a:sym typeface="Wingdings"/>
              </a:rPr>
              <a:t>D12SA</a:t>
            </a:r>
            <a:r>
              <a:rPr lang="en-US" sz="2600" dirty="0" smtClean="0">
                <a:sym typeface="Wingdings"/>
              </a:rPr>
              <a:t>=(591)(61.78%)=365 and </a:t>
            </a:r>
            <a:r>
              <a:rPr lang="en-US" sz="2600" dirty="0" smtClean="0">
                <a:sym typeface="Wingdings"/>
              </a:rPr>
              <a:t>D12SB</a:t>
            </a:r>
            <a:r>
              <a:rPr lang="en-US" sz="2600" dirty="0" smtClean="0">
                <a:sym typeface="Wingdings"/>
              </a:rPr>
              <a:t>=(591)(27.18%)=161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Since observed sales </a:t>
            </a:r>
            <a:r>
              <a:rPr lang="en-US" sz="2600" dirty="0" smtClean="0">
                <a:sym typeface="Wingdings"/>
              </a:rPr>
              <a:t>S12SB</a:t>
            </a:r>
            <a:r>
              <a:rPr lang="en-US" sz="2600" dirty="0" smtClean="0">
                <a:sym typeface="Wingdings"/>
              </a:rPr>
              <a:t>=224, and estimated </a:t>
            </a:r>
            <a:r>
              <a:rPr lang="en-US" sz="2600" dirty="0" smtClean="0">
                <a:sym typeface="Wingdings"/>
              </a:rPr>
              <a:t>D12SB</a:t>
            </a:r>
            <a:r>
              <a:rPr lang="en-US" sz="2600" dirty="0" smtClean="0">
                <a:sym typeface="Wingdings"/>
              </a:rPr>
              <a:t>=161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Substitution demand for A = 224-161= 63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This means that 63 out of 365 demand for A moved to B</a:t>
            </a:r>
          </a:p>
          <a:p>
            <a:pPr>
              <a:spcBef>
                <a:spcPts val="100"/>
              </a:spcBef>
            </a:pPr>
            <a:r>
              <a:rPr lang="en-US" sz="2600" dirty="0" smtClean="0">
                <a:sym typeface="Wingdings"/>
              </a:rPr>
              <a:t>Therefore, SR = 63/365=17.48%</a:t>
            </a:r>
            <a:endParaRPr lang="en-US" sz="2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the last Substitution Rate (Single: A</a:t>
            </a:r>
            <a:r>
              <a:rPr lang="en-US" dirty="0" smtClean="0">
                <a:sym typeface="Wingdings"/>
              </a:rPr>
              <a:t>B)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6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All Substitution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37112"/>
            <a:ext cx="8229600" cy="2232248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Observe that the sorts of willingness to substitute have a big impact on assortment planning!</a:t>
            </a:r>
          </a:p>
          <a:p>
            <a:pPr lvl="1"/>
            <a:r>
              <a:rPr lang="en-US" dirty="0" smtClean="0"/>
              <a:t>Customer that buy brand A are not loyal, 86% switched to brand B for family size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692"/>
              </p:ext>
            </p:extLst>
          </p:nvPr>
        </p:nvGraphicFramePr>
        <p:xfrm>
          <a:off x="611562" y="1628800"/>
          <a:ext cx="8280917" cy="295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4045"/>
                <a:gridCol w="1341718"/>
                <a:gridCol w="1341718"/>
                <a:gridCol w="1341718"/>
                <a:gridCol w="1341718"/>
              </a:tblGrid>
              <a:tr h="65058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Single Serve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Family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289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From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85.61%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0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Brand 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3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Estimate demand for “missing” SKUs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cross-brand substitution frequencies and the demand sizes for each brand-size, the estimated demand for all missing brands, sizes and flavors can be calculated.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194310" indent="-514350">
              <a:buFont typeface="+mj-lt"/>
              <a:buAutoNum type="arabicPeriod"/>
            </a:pPr>
            <a:r>
              <a:rPr lang="en-US" dirty="0" smtClean="0"/>
              <a:t>Compute the total demand for each flavor (based on the current assortment)</a:t>
            </a:r>
          </a:p>
          <a:p>
            <a:pPr marL="194310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/>
              <a:t>the fraction of potential demand captured, both from whom the a brand-size offered is their first choice and from customers for whom it is their second choice but they are willing to substitute</a:t>
            </a:r>
            <a:r>
              <a:rPr lang="en-US" dirty="0" smtClean="0"/>
              <a:t>.</a:t>
            </a:r>
          </a:p>
          <a:p>
            <a:pPr marL="742950" lvl="2" indent="-342900"/>
            <a:r>
              <a:rPr lang="en-US" dirty="0" smtClean="0"/>
              <a:t>7% for Flavor 17 comes from the 6,06% of customers who had Brand A family size buttercream their first choice + 1% who wanted Brand B but substitute for Brand </a:t>
            </a:r>
            <a:r>
              <a:rPr lang="en-US" dirty="0"/>
              <a:t>A</a:t>
            </a:r>
            <a:r>
              <a:rPr lang="en-US" dirty="0" smtClean="0"/>
              <a:t> (18,57% of 4,98% =1%) </a:t>
            </a:r>
          </a:p>
          <a:p>
            <a:pPr marL="742950" lvl="2" indent="-342900"/>
            <a:r>
              <a:rPr lang="en-US" dirty="0" smtClean="0"/>
              <a:t>Captured only 7% of demand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3: Estimate demand for “missing” SKUs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 the total demand for each flavor (assuming that all flavors are offered) as total sales divided by share captured (e.g. 1429(100/0.07)). Then…</a:t>
            </a:r>
          </a:p>
          <a:p>
            <a:r>
              <a:rPr lang="en-US" dirty="0" smtClean="0"/>
              <a:t>Take the multiple total demand by brand-size shares to obtain demand estimates for each SKU (e.g. 0.62*1429=886 for Brand A single size flavor 17)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3: Estimate demand for “missing” SKUs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1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Retail’s </a:t>
            </a:r>
            <a:r>
              <a:rPr lang="en-US" dirty="0"/>
              <a:t>A</a:t>
            </a:r>
            <a:r>
              <a:rPr lang="en-US" dirty="0" smtClean="0"/>
              <a:t>ssortment -&gt; the set of products carried in each of each its stores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take into account strategic issues – whether products align with their brand</a:t>
            </a:r>
          </a:p>
          <a:p>
            <a:pPr lvl="1"/>
            <a:r>
              <a:rPr lang="en-US" dirty="0" smtClean="0"/>
              <a:t>Must often choose among thousand of products a small subset</a:t>
            </a:r>
          </a:p>
          <a:p>
            <a:pPr lvl="1"/>
            <a:r>
              <a:rPr lang="en-US" dirty="0" smtClean="0"/>
              <a:t>Might decide not to carry all products in all stores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Rhythm of assortment is different for different retailing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9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93311"/>
              </p:ext>
            </p:extLst>
          </p:nvPr>
        </p:nvGraphicFramePr>
        <p:xfrm>
          <a:off x="0" y="1628800"/>
          <a:ext cx="9143999" cy="5564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237"/>
                <a:gridCol w="1079574"/>
                <a:gridCol w="896047"/>
                <a:gridCol w="906844"/>
                <a:gridCol w="1007604"/>
                <a:gridCol w="766498"/>
                <a:gridCol w="766498"/>
                <a:gridCol w="766498"/>
                <a:gridCol w="766498"/>
                <a:gridCol w="1266701"/>
              </a:tblGrid>
              <a:tr h="2331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Demand Estimates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Share of demand captured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Single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Family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Direct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Sub-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stitution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Overall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demand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Brand 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Brand 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Brand 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Brand 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demand estimate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11,274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11,274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11,274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5,605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5,605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5,605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3,084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5.19%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3,097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1,258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5.19%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1,269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1,063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4,969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5.19%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5,125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2,852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5.19%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2,877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2,358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72.82%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7.55%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3,763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95.02%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3,922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3,922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3,334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67.84%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8.47%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2,699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67.84%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8.47%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6,762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4,177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6,762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88.96%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32.16%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15.99%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27.18%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10.80%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2,597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27.18%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10.80%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5,694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3,518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5,694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4,049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61.78%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7.55%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5,840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3,608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5,840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61.78%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7.55%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2,635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1,628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2,635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6.06%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56,811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71,055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43,184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20,023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4,314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3,533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71,055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3: Estimate demand for “missing” SKUs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5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we can improve the assortment?</a:t>
            </a:r>
          </a:p>
          <a:p>
            <a:pPr lvl="1"/>
            <a:r>
              <a:rPr lang="en-US" dirty="0" smtClean="0"/>
              <a:t>We must find which flavors customers want most.</a:t>
            </a:r>
          </a:p>
          <a:p>
            <a:endParaRPr lang="en-US" dirty="0"/>
          </a:p>
          <a:p>
            <a:r>
              <a:rPr lang="en-US" dirty="0" smtClean="0"/>
              <a:t>One approach is to look at the sales rank</a:t>
            </a:r>
          </a:p>
          <a:p>
            <a:pPr lvl="1"/>
            <a:r>
              <a:rPr lang="en-US" dirty="0" smtClean="0"/>
              <a:t>If we look at the demand estimates that we just have derived, what do we observe?</a:t>
            </a:r>
          </a:p>
          <a:p>
            <a:pPr lvl="2"/>
            <a:r>
              <a:rPr lang="en-US" dirty="0" smtClean="0"/>
              <a:t>Look at vanilla/chocolate flavor…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Step 4: Improve on the Assortment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9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Maximize </a:t>
            </a:r>
            <a:r>
              <a:rPr lang="en-US" dirty="0"/>
              <a:t>R</a:t>
            </a:r>
            <a:r>
              <a:rPr lang="en-US" dirty="0" smtClean="0"/>
              <a:t>evenue</a:t>
            </a:r>
          </a:p>
          <a:p>
            <a:r>
              <a:rPr lang="en-US" dirty="0" smtClean="0"/>
              <a:t>Choose no more than 39 SKUs sequentially</a:t>
            </a:r>
          </a:p>
          <a:p>
            <a:r>
              <a:rPr lang="en-US" dirty="0" smtClean="0"/>
              <a:t>Select the SKU with the maximum demand revenue  plus any revenue from substitution demand from other SKUs (always take into account your prior choices)</a:t>
            </a:r>
          </a:p>
          <a:p>
            <a:r>
              <a:rPr lang="en-US" dirty="0" smtClean="0"/>
              <a:t>You continue to pick SKUs that maximize the increase in the revenue until you reach the maximum allowable number of SKUs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Step 4: The Greedy Heuristic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5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72200" y="1600200"/>
            <a:ext cx="2393848" cy="4495800"/>
          </a:xfrm>
        </p:spPr>
        <p:txBody>
          <a:bodyPr/>
          <a:lstStyle/>
          <a:p>
            <a:r>
              <a:rPr lang="en-US" dirty="0" smtClean="0"/>
              <a:t>From $82,665 (current) to …</a:t>
            </a:r>
          </a:p>
          <a:p>
            <a:r>
              <a:rPr lang="en-US" dirty="0" smtClean="0"/>
              <a:t>$92,115 (proposed)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83476"/>
              </p:ext>
            </p:extLst>
          </p:nvPr>
        </p:nvGraphicFramePr>
        <p:xfrm>
          <a:off x="-3" y="1556779"/>
          <a:ext cx="6156178" cy="530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7486"/>
                <a:gridCol w="1238647"/>
                <a:gridCol w="1238647"/>
                <a:gridCol w="1238647"/>
                <a:gridCol w="1312751"/>
              </a:tblGrid>
              <a:tr h="2650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Single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Family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Revenue </a:t>
                      </a:r>
                      <a:r>
                        <a:rPr lang="en-US" sz="1600" b="1" u="none" strike="noStrike" dirty="0">
                          <a:effectLst/>
                        </a:rPr>
                        <a:t>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16,446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9,149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6,731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3,442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2,338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4,427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2,699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5,740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4,177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10,253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4,045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7,595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3,518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7,481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3,608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7,674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1,628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44,073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16,827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2,625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92,115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4: Implementing the Greedy Heuristic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5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Choosing attributes, attributes values and possible substitution paths.</a:t>
            </a:r>
          </a:p>
          <a:p>
            <a:pPr lvl="1"/>
            <a:r>
              <a:rPr lang="en-US" dirty="0" smtClean="0"/>
              <a:t>No substitution across functional attributes (e.g. shoe size)</a:t>
            </a:r>
          </a:p>
          <a:p>
            <a:pPr lvl="1"/>
            <a:r>
              <a:rPr lang="en-US" dirty="0" smtClean="0"/>
              <a:t>Price and value: the closer the price of a product to consumer’s price/value point, the more likely to accept a substitution</a:t>
            </a:r>
          </a:p>
          <a:p>
            <a:pPr lvl="1"/>
            <a:r>
              <a:rPr lang="en-US" dirty="0" smtClean="0"/>
              <a:t>Taste attributes may include such things as flavor, color and fabric type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8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Limited data undermines accurate estimation</a:t>
            </a:r>
          </a:p>
          <a:p>
            <a:pPr lvl="1"/>
            <a:r>
              <a:rPr lang="en-US" dirty="0" smtClean="0"/>
              <a:t>Choose carefully the level of aggregation</a:t>
            </a:r>
          </a:p>
          <a:p>
            <a:pPr lvl="1"/>
            <a:r>
              <a:rPr lang="en-US" dirty="0" smtClean="0"/>
              <a:t>Group attribute values (e.g. size of packaging) that differ slightly and may be indistinguishable to the customers</a:t>
            </a:r>
          </a:p>
          <a:p>
            <a:r>
              <a:rPr lang="en-US" dirty="0" smtClean="0"/>
              <a:t>The assortment currently offered, affects the sales, thus estimation of the demand for new products can be really hard!</a:t>
            </a:r>
          </a:p>
          <a:p>
            <a:pPr lvl="1"/>
            <a:r>
              <a:rPr lang="en-US" dirty="0" smtClean="0"/>
              <a:t>Use sales of data of existing products that have at least one common attribute with the new product</a:t>
            </a:r>
          </a:p>
          <a:p>
            <a:pPr lvl="1"/>
            <a:r>
              <a:rPr lang="en-US" dirty="0" smtClean="0"/>
              <a:t>Conjunction analysis – ask panel of potential customers and make pairwise comparisons with various product concepts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7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in account high levels of </a:t>
            </a:r>
            <a:r>
              <a:rPr lang="en-US" dirty="0" err="1" smtClean="0"/>
              <a:t>stockouts</a:t>
            </a:r>
            <a:r>
              <a:rPr lang="en-US" dirty="0" smtClean="0"/>
              <a:t> (if any) when analyzing sales data</a:t>
            </a:r>
          </a:p>
          <a:p>
            <a:r>
              <a:rPr lang="en-US" dirty="0" smtClean="0"/>
              <a:t>Besides revenue maximization, different objectives can also considered, such as maximizing gross margin, unit sales, percentage margin, or any metric of strategic importance</a:t>
            </a:r>
          </a:p>
          <a:p>
            <a:r>
              <a:rPr lang="en-US" dirty="0" smtClean="0"/>
              <a:t>Decisions on different product facings can also be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4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At the strategic level</a:t>
            </a:r>
          </a:p>
          <a:p>
            <a:pPr lvl="1"/>
            <a:r>
              <a:rPr lang="en-US" sz="2800" dirty="0" smtClean="0"/>
              <a:t>Decide the amount of resources, for example, shelf space and purchasing capital for each product category</a:t>
            </a:r>
          </a:p>
          <a:p>
            <a:pPr lvl="1"/>
            <a:r>
              <a:rPr lang="en-US" sz="2800" dirty="0" smtClean="0"/>
              <a:t>Resembles capital budgeting</a:t>
            </a:r>
            <a:endParaRPr lang="en-US" sz="2800" dirty="0"/>
          </a:p>
          <a:p>
            <a:r>
              <a:rPr lang="en-US" sz="2800" dirty="0" smtClean="0"/>
              <a:t>At the operational level</a:t>
            </a:r>
          </a:p>
          <a:p>
            <a:pPr lvl="1"/>
            <a:r>
              <a:rPr lang="en-US" sz="2800" dirty="0" smtClean="0"/>
              <a:t>Drill down to the Stock Keeping Units (SKUs) that you carry in each category</a:t>
            </a:r>
            <a:endParaRPr lang="en-US" sz="2800" dirty="0"/>
          </a:p>
          <a:p>
            <a:r>
              <a:rPr lang="en-US" sz="2800" dirty="0" smtClean="0"/>
              <a:t>In both cases, you consider whether and how much you </a:t>
            </a:r>
            <a:r>
              <a:rPr lang="en-US" sz="2800" b="1" dirty="0" smtClean="0"/>
              <a:t>localize</a:t>
            </a:r>
            <a:r>
              <a:rPr lang="en-US" sz="2800" dirty="0" smtClean="0"/>
              <a:t> your assortment: from single assortment for entire chain, to … unique assortment per store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977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4958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sz="2600" dirty="0" smtClean="0"/>
              <a:t>Follow the approach by Fisher &amp; Raman: look at products as sets of attributes, and try to forecast sales based on the trends of the attributes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Define each SKU as a set of attributes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Use prior sales to forecast market share for each attribute value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Use this info to forecast demand for any potential SKU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Assumes that attribute demand patterns are independent of each other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Assumes that consumer preferences for attributes are stable over time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Assumes that there is substitution</a:t>
            </a:r>
          </a:p>
        </p:txBody>
      </p:sp>
    </p:spTree>
    <p:extLst>
      <p:ext uri="{BB962C8B-B14F-4D97-AF65-F5344CB8AC3E}">
        <p14:creationId xmlns:p14="http://schemas.microsoft.com/office/powerpoint/2010/main" val="358077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Convenience Store Example</a:t>
            </a:r>
            <a:r>
              <a:rPr lang="en-US" sz="36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640960" cy="44958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sz="2600" dirty="0" smtClean="0"/>
              <a:t>The retailer carries 2 brands of ice cream: A and B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Each brand comes in 17 different flavors, and in 2 sizes: Single and family, so there is a total of 68 brand-size-flavor combinations (2 brands x 2 sizes x 17 flavors = 68) at a particular location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Retailer keeps only 39 SKUs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Prices varied slightly across the different flavors and the 2 brand within sizes, but an average price is assumed for single and family sizes per brand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Store-SKU sales over the last 6 months of 2005 are provided</a:t>
            </a:r>
          </a:p>
          <a:p>
            <a:pPr>
              <a:spcBef>
                <a:spcPts val="100"/>
              </a:spcBef>
            </a:pPr>
            <a:r>
              <a:rPr lang="en-US" sz="2600" dirty="0" smtClean="0"/>
              <a:t>Assume there is substitution within the flavor and the size, between the two brands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376264" y="6516052"/>
            <a:ext cx="6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*From Fisher M and Raman A: The New Science of Retailing, HBP,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Existing </a:t>
            </a:r>
            <a:r>
              <a:rPr lang="en-US" dirty="0"/>
              <a:t>A</a:t>
            </a:r>
            <a:r>
              <a:rPr lang="en-US" dirty="0" smtClean="0"/>
              <a:t>ssortment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1821627"/>
              </p:ext>
            </p:extLst>
          </p:nvPr>
        </p:nvGraphicFramePr>
        <p:xfrm>
          <a:off x="3598913" y="1268760"/>
          <a:ext cx="5437583" cy="5543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0833"/>
                <a:gridCol w="836551"/>
                <a:gridCol w="836551"/>
                <a:gridCol w="836551"/>
                <a:gridCol w="836551"/>
                <a:gridCol w="1080546"/>
              </a:tblGrid>
              <a:tr h="21625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Single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Family 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Price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1.29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3.34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Flavor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Brand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Revenue </a:t>
                      </a:r>
                      <a:r>
                        <a:rPr lang="en-US" sz="1600" b="1" u="none" strike="noStrike" dirty="0">
                          <a:effectLst/>
                        </a:rPr>
                        <a:t>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16,445.86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9,149.25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1,355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4,656.91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2,309.57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1,471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7,225.91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1,155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4,056.28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3,706.02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2,926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5,415.97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3,009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4,967.11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4,780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7,435.4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4,045.44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489.36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1,596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2,058.84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2,162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2,788.98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4,049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5,223.21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1,827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2,356.83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Totals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37,586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14,650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2,287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2,288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82,664.94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Sale Shares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741512"/>
            <a:ext cx="2663208" cy="449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17 flavors of ice cream</a:t>
            </a:r>
          </a:p>
          <a:p>
            <a:r>
              <a:rPr lang="en-US" sz="2400" dirty="0" smtClean="0"/>
              <a:t>Comes in 2 packages: Single Size and family Size</a:t>
            </a:r>
          </a:p>
          <a:p>
            <a:r>
              <a:rPr lang="en-US" sz="2400" dirty="0" smtClean="0"/>
              <a:t>Total: 68 possible SKUs</a:t>
            </a:r>
          </a:p>
          <a:p>
            <a:r>
              <a:rPr lang="en-US" sz="2400" dirty="0" smtClean="0"/>
              <a:t>Store only 39 SKUs</a:t>
            </a:r>
          </a:p>
          <a:p>
            <a:r>
              <a:rPr lang="en-US" sz="2400" dirty="0" smtClean="0"/>
              <a:t>Total Revenue = $82,665</a:t>
            </a:r>
          </a:p>
        </p:txBody>
      </p:sp>
    </p:spTree>
    <p:extLst>
      <p:ext uri="{BB962C8B-B14F-4D97-AF65-F5344CB8AC3E}">
        <p14:creationId xmlns:p14="http://schemas.microsoft.com/office/powerpoint/2010/main" val="2414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the optimal assortment?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Trial-and-error (guessing) approach: </a:t>
            </a:r>
          </a:p>
          <a:p>
            <a:pPr lvl="1"/>
            <a:r>
              <a:rPr lang="en-US" dirty="0" smtClean="0"/>
              <a:t>Iteratively identify poorly performing SKUs (worst selling) and delete them from the assortment, while add randomly new potential offerings.</a:t>
            </a:r>
          </a:p>
          <a:p>
            <a:pPr lvl="1"/>
            <a:r>
              <a:rPr lang="en-US" dirty="0" smtClean="0"/>
              <a:t>Over time you may have good chances to identify a productive assortment</a:t>
            </a:r>
          </a:p>
          <a:p>
            <a:r>
              <a:rPr lang="en-US" dirty="0" smtClean="0"/>
              <a:t>A more elaborate and sophisticated approach:</a:t>
            </a:r>
          </a:p>
          <a:p>
            <a:pPr lvl="1"/>
            <a:r>
              <a:rPr lang="en-US" dirty="0" smtClean="0"/>
              <a:t>Generate an accurate sales forecast for any assortment a store might offer and choose the assortment that maximize the revenue.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9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-Step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Estimate the shares of the 4 brand-sizes</a:t>
            </a:r>
          </a:p>
          <a:p>
            <a:pPr lvl="1"/>
            <a:r>
              <a:rPr lang="en-US" dirty="0" smtClean="0"/>
              <a:t>Can you use instead the sales shares? </a:t>
            </a:r>
          </a:p>
          <a:p>
            <a:pPr lvl="2"/>
            <a:r>
              <a:rPr lang="en-US" dirty="0" smtClean="0"/>
              <a:t>NO, because these shares has been influenced by the current assortment, while customers in many cases they were forced to substitute.</a:t>
            </a:r>
          </a:p>
          <a:p>
            <a:pPr lvl="2"/>
            <a:r>
              <a:rPr lang="en-US" dirty="0" smtClean="0"/>
              <a:t>E.g. take flavor 3: how do you know that all 331 units of Brand B are truly for B and do not include some substitution for A? (note: A is not available in Family size for this flavor)</a:t>
            </a:r>
          </a:p>
          <a:p>
            <a:pPr lvl="1"/>
            <a:r>
              <a:rPr lang="en-US" dirty="0" smtClean="0"/>
              <a:t>Select a subset of the sales data where all 4 brand-sizes are offered, and based on them estimate the demand shares.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nly flavors 1 and 2 qualify for this purpose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3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dirty="0" smtClean="0"/>
              <a:t>Estimate shares of the 4 brand-sizes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912901"/>
              </p:ext>
            </p:extLst>
          </p:nvPr>
        </p:nvGraphicFramePr>
        <p:xfrm>
          <a:off x="899592" y="3140968"/>
          <a:ext cx="7272808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264"/>
                <a:gridCol w="1200104"/>
                <a:gridCol w="1424668"/>
                <a:gridCol w="1312386"/>
                <a:gridCol w="1312386"/>
              </a:tblGrid>
              <a:tr h="46805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Single </a:t>
                      </a:r>
                      <a:r>
                        <a:rPr lang="en-US" sz="1800" u="none" strike="noStrike" dirty="0" smtClean="0">
                          <a:effectLst/>
                        </a:rPr>
                        <a:t>Size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Family 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Flavor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Brand 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Brand 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Brand 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Brand B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7,246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3,182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1,487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10,428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4,587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>
                          <a:effectLst/>
                        </a:rPr>
                        <a:t>1,023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Demand Share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61.78%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4.98%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Observe that the demand shares are different compared to the overall sales shares.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63000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Single Size ~ </a:t>
            </a:r>
            <a:r>
              <a:rPr lang="en-US" dirty="0" smtClean="0">
                <a:solidFill>
                  <a:srgbClr val="FF0000"/>
                </a:solidFill>
              </a:rPr>
              <a:t>89%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63000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Family Size ~ 11%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3941930" y="4995175"/>
            <a:ext cx="468058" cy="223224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6678230" y="4995177"/>
            <a:ext cx="468058" cy="223224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7729</TotalTime>
  <Words>2517</Words>
  <Application>Microsoft Macintosh PowerPoint</Application>
  <PresentationFormat>Letter Paper (8.5x11 in)</PresentationFormat>
  <Paragraphs>603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PowerPoint Presentation</vt:lpstr>
      <vt:lpstr>Introduction</vt:lpstr>
      <vt:lpstr>Introduction</vt:lpstr>
      <vt:lpstr>Overall Approach</vt:lpstr>
      <vt:lpstr>Convenience Store Example*</vt:lpstr>
      <vt:lpstr>The Existing Assortment</vt:lpstr>
      <vt:lpstr>How to find the optimal assortment?</vt:lpstr>
      <vt:lpstr>4-Step Approach</vt:lpstr>
      <vt:lpstr>Estimate shares of the 4 brand-sizes</vt:lpstr>
      <vt:lpstr>Step 2: Estimate the Substitution Rates (1)</vt:lpstr>
      <vt:lpstr>Step 2: Estimate the Substitution Rate from A to B in Family Size</vt:lpstr>
      <vt:lpstr>Step 2: Estimate the Substitution Rate from A to B in Family Size</vt:lpstr>
      <vt:lpstr>Step 2: Estimate the other Substitution Rates (Family: BA)</vt:lpstr>
      <vt:lpstr>Step 2: Estimate the other Substitution Rates (Single: BA)</vt:lpstr>
      <vt:lpstr>Step 2: Estimate the last Substitution Rate (Single: AB)</vt:lpstr>
      <vt:lpstr>Step 2: All Substitution Rates</vt:lpstr>
      <vt:lpstr>Step 3: Estimate demand for “missing” SKUs</vt:lpstr>
      <vt:lpstr>Step 3: Estimate demand for “missing” SKUs</vt:lpstr>
      <vt:lpstr>Step 3: Estimate demand for “missing” SKUs</vt:lpstr>
      <vt:lpstr>Step 3: Estimate demand for “missing” SKUs</vt:lpstr>
      <vt:lpstr>Step 4: Improve on the Assortment</vt:lpstr>
      <vt:lpstr>Step 4: The Greedy Heuristic</vt:lpstr>
      <vt:lpstr>Step 4: Implementing the Greedy Heuristic</vt:lpstr>
      <vt:lpstr>Remarks</vt:lpstr>
      <vt:lpstr>Remarks</vt:lpstr>
      <vt:lpstr>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Assortment Planning</dc:title>
  <dc:creator>Panos</dc:creator>
  <cp:lastModifiedBy>Gregory Prastacos</cp:lastModifiedBy>
  <cp:revision>118</cp:revision>
  <cp:lastPrinted>2014-11-21T05:13:56Z</cp:lastPrinted>
  <dcterms:created xsi:type="dcterms:W3CDTF">2013-10-17T16:27:06Z</dcterms:created>
  <dcterms:modified xsi:type="dcterms:W3CDTF">2014-11-21T05:21:54Z</dcterms:modified>
</cp:coreProperties>
</file>