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3DA14-5956-4D9E-B631-67C39403D385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A0176-845D-432F-9E58-97854D1B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3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29EC38-1BB9-4D37-A073-CD442A4B705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AU" altLang="en-US" smtClean="0"/>
          </a:p>
        </p:txBody>
      </p:sp>
      <p:sp>
        <p:nvSpPr>
          <p:cNvPr id="1249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4213"/>
            <a:ext cx="4565650" cy="342423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75ECB4-4C4C-40A8-B5D9-56AF449D53C5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4213"/>
            <a:ext cx="4565650" cy="3424237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889042-903F-49B1-8D1C-C938E414B45B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4213"/>
            <a:ext cx="4565650" cy="3424237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625D34-4501-4805-A708-E68CBCC387BE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AU" altLang="en-US" smtClean="0"/>
          </a:p>
        </p:txBody>
      </p:sp>
      <p:sp>
        <p:nvSpPr>
          <p:cNvPr id="1280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4213"/>
            <a:ext cx="4565650" cy="342423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139B5F-2CF0-4082-A180-DDF2329D2E4B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 altLang="en-US" smtClean="0"/>
          </a:p>
        </p:txBody>
      </p:sp>
      <p:sp>
        <p:nvSpPr>
          <p:cNvPr id="880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9644A0-E075-481F-AA0E-6214A899FEAC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7625" rIns="93662" bIns="47625"/>
          <a:lstStyle/>
          <a:p>
            <a:endParaRPr lang="en-AU" altLang="en-US" smtClean="0"/>
          </a:p>
        </p:txBody>
      </p:sp>
      <p:sp>
        <p:nvSpPr>
          <p:cNvPr id="890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16/4/2014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1</a:t>
            </a:r>
          </a:p>
        </p:txBody>
      </p:sp>
      <p:sp>
        <p:nvSpPr>
          <p:cNvPr id="686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573088" y="1589088"/>
            <a:ext cx="7912100" cy="11096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smtClean="0"/>
              <a:t>Nelson’s Hardware Store stocks a 19.2 volt cordless drill that is a popular seller. Annual demand is 5,000 units, the ordering cost is $15, and the inventory holding cost is $4/unit/year.</a:t>
            </a:r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573088" y="2540000"/>
            <a:ext cx="56959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>
                <a:latin typeface="+mn-lt"/>
              </a:rPr>
              <a:t>a. What is the economic order quantity?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dirty="0">
                <a:latin typeface="+mn-lt"/>
              </a:rPr>
              <a:t>b. What is the total annual cost for this inventory item?</a:t>
            </a:r>
          </a:p>
        </p:txBody>
      </p:sp>
      <p:sp>
        <p:nvSpPr>
          <p:cNvPr id="68613" name="Text Box 9"/>
          <p:cNvSpPr txBox="1">
            <a:spLocks noChangeArrowheads="1"/>
          </p:cNvSpPr>
          <p:nvPr/>
        </p:nvSpPr>
        <p:spPr bwMode="auto">
          <a:xfrm>
            <a:off x="573088" y="3403600"/>
            <a:ext cx="2974975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000" b="1">
                <a:solidFill>
                  <a:srgbClr val="B20019"/>
                </a:solidFill>
              </a:rPr>
              <a:t>SOLUTION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000" b="1"/>
              <a:t>a. The order quantity is</a:t>
            </a:r>
          </a:p>
        </p:txBody>
      </p:sp>
      <p:grpSp>
        <p:nvGrpSpPr>
          <p:cNvPr id="68614" name="Group 13"/>
          <p:cNvGrpSpPr>
            <a:grpSpLocks/>
          </p:cNvGrpSpPr>
          <p:nvPr/>
        </p:nvGrpSpPr>
        <p:grpSpPr bwMode="auto">
          <a:xfrm>
            <a:off x="1319213" y="4294188"/>
            <a:ext cx="2300287" cy="762000"/>
            <a:chOff x="878" y="2624"/>
            <a:chExt cx="1449" cy="480"/>
          </a:xfrm>
        </p:grpSpPr>
        <p:sp>
          <p:nvSpPr>
            <p:cNvPr id="68637" name="Text Box 14"/>
            <p:cNvSpPr txBox="1">
              <a:spLocks noChangeArrowheads="1"/>
            </p:cNvSpPr>
            <p:nvPr/>
          </p:nvSpPr>
          <p:spPr bwMode="auto">
            <a:xfrm>
              <a:off x="878" y="2743"/>
              <a:ext cx="14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EOQ =                 =</a:t>
              </a:r>
            </a:p>
          </p:txBody>
        </p:sp>
        <p:grpSp>
          <p:nvGrpSpPr>
            <p:cNvPr id="68638" name="Group 15"/>
            <p:cNvGrpSpPr>
              <a:grpSpLocks/>
            </p:cNvGrpSpPr>
            <p:nvPr/>
          </p:nvGrpSpPr>
          <p:grpSpPr bwMode="auto">
            <a:xfrm>
              <a:off x="1515" y="2624"/>
              <a:ext cx="558" cy="480"/>
              <a:chOff x="2115" y="2832"/>
              <a:chExt cx="558" cy="480"/>
            </a:xfrm>
          </p:grpSpPr>
          <p:sp>
            <p:nvSpPr>
              <p:cNvPr id="68639" name="Text Box 16"/>
              <p:cNvSpPr txBox="1">
                <a:spLocks noChangeArrowheads="1"/>
              </p:cNvSpPr>
              <p:nvPr/>
            </p:nvSpPr>
            <p:spPr bwMode="auto">
              <a:xfrm>
                <a:off x="2229" y="2832"/>
                <a:ext cx="41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2</a:t>
                </a:r>
                <a:r>
                  <a:rPr lang="en-US" altLang="en-US" sz="2000" b="1" i="1">
                    <a:latin typeface="Times New Roman" pitchFamily="18" charset="0"/>
                  </a:rPr>
                  <a:t>DS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 i="1"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68640" name="Line 17"/>
              <p:cNvSpPr>
                <a:spLocks noChangeShapeType="1"/>
              </p:cNvSpPr>
              <p:nvPr/>
            </p:nvSpPr>
            <p:spPr bwMode="auto">
              <a:xfrm>
                <a:off x="2259" y="3088"/>
                <a:ext cx="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41" name="Freeform 18"/>
              <p:cNvSpPr>
                <a:spLocks/>
              </p:cNvSpPr>
              <p:nvPr/>
            </p:nvSpPr>
            <p:spPr bwMode="auto">
              <a:xfrm>
                <a:off x="2115" y="2875"/>
                <a:ext cx="558" cy="378"/>
              </a:xfrm>
              <a:custGeom>
                <a:avLst/>
                <a:gdLst>
                  <a:gd name="T0" fmla="*/ 0 w 534"/>
                  <a:gd name="T1" fmla="*/ 1372 h 162"/>
                  <a:gd name="T2" fmla="*/ 30 w 534"/>
                  <a:gd name="T3" fmla="*/ 1181 h 162"/>
                  <a:gd name="T4" fmla="*/ 72 w 534"/>
                  <a:gd name="T5" fmla="*/ 2058 h 162"/>
                  <a:gd name="T6" fmla="*/ 123 w 534"/>
                  <a:gd name="T7" fmla="*/ 0 h 162"/>
                  <a:gd name="T8" fmla="*/ 609 w 534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4"/>
                  <a:gd name="T16" fmla="*/ 0 h 162"/>
                  <a:gd name="T17" fmla="*/ 534 w 534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4" h="162">
                    <a:moveTo>
                      <a:pt x="0" y="108"/>
                    </a:moveTo>
                    <a:lnTo>
                      <a:pt x="27" y="93"/>
                    </a:lnTo>
                    <a:lnTo>
                      <a:pt x="63" y="162"/>
                    </a:lnTo>
                    <a:lnTo>
                      <a:pt x="108" y="0"/>
                    </a:lnTo>
                    <a:lnTo>
                      <a:pt x="534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8615" name="Group 26"/>
          <p:cNvGrpSpPr>
            <a:grpSpLocks/>
          </p:cNvGrpSpPr>
          <p:nvPr/>
        </p:nvGrpSpPr>
        <p:grpSpPr bwMode="auto">
          <a:xfrm>
            <a:off x="3663950" y="4292600"/>
            <a:ext cx="1887538" cy="762000"/>
            <a:chOff x="2355" y="2975"/>
            <a:chExt cx="1189" cy="480"/>
          </a:xfrm>
        </p:grpSpPr>
        <p:sp>
          <p:nvSpPr>
            <p:cNvPr id="68634" name="Text Box 21"/>
            <p:cNvSpPr txBox="1">
              <a:spLocks noChangeArrowheads="1"/>
            </p:cNvSpPr>
            <p:nvPr/>
          </p:nvSpPr>
          <p:spPr bwMode="auto">
            <a:xfrm>
              <a:off x="2460" y="2975"/>
              <a:ext cx="108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2000" b="1"/>
                <a:t>2(5,000)($15)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2000" b="1"/>
                <a:t>$4</a:t>
              </a:r>
              <a:endParaRPr lang="en-US" altLang="en-US" sz="2000" b="1" i="1">
                <a:latin typeface="Times New Roman" pitchFamily="18" charset="0"/>
              </a:endParaRPr>
            </a:p>
          </p:txBody>
        </p:sp>
        <p:sp>
          <p:nvSpPr>
            <p:cNvPr id="68635" name="Line 22"/>
            <p:cNvSpPr>
              <a:spLocks noChangeShapeType="1"/>
            </p:cNvSpPr>
            <p:nvPr/>
          </p:nvSpPr>
          <p:spPr bwMode="auto">
            <a:xfrm>
              <a:off x="2499" y="3232"/>
              <a:ext cx="10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6" name="Freeform 23"/>
            <p:cNvSpPr>
              <a:spLocks/>
            </p:cNvSpPr>
            <p:nvPr/>
          </p:nvSpPr>
          <p:spPr bwMode="auto">
            <a:xfrm>
              <a:off x="2355" y="3018"/>
              <a:ext cx="1188" cy="379"/>
            </a:xfrm>
            <a:custGeom>
              <a:avLst/>
              <a:gdLst>
                <a:gd name="T0" fmla="*/ 0 w 1188"/>
                <a:gd name="T1" fmla="*/ 253 h 379"/>
                <a:gd name="T2" fmla="*/ 28 w 1188"/>
                <a:gd name="T3" fmla="*/ 218 h 379"/>
                <a:gd name="T4" fmla="*/ 66 w 1188"/>
                <a:gd name="T5" fmla="*/ 379 h 379"/>
                <a:gd name="T6" fmla="*/ 113 w 1188"/>
                <a:gd name="T7" fmla="*/ 1 h 379"/>
                <a:gd name="T8" fmla="*/ 1188 w 1188"/>
                <a:gd name="T9" fmla="*/ 0 h 3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8"/>
                <a:gd name="T16" fmla="*/ 0 h 379"/>
                <a:gd name="T17" fmla="*/ 1188 w 1188"/>
                <a:gd name="T18" fmla="*/ 379 h 3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8" h="379">
                  <a:moveTo>
                    <a:pt x="0" y="253"/>
                  </a:moveTo>
                  <a:lnTo>
                    <a:pt x="28" y="218"/>
                  </a:lnTo>
                  <a:lnTo>
                    <a:pt x="66" y="379"/>
                  </a:lnTo>
                  <a:lnTo>
                    <a:pt x="113" y="1"/>
                  </a:lnTo>
                  <a:lnTo>
                    <a:pt x="1188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16" name="Group 25"/>
          <p:cNvGrpSpPr>
            <a:grpSpLocks/>
          </p:cNvGrpSpPr>
          <p:nvPr/>
        </p:nvGrpSpPr>
        <p:grpSpPr bwMode="auto">
          <a:xfrm>
            <a:off x="3300413" y="5067300"/>
            <a:ext cx="4222750" cy="396875"/>
            <a:chOff x="2262" y="3807"/>
            <a:chExt cx="2660" cy="250"/>
          </a:xfrm>
        </p:grpSpPr>
        <p:sp>
          <p:nvSpPr>
            <p:cNvPr id="68632" name="Text Box 20"/>
            <p:cNvSpPr txBox="1">
              <a:spLocks noChangeArrowheads="1"/>
            </p:cNvSpPr>
            <p:nvPr/>
          </p:nvSpPr>
          <p:spPr bwMode="auto">
            <a:xfrm>
              <a:off x="2262" y="3807"/>
              <a:ext cx="26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=     37,500  = 193.65  or  194 drills</a:t>
              </a:r>
            </a:p>
          </p:txBody>
        </p:sp>
        <p:sp>
          <p:nvSpPr>
            <p:cNvPr id="68633" name="Freeform 24"/>
            <p:cNvSpPr>
              <a:spLocks/>
            </p:cNvSpPr>
            <p:nvPr/>
          </p:nvSpPr>
          <p:spPr bwMode="auto">
            <a:xfrm>
              <a:off x="2504" y="3834"/>
              <a:ext cx="631" cy="198"/>
            </a:xfrm>
            <a:custGeom>
              <a:avLst/>
              <a:gdLst>
                <a:gd name="T0" fmla="*/ 0 w 631"/>
                <a:gd name="T1" fmla="*/ 132 h 198"/>
                <a:gd name="T2" fmla="*/ 28 w 631"/>
                <a:gd name="T3" fmla="*/ 113 h 198"/>
                <a:gd name="T4" fmla="*/ 66 w 631"/>
                <a:gd name="T5" fmla="*/ 198 h 198"/>
                <a:gd name="T6" fmla="*/ 113 w 631"/>
                <a:gd name="T7" fmla="*/ 0 h 198"/>
                <a:gd name="T8" fmla="*/ 631 w 63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"/>
                <a:gd name="T16" fmla="*/ 0 h 198"/>
                <a:gd name="T17" fmla="*/ 631 w 631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" h="198">
                  <a:moveTo>
                    <a:pt x="0" y="132"/>
                  </a:moveTo>
                  <a:lnTo>
                    <a:pt x="28" y="113"/>
                  </a:lnTo>
                  <a:lnTo>
                    <a:pt x="66" y="198"/>
                  </a:lnTo>
                  <a:lnTo>
                    <a:pt x="113" y="0"/>
                  </a:lnTo>
                  <a:lnTo>
                    <a:pt x="631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7" name="Text Box 27"/>
          <p:cNvSpPr txBox="1">
            <a:spLocks noChangeArrowheads="1"/>
          </p:cNvSpPr>
          <p:nvPr/>
        </p:nvSpPr>
        <p:spPr bwMode="auto">
          <a:xfrm>
            <a:off x="573088" y="5549900"/>
            <a:ext cx="335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/>
              <a:t>b.	The total annual cost is</a:t>
            </a:r>
          </a:p>
        </p:txBody>
      </p:sp>
      <p:grpSp>
        <p:nvGrpSpPr>
          <p:cNvPr id="68618" name="Group 43"/>
          <p:cNvGrpSpPr>
            <a:grpSpLocks/>
          </p:cNvGrpSpPr>
          <p:nvPr/>
        </p:nvGrpSpPr>
        <p:grpSpPr bwMode="auto">
          <a:xfrm>
            <a:off x="1166813" y="5861050"/>
            <a:ext cx="2519362" cy="822325"/>
            <a:chOff x="1158" y="3635"/>
            <a:chExt cx="1587" cy="518"/>
          </a:xfrm>
        </p:grpSpPr>
        <p:sp>
          <p:nvSpPr>
            <p:cNvPr id="68627" name="Text Box 30"/>
            <p:cNvSpPr txBox="1">
              <a:spLocks noChangeArrowheads="1"/>
            </p:cNvSpPr>
            <p:nvPr/>
          </p:nvSpPr>
          <p:spPr bwMode="auto">
            <a:xfrm>
              <a:off x="1158" y="3808"/>
              <a:ext cx="1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 i="1">
                  <a:latin typeface="Times New Roman" pitchFamily="18" charset="0"/>
                </a:rPr>
                <a:t>C</a:t>
              </a:r>
              <a:r>
                <a:rPr lang="en-US" altLang="en-US" sz="2000" b="1"/>
                <a:t> =      (</a:t>
              </a:r>
              <a:r>
                <a:rPr lang="en-US" altLang="en-US" sz="2000" b="1" i="1">
                  <a:latin typeface="Times New Roman" pitchFamily="18" charset="0"/>
                </a:rPr>
                <a:t>H</a:t>
              </a:r>
              <a:r>
                <a:rPr lang="en-US" altLang="en-US" sz="2000" b="1"/>
                <a:t>) +      (</a:t>
              </a:r>
              <a:r>
                <a:rPr lang="en-US" altLang="en-US" sz="2000" b="1" i="1">
                  <a:latin typeface="Times New Roman" pitchFamily="18" charset="0"/>
                </a:rPr>
                <a:t>S</a:t>
              </a:r>
              <a:r>
                <a:rPr lang="en-US" altLang="en-US" sz="2000" b="1"/>
                <a:t>) =</a:t>
              </a:r>
            </a:p>
          </p:txBody>
        </p:sp>
        <p:sp>
          <p:nvSpPr>
            <p:cNvPr id="68628" name="Text Box 31"/>
            <p:cNvSpPr txBox="1">
              <a:spLocks noChangeArrowheads="1"/>
            </p:cNvSpPr>
            <p:nvPr/>
          </p:nvSpPr>
          <p:spPr bwMode="auto">
            <a:xfrm>
              <a:off x="1485" y="3635"/>
              <a:ext cx="23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i="1">
                  <a:latin typeface="Times New Roman" pitchFamily="18" charset="0"/>
                </a:rPr>
                <a:t>Q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/>
                <a:t>2</a:t>
              </a:r>
            </a:p>
          </p:txBody>
        </p:sp>
        <p:sp>
          <p:nvSpPr>
            <p:cNvPr id="68629" name="Line 32"/>
            <p:cNvSpPr>
              <a:spLocks noChangeShapeType="1"/>
            </p:cNvSpPr>
            <p:nvPr/>
          </p:nvSpPr>
          <p:spPr bwMode="auto">
            <a:xfrm>
              <a:off x="1505" y="3937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Text Box 33"/>
            <p:cNvSpPr txBox="1">
              <a:spLocks noChangeArrowheads="1"/>
            </p:cNvSpPr>
            <p:nvPr/>
          </p:nvSpPr>
          <p:spPr bwMode="auto">
            <a:xfrm>
              <a:off x="2130" y="3703"/>
              <a:ext cx="2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i="1">
                  <a:latin typeface="Times New Roman" pitchFamily="18" charset="0"/>
                </a:rPr>
                <a:t>D</a:t>
              </a:r>
              <a:endParaRPr lang="en-US" altLang="en-US" sz="2000" b="1" i="1"/>
            </a:p>
            <a:p>
              <a:pPr algn="ctr" eaLnBrk="1" hangingPunct="1"/>
              <a:r>
                <a:rPr lang="en-US" altLang="en-US" sz="2000" b="1" i="1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68631" name="Line 34"/>
            <p:cNvSpPr>
              <a:spLocks noChangeShapeType="1"/>
            </p:cNvSpPr>
            <p:nvPr/>
          </p:nvSpPr>
          <p:spPr bwMode="auto">
            <a:xfrm>
              <a:off x="2150" y="393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619" name="Group 42"/>
          <p:cNvGrpSpPr>
            <a:grpSpLocks/>
          </p:cNvGrpSpPr>
          <p:nvPr/>
        </p:nvGrpSpPr>
        <p:grpSpPr bwMode="auto">
          <a:xfrm>
            <a:off x="3638550" y="5945188"/>
            <a:ext cx="3962400" cy="762000"/>
            <a:chOff x="2963" y="3552"/>
            <a:chExt cx="2496" cy="480"/>
          </a:xfrm>
        </p:grpSpPr>
        <p:sp>
          <p:nvSpPr>
            <p:cNvPr id="68620" name="Text Box 35"/>
            <p:cNvSpPr txBox="1">
              <a:spLocks noChangeArrowheads="1"/>
            </p:cNvSpPr>
            <p:nvPr/>
          </p:nvSpPr>
          <p:spPr bwMode="auto">
            <a:xfrm>
              <a:off x="3262" y="3671"/>
              <a:ext cx="2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($4) +            ($15) = $774.60</a:t>
              </a:r>
            </a:p>
          </p:txBody>
        </p:sp>
        <p:grpSp>
          <p:nvGrpSpPr>
            <p:cNvPr id="68621" name="Group 40"/>
            <p:cNvGrpSpPr>
              <a:grpSpLocks/>
            </p:cNvGrpSpPr>
            <p:nvPr/>
          </p:nvGrpSpPr>
          <p:grpSpPr bwMode="auto">
            <a:xfrm>
              <a:off x="2963" y="3552"/>
              <a:ext cx="383" cy="480"/>
              <a:chOff x="2" y="2815"/>
              <a:chExt cx="383" cy="480"/>
            </a:xfrm>
          </p:grpSpPr>
          <p:sp>
            <p:nvSpPr>
              <p:cNvPr id="68625" name="Text Box 36"/>
              <p:cNvSpPr txBox="1">
                <a:spLocks noChangeArrowheads="1"/>
              </p:cNvSpPr>
              <p:nvPr/>
            </p:nvSpPr>
            <p:spPr bwMode="auto">
              <a:xfrm>
                <a:off x="2" y="2815"/>
                <a:ext cx="38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194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2</a:t>
                </a:r>
              </a:p>
            </p:txBody>
          </p:sp>
          <p:sp>
            <p:nvSpPr>
              <p:cNvPr id="68626" name="Line 38"/>
              <p:cNvSpPr>
                <a:spLocks noChangeShapeType="1"/>
              </p:cNvSpPr>
              <p:nvPr/>
            </p:nvSpPr>
            <p:spPr bwMode="auto">
              <a:xfrm>
                <a:off x="52" y="3069"/>
                <a:ext cx="28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622" name="Group 41"/>
            <p:cNvGrpSpPr>
              <a:grpSpLocks/>
            </p:cNvGrpSpPr>
            <p:nvPr/>
          </p:nvGrpSpPr>
          <p:grpSpPr bwMode="auto">
            <a:xfrm>
              <a:off x="3770" y="3552"/>
              <a:ext cx="516" cy="480"/>
              <a:chOff x="-58" y="3399"/>
              <a:chExt cx="516" cy="480"/>
            </a:xfrm>
          </p:grpSpPr>
          <p:sp>
            <p:nvSpPr>
              <p:cNvPr id="68623" name="Text Box 37"/>
              <p:cNvSpPr txBox="1">
                <a:spLocks noChangeArrowheads="1"/>
              </p:cNvSpPr>
              <p:nvPr/>
            </p:nvSpPr>
            <p:spPr bwMode="auto">
              <a:xfrm>
                <a:off x="-58" y="3399"/>
                <a:ext cx="51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5,000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194</a:t>
                </a:r>
              </a:p>
            </p:txBody>
          </p:sp>
          <p:sp>
            <p:nvSpPr>
              <p:cNvPr id="68624" name="Line 39"/>
              <p:cNvSpPr>
                <a:spLocks noChangeShapeType="1"/>
              </p:cNvSpPr>
              <p:nvPr/>
            </p:nvSpPr>
            <p:spPr bwMode="auto">
              <a:xfrm flipH="1">
                <a:off x="-18" y="3651"/>
                <a:ext cx="43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5266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4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4350" y="1657350"/>
            <a:ext cx="7912100" cy="2201863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smtClean="0"/>
              <a:t>Grey Wolf Lodge is a popular 500-room hotel in the North Woods. Managers need to keep close tabs on all room service items, including a special pine-scented bar soap. The daily demand for the soap is 275 bars, with a standard deviation of 30 bars. Ordering cost is $10 and the inventory holding cost is $0.30/bar/year. The lead time from the supplier is 5 days, with a standard deviation of 1 day. The lodge is open 365 days a year.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514350" y="3702050"/>
            <a:ext cx="79121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Clr>
                <a:srgbClr val="B20019"/>
              </a:buClr>
              <a:buFont typeface="Wingdings" pitchFamily="2" charset="2"/>
              <a:buNone/>
            </a:pPr>
            <a:r>
              <a:rPr lang="en-US" altLang="en-US" sz="2000" b="1"/>
              <a:t>a.	What is the economic order quantity for the bar of soap?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Clr>
                <a:srgbClr val="B20019"/>
              </a:buClr>
              <a:buFont typeface="Wingdings" pitchFamily="2" charset="2"/>
              <a:buNone/>
            </a:pPr>
            <a:r>
              <a:rPr lang="en-US" altLang="en-US" sz="2000" b="1"/>
              <a:t>b.	What should the reorder point be for the bar of soap if management wants to have a 99 percent cycle-service level?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Clr>
                <a:srgbClr val="B20019"/>
              </a:buClr>
              <a:buFont typeface="Wingdings" pitchFamily="2" charset="2"/>
              <a:buNone/>
            </a:pPr>
            <a:r>
              <a:rPr lang="en-US" altLang="en-US" sz="2000" b="1"/>
              <a:t>c.	What is the total annual cost for the bar of soap, assuming a </a:t>
            </a:r>
            <a:r>
              <a:rPr lang="en-US" altLang="en-US" sz="2000" b="1" i="1">
                <a:latin typeface="Times New Roman" pitchFamily="18" charset="0"/>
              </a:rPr>
              <a:t>Q </a:t>
            </a:r>
            <a:r>
              <a:rPr lang="en-US" altLang="en-US" sz="2000" b="1"/>
              <a:t>system will be used?</a:t>
            </a:r>
          </a:p>
        </p:txBody>
      </p:sp>
    </p:spTree>
    <p:extLst>
      <p:ext uri="{BB962C8B-B14F-4D97-AF65-F5344CB8AC3E}">
        <p14:creationId xmlns:p14="http://schemas.microsoft.com/office/powerpoint/2010/main" val="4111321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6425" y="1631950"/>
            <a:ext cx="7912100" cy="1211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B20019"/>
                </a:solidFill>
              </a:rPr>
              <a:t>SOLUTION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a.	We have </a:t>
            </a:r>
            <a:r>
              <a:rPr lang="en-US" altLang="en-US" sz="2000" i="1" smtClean="0">
                <a:latin typeface="Times New Roman" pitchFamily="18" charset="0"/>
              </a:rPr>
              <a:t>D</a:t>
            </a:r>
            <a:r>
              <a:rPr lang="en-US" altLang="en-US" sz="2000" smtClean="0"/>
              <a:t> = (275)(365) = 100,375 bars of soap; </a:t>
            </a:r>
            <a:r>
              <a:rPr lang="en-US" altLang="en-US" sz="2000" i="1" smtClean="0">
                <a:latin typeface="Times New Roman" pitchFamily="18" charset="0"/>
              </a:rPr>
              <a:t>S</a:t>
            </a:r>
            <a:r>
              <a:rPr lang="en-US" altLang="en-US" sz="2000" smtClean="0"/>
              <a:t> = $10; and </a:t>
            </a:r>
            <a:r>
              <a:rPr lang="en-US" altLang="en-US" sz="2000" i="1" smtClean="0">
                <a:latin typeface="Times New Roman" pitchFamily="18" charset="0"/>
              </a:rPr>
              <a:t>H</a:t>
            </a:r>
            <a:r>
              <a:rPr lang="en-US" altLang="en-US" sz="2000" smtClean="0"/>
              <a:t> = $0.30. The EOQ for the bar of soap is</a:t>
            </a:r>
          </a:p>
        </p:txBody>
      </p:sp>
      <p:grpSp>
        <p:nvGrpSpPr>
          <p:cNvPr id="78852" name="Group 19"/>
          <p:cNvGrpSpPr>
            <a:grpSpLocks/>
          </p:cNvGrpSpPr>
          <p:nvPr/>
        </p:nvGrpSpPr>
        <p:grpSpPr bwMode="auto">
          <a:xfrm>
            <a:off x="1403350" y="3067050"/>
            <a:ext cx="2230438" cy="762000"/>
            <a:chOff x="990" y="1768"/>
            <a:chExt cx="1405" cy="480"/>
          </a:xfrm>
        </p:grpSpPr>
        <p:sp>
          <p:nvSpPr>
            <p:cNvPr id="78860" name="Text Box 5"/>
            <p:cNvSpPr txBox="1">
              <a:spLocks noChangeArrowheads="1"/>
            </p:cNvSpPr>
            <p:nvPr/>
          </p:nvSpPr>
          <p:spPr bwMode="auto">
            <a:xfrm>
              <a:off x="990" y="1887"/>
              <a:ext cx="14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EOQ =                =</a:t>
              </a:r>
            </a:p>
          </p:txBody>
        </p:sp>
        <p:grpSp>
          <p:nvGrpSpPr>
            <p:cNvPr id="78861" name="Group 6"/>
            <p:cNvGrpSpPr>
              <a:grpSpLocks/>
            </p:cNvGrpSpPr>
            <p:nvPr/>
          </p:nvGrpSpPr>
          <p:grpSpPr bwMode="auto">
            <a:xfrm>
              <a:off x="1627" y="1768"/>
              <a:ext cx="558" cy="480"/>
              <a:chOff x="2115" y="2832"/>
              <a:chExt cx="558" cy="480"/>
            </a:xfrm>
          </p:grpSpPr>
          <p:sp>
            <p:nvSpPr>
              <p:cNvPr id="78862" name="Text Box 7"/>
              <p:cNvSpPr txBox="1">
                <a:spLocks noChangeArrowheads="1"/>
              </p:cNvSpPr>
              <p:nvPr/>
            </p:nvSpPr>
            <p:spPr bwMode="auto">
              <a:xfrm>
                <a:off x="2229" y="2832"/>
                <a:ext cx="41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2</a:t>
                </a:r>
                <a:r>
                  <a:rPr lang="en-US" altLang="en-US" sz="2000" b="1" i="1">
                    <a:latin typeface="Times New Roman" pitchFamily="18" charset="0"/>
                  </a:rPr>
                  <a:t>DS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 i="1"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78863" name="Line 8"/>
              <p:cNvSpPr>
                <a:spLocks noChangeShapeType="1"/>
              </p:cNvSpPr>
              <p:nvPr/>
            </p:nvSpPr>
            <p:spPr bwMode="auto">
              <a:xfrm>
                <a:off x="2259" y="3088"/>
                <a:ext cx="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4" name="Freeform 9"/>
              <p:cNvSpPr>
                <a:spLocks/>
              </p:cNvSpPr>
              <p:nvPr/>
            </p:nvSpPr>
            <p:spPr bwMode="auto">
              <a:xfrm>
                <a:off x="2115" y="2875"/>
                <a:ext cx="558" cy="378"/>
              </a:xfrm>
              <a:custGeom>
                <a:avLst/>
                <a:gdLst>
                  <a:gd name="T0" fmla="*/ 0 w 534"/>
                  <a:gd name="T1" fmla="*/ 1372 h 162"/>
                  <a:gd name="T2" fmla="*/ 30 w 534"/>
                  <a:gd name="T3" fmla="*/ 1181 h 162"/>
                  <a:gd name="T4" fmla="*/ 72 w 534"/>
                  <a:gd name="T5" fmla="*/ 2058 h 162"/>
                  <a:gd name="T6" fmla="*/ 123 w 534"/>
                  <a:gd name="T7" fmla="*/ 0 h 162"/>
                  <a:gd name="T8" fmla="*/ 609 w 534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4"/>
                  <a:gd name="T16" fmla="*/ 0 h 162"/>
                  <a:gd name="T17" fmla="*/ 534 w 534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4" h="162">
                    <a:moveTo>
                      <a:pt x="0" y="108"/>
                    </a:moveTo>
                    <a:lnTo>
                      <a:pt x="27" y="93"/>
                    </a:lnTo>
                    <a:lnTo>
                      <a:pt x="63" y="162"/>
                    </a:lnTo>
                    <a:lnTo>
                      <a:pt x="108" y="0"/>
                    </a:lnTo>
                    <a:lnTo>
                      <a:pt x="534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8853" name="Group 18"/>
          <p:cNvGrpSpPr>
            <a:grpSpLocks/>
          </p:cNvGrpSpPr>
          <p:nvPr/>
        </p:nvGrpSpPr>
        <p:grpSpPr bwMode="auto">
          <a:xfrm>
            <a:off x="3684588" y="3065463"/>
            <a:ext cx="2147887" cy="762000"/>
            <a:chOff x="2427" y="1767"/>
            <a:chExt cx="1353" cy="480"/>
          </a:xfrm>
        </p:grpSpPr>
        <p:sp>
          <p:nvSpPr>
            <p:cNvPr id="78857" name="Text Box 11"/>
            <p:cNvSpPr txBox="1">
              <a:spLocks noChangeArrowheads="1"/>
            </p:cNvSpPr>
            <p:nvPr/>
          </p:nvSpPr>
          <p:spPr bwMode="auto">
            <a:xfrm>
              <a:off x="2518" y="1767"/>
              <a:ext cx="126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2000" b="1"/>
                <a:t>2(100,375)($10)</a:t>
              </a:r>
            </a:p>
            <a:p>
              <a:pPr algn="ctr" eaLnBrk="1" hangingPunct="1">
                <a:lnSpc>
                  <a:spcPct val="110000"/>
                </a:lnSpc>
              </a:pPr>
              <a:r>
                <a:rPr lang="en-US" altLang="en-US" sz="2000" b="1"/>
                <a:t>$0.30</a:t>
              </a:r>
              <a:endParaRPr lang="en-US" altLang="en-US" sz="2000" b="1" i="1">
                <a:latin typeface="Times New Roman" pitchFamily="18" charset="0"/>
              </a:endParaRPr>
            </a:p>
          </p:txBody>
        </p:sp>
        <p:sp>
          <p:nvSpPr>
            <p:cNvPr id="78858" name="Line 12"/>
            <p:cNvSpPr>
              <a:spLocks noChangeShapeType="1"/>
            </p:cNvSpPr>
            <p:nvPr/>
          </p:nvSpPr>
          <p:spPr bwMode="auto">
            <a:xfrm>
              <a:off x="2556" y="2024"/>
              <a:ext cx="11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Freeform 13"/>
            <p:cNvSpPr>
              <a:spLocks/>
            </p:cNvSpPr>
            <p:nvPr/>
          </p:nvSpPr>
          <p:spPr bwMode="auto">
            <a:xfrm>
              <a:off x="2427" y="1811"/>
              <a:ext cx="1338" cy="378"/>
            </a:xfrm>
            <a:custGeom>
              <a:avLst/>
              <a:gdLst>
                <a:gd name="T0" fmla="*/ 0 w 1338"/>
                <a:gd name="T1" fmla="*/ 252 h 378"/>
                <a:gd name="T2" fmla="*/ 28 w 1338"/>
                <a:gd name="T3" fmla="*/ 217 h 378"/>
                <a:gd name="T4" fmla="*/ 66 w 1338"/>
                <a:gd name="T5" fmla="*/ 378 h 378"/>
                <a:gd name="T6" fmla="*/ 113 w 1338"/>
                <a:gd name="T7" fmla="*/ 0 h 378"/>
                <a:gd name="T8" fmla="*/ 1338 w 1338"/>
                <a:gd name="T9" fmla="*/ 1 h 3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8"/>
                <a:gd name="T16" fmla="*/ 0 h 378"/>
                <a:gd name="T17" fmla="*/ 1338 w 1338"/>
                <a:gd name="T18" fmla="*/ 378 h 3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8" h="378">
                  <a:moveTo>
                    <a:pt x="0" y="252"/>
                  </a:moveTo>
                  <a:lnTo>
                    <a:pt x="28" y="217"/>
                  </a:lnTo>
                  <a:lnTo>
                    <a:pt x="66" y="378"/>
                  </a:lnTo>
                  <a:lnTo>
                    <a:pt x="113" y="0"/>
                  </a:lnTo>
                  <a:lnTo>
                    <a:pt x="1338" y="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854" name="Group 17"/>
          <p:cNvGrpSpPr>
            <a:grpSpLocks/>
          </p:cNvGrpSpPr>
          <p:nvPr/>
        </p:nvGrpSpPr>
        <p:grpSpPr bwMode="auto">
          <a:xfrm>
            <a:off x="3321050" y="4030663"/>
            <a:ext cx="5140325" cy="396875"/>
            <a:chOff x="2198" y="2255"/>
            <a:chExt cx="3238" cy="250"/>
          </a:xfrm>
        </p:grpSpPr>
        <p:sp>
          <p:nvSpPr>
            <p:cNvPr id="78855" name="Text Box 15"/>
            <p:cNvSpPr txBox="1">
              <a:spLocks noChangeArrowheads="1"/>
            </p:cNvSpPr>
            <p:nvPr/>
          </p:nvSpPr>
          <p:spPr bwMode="auto">
            <a:xfrm>
              <a:off x="2198" y="2255"/>
              <a:ext cx="32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=     6,691,666.7  = 2,586.83  or  2,587 bars</a:t>
              </a:r>
            </a:p>
          </p:txBody>
        </p:sp>
        <p:sp>
          <p:nvSpPr>
            <p:cNvPr id="78856" name="Freeform 16"/>
            <p:cNvSpPr>
              <a:spLocks/>
            </p:cNvSpPr>
            <p:nvPr/>
          </p:nvSpPr>
          <p:spPr bwMode="auto">
            <a:xfrm>
              <a:off x="2440" y="2282"/>
              <a:ext cx="980" cy="198"/>
            </a:xfrm>
            <a:custGeom>
              <a:avLst/>
              <a:gdLst>
                <a:gd name="T0" fmla="*/ 0 w 980"/>
                <a:gd name="T1" fmla="*/ 132 h 198"/>
                <a:gd name="T2" fmla="*/ 28 w 980"/>
                <a:gd name="T3" fmla="*/ 113 h 198"/>
                <a:gd name="T4" fmla="*/ 66 w 980"/>
                <a:gd name="T5" fmla="*/ 198 h 198"/>
                <a:gd name="T6" fmla="*/ 113 w 980"/>
                <a:gd name="T7" fmla="*/ 0 h 198"/>
                <a:gd name="T8" fmla="*/ 980 w 980"/>
                <a:gd name="T9" fmla="*/ 1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0"/>
                <a:gd name="T16" fmla="*/ 0 h 198"/>
                <a:gd name="T17" fmla="*/ 980 w 980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0" h="198">
                  <a:moveTo>
                    <a:pt x="0" y="132"/>
                  </a:moveTo>
                  <a:lnTo>
                    <a:pt x="28" y="113"/>
                  </a:lnTo>
                  <a:lnTo>
                    <a:pt x="66" y="198"/>
                  </a:lnTo>
                  <a:lnTo>
                    <a:pt x="113" y="0"/>
                  </a:lnTo>
                  <a:lnTo>
                    <a:pt x="980" y="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4778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4</a:t>
            </a:r>
          </a:p>
        </p:txBody>
      </p:sp>
      <p:grpSp>
        <p:nvGrpSpPr>
          <p:cNvPr id="79875" name="Group 7"/>
          <p:cNvGrpSpPr>
            <a:grpSpLocks/>
          </p:cNvGrpSpPr>
          <p:nvPr/>
        </p:nvGrpSpPr>
        <p:grpSpPr bwMode="auto">
          <a:xfrm>
            <a:off x="784225" y="1660525"/>
            <a:ext cx="6934200" cy="641350"/>
            <a:chOff x="494" y="840"/>
            <a:chExt cx="4368" cy="404"/>
          </a:xfrm>
        </p:grpSpPr>
        <p:sp>
          <p:nvSpPr>
            <p:cNvPr id="79892" name="Line 4"/>
            <p:cNvSpPr>
              <a:spLocks noChangeShapeType="1"/>
            </p:cNvSpPr>
            <p:nvPr/>
          </p:nvSpPr>
          <p:spPr bwMode="auto">
            <a:xfrm>
              <a:off x="1479" y="865"/>
              <a:ext cx="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3" name="Text Box 5"/>
            <p:cNvSpPr txBox="1">
              <a:spLocks noChangeArrowheads="1"/>
            </p:cNvSpPr>
            <p:nvPr/>
          </p:nvSpPr>
          <p:spPr bwMode="auto">
            <a:xfrm>
              <a:off x="494" y="840"/>
              <a:ext cx="43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55600" indent="-355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 sz="2000" b="1"/>
                <a:t>b.	We have </a:t>
              </a:r>
              <a:r>
                <a:rPr lang="en-US" altLang="en-US" sz="2000" b="1" i="1">
                  <a:latin typeface="Times New Roman" pitchFamily="18" charset="0"/>
                </a:rPr>
                <a:t>d</a:t>
              </a:r>
              <a:r>
                <a:rPr lang="en-US" altLang="en-US" sz="2000" b="1"/>
                <a:t> = 275 bars/day, </a:t>
              </a:r>
              <a:r>
                <a:rPr lang="el-GR" altLang="en-US" sz="2000" b="1" i="1">
                  <a:latin typeface="Times New Roman" pitchFamily="18" charset="0"/>
                </a:rPr>
                <a:t>σ</a:t>
              </a:r>
              <a:r>
                <a:rPr lang="en-US" altLang="en-US" sz="2000" b="1" i="1" baseline="-25000">
                  <a:latin typeface="Times New Roman" pitchFamily="18" charset="0"/>
                </a:rPr>
                <a:t>d</a:t>
              </a:r>
              <a:r>
                <a:rPr lang="en-US" altLang="en-US" sz="2000" b="1"/>
                <a:t> = 30 bars, </a:t>
              </a:r>
              <a:r>
                <a:rPr lang="en-US" altLang="en-US" sz="2000" b="1" i="1">
                  <a:latin typeface="Times New Roman" pitchFamily="18" charset="0"/>
                </a:rPr>
                <a:t>L</a:t>
              </a:r>
              <a:r>
                <a:rPr lang="en-US" altLang="en-US" sz="2000" b="1"/>
                <a:t> = 5 days, and </a:t>
              </a:r>
              <a:r>
                <a:rPr lang="el-GR" altLang="en-US" sz="2000" b="1" i="1">
                  <a:latin typeface="Times New Roman" pitchFamily="18" charset="0"/>
                </a:rPr>
                <a:t>σ</a:t>
              </a:r>
              <a:r>
                <a:rPr lang="en-US" altLang="en-US" sz="2000" b="1" i="1" baseline="-25000">
                  <a:latin typeface="Times New Roman" pitchFamily="18" charset="0"/>
                </a:rPr>
                <a:t>LT</a:t>
              </a:r>
              <a:r>
                <a:rPr lang="en-US" altLang="en-US" sz="2000" b="1"/>
                <a:t> = 1 day.</a:t>
              </a:r>
            </a:p>
          </p:txBody>
        </p:sp>
        <p:sp>
          <p:nvSpPr>
            <p:cNvPr id="79894" name="Line 6"/>
            <p:cNvSpPr>
              <a:spLocks noChangeShapeType="1"/>
            </p:cNvSpPr>
            <p:nvPr/>
          </p:nvSpPr>
          <p:spPr bwMode="auto">
            <a:xfrm>
              <a:off x="3769" y="860"/>
              <a:ext cx="1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876" name="Group 17"/>
          <p:cNvGrpSpPr>
            <a:grpSpLocks/>
          </p:cNvGrpSpPr>
          <p:nvPr/>
        </p:nvGrpSpPr>
        <p:grpSpPr bwMode="auto">
          <a:xfrm>
            <a:off x="593725" y="2647950"/>
            <a:ext cx="3476625" cy="393700"/>
            <a:chOff x="710" y="1542"/>
            <a:chExt cx="2190" cy="248"/>
          </a:xfrm>
        </p:grpSpPr>
        <p:sp>
          <p:nvSpPr>
            <p:cNvPr id="79888" name="Text Box 11"/>
            <p:cNvSpPr txBox="1">
              <a:spLocks noChangeArrowheads="1"/>
            </p:cNvSpPr>
            <p:nvPr/>
          </p:nvSpPr>
          <p:spPr bwMode="auto">
            <a:xfrm>
              <a:off x="710" y="1559"/>
              <a:ext cx="21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257300" indent="-1257300" eaLnBrk="0" hangingPunct="0"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684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000" b="1">
                  <a:cs typeface="Arial" charset="0"/>
                </a:rPr>
                <a:t>	</a:t>
              </a:r>
              <a:r>
                <a:rPr lang="el-GR" altLang="en-US" sz="2000" b="1" i="1">
                  <a:cs typeface="Arial" charset="0"/>
                </a:rPr>
                <a:t>σ</a:t>
              </a:r>
              <a:r>
                <a:rPr lang="en-US" altLang="en-US" sz="2000" b="1" i="1" baseline="-25000">
                  <a:latin typeface="Times New Roman" pitchFamily="18" charset="0"/>
                  <a:cs typeface="Arial" charset="0"/>
                </a:rPr>
                <a:t>dLT</a:t>
              </a:r>
              <a:r>
                <a:rPr lang="en-US" altLang="en-US" sz="2000" b="1">
                  <a:cs typeface="Arial" charset="0"/>
                </a:rPr>
                <a:t> =	   </a:t>
              </a:r>
              <a:r>
                <a:rPr lang="en-US" altLang="en-US" sz="2000" b="1" i="1">
                  <a:latin typeface="Times New Roman" pitchFamily="18" charset="0"/>
                  <a:cs typeface="Arial" charset="0"/>
                </a:rPr>
                <a:t>L</a:t>
              </a:r>
              <a:r>
                <a:rPr lang="el-GR" altLang="en-US" sz="2000" b="1" i="1">
                  <a:latin typeface="Times New Roman" pitchFamily="18" charset="0"/>
                  <a:cs typeface="Arial" charset="0"/>
                </a:rPr>
                <a:t>σ</a:t>
              </a:r>
              <a:r>
                <a:rPr lang="en-US" altLang="en-US" sz="2000" b="1" i="1" baseline="-25000">
                  <a:latin typeface="Times New Roman" pitchFamily="18" charset="0"/>
                  <a:cs typeface="Arial" charset="0"/>
                </a:rPr>
                <a:t>d</a:t>
              </a:r>
              <a:r>
                <a:rPr lang="en-US" altLang="en-US" sz="2000" b="1" baseline="30000">
                  <a:cs typeface="Arial" charset="0"/>
                </a:rPr>
                <a:t>2</a:t>
              </a:r>
              <a:r>
                <a:rPr lang="en-US" altLang="en-US" sz="2000" b="1">
                  <a:cs typeface="Arial" charset="0"/>
                </a:rPr>
                <a:t> + </a:t>
              </a:r>
              <a:r>
                <a:rPr lang="en-US" altLang="en-US" sz="2000" b="1" i="1">
                  <a:latin typeface="Times New Roman" pitchFamily="18" charset="0"/>
                  <a:cs typeface="Arial" charset="0"/>
                </a:rPr>
                <a:t>d</a:t>
              </a:r>
              <a:r>
                <a:rPr lang="en-US" altLang="en-US" sz="2000" b="1" baseline="30000">
                  <a:cs typeface="Arial" charset="0"/>
                </a:rPr>
                <a:t>2</a:t>
              </a:r>
              <a:r>
                <a:rPr lang="el-GR" altLang="en-US" sz="2000" b="1" i="1">
                  <a:latin typeface="Times New Roman" pitchFamily="18" charset="0"/>
                  <a:cs typeface="Arial" charset="0"/>
                </a:rPr>
                <a:t>σ</a:t>
              </a:r>
              <a:r>
                <a:rPr lang="en-US" altLang="en-US" sz="2000" b="1" i="1" baseline="-25000">
                  <a:latin typeface="Times New Roman" pitchFamily="18" charset="0"/>
                  <a:cs typeface="Arial" charset="0"/>
                </a:rPr>
                <a:t>LT</a:t>
              </a:r>
              <a:r>
                <a:rPr lang="en-US" altLang="en-US" sz="2000" b="1" baseline="30000">
                  <a:cs typeface="Arial" charset="0"/>
                </a:rPr>
                <a:t>2</a:t>
              </a:r>
              <a:r>
                <a:rPr lang="en-US" altLang="en-US" sz="2000" b="1">
                  <a:cs typeface="Arial" charset="0"/>
                </a:rPr>
                <a:t>   =</a:t>
              </a:r>
              <a:endParaRPr lang="el-GR" altLang="en-US" sz="2000" b="1" baseline="30000">
                <a:cs typeface="Arial" charset="0"/>
              </a:endParaRPr>
            </a:p>
          </p:txBody>
        </p:sp>
        <p:sp>
          <p:nvSpPr>
            <p:cNvPr id="79889" name="Freeform 12"/>
            <p:cNvSpPr>
              <a:spLocks/>
            </p:cNvSpPr>
            <p:nvPr/>
          </p:nvSpPr>
          <p:spPr bwMode="auto">
            <a:xfrm>
              <a:off x="1588" y="1542"/>
              <a:ext cx="1086" cy="234"/>
            </a:xfrm>
            <a:custGeom>
              <a:avLst/>
              <a:gdLst>
                <a:gd name="T0" fmla="*/ 0 w 1086"/>
                <a:gd name="T1" fmla="*/ 156 h 234"/>
                <a:gd name="T2" fmla="*/ 27 w 1086"/>
                <a:gd name="T3" fmla="*/ 134 h 234"/>
                <a:gd name="T4" fmla="*/ 63 w 1086"/>
                <a:gd name="T5" fmla="*/ 234 h 234"/>
                <a:gd name="T6" fmla="*/ 108 w 1086"/>
                <a:gd name="T7" fmla="*/ 0 h 234"/>
                <a:gd name="T8" fmla="*/ 1086 w 1086"/>
                <a:gd name="T9" fmla="*/ 1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6"/>
                <a:gd name="T16" fmla="*/ 0 h 234"/>
                <a:gd name="T17" fmla="*/ 1086 w 1086"/>
                <a:gd name="T18" fmla="*/ 234 h 2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6" h="234">
                  <a:moveTo>
                    <a:pt x="0" y="156"/>
                  </a:moveTo>
                  <a:lnTo>
                    <a:pt x="27" y="134"/>
                  </a:lnTo>
                  <a:lnTo>
                    <a:pt x="63" y="234"/>
                  </a:lnTo>
                  <a:lnTo>
                    <a:pt x="108" y="0"/>
                  </a:lnTo>
                  <a:lnTo>
                    <a:pt x="1086" y="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Line 13"/>
            <p:cNvSpPr>
              <a:spLocks noChangeShapeType="1"/>
            </p:cNvSpPr>
            <p:nvPr/>
          </p:nvSpPr>
          <p:spPr bwMode="auto">
            <a:xfrm>
              <a:off x="1723" y="1580"/>
              <a:ext cx="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Line 14"/>
            <p:cNvSpPr>
              <a:spLocks noChangeShapeType="1"/>
            </p:cNvSpPr>
            <p:nvPr/>
          </p:nvSpPr>
          <p:spPr bwMode="auto">
            <a:xfrm>
              <a:off x="2195" y="1580"/>
              <a:ext cx="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877" name="Group 18"/>
          <p:cNvGrpSpPr>
            <a:grpSpLocks/>
          </p:cNvGrpSpPr>
          <p:nvPr/>
        </p:nvGrpSpPr>
        <p:grpSpPr bwMode="auto">
          <a:xfrm>
            <a:off x="4108450" y="2649538"/>
            <a:ext cx="4254500" cy="396875"/>
            <a:chOff x="1652" y="2551"/>
            <a:chExt cx="2680" cy="250"/>
          </a:xfrm>
        </p:grpSpPr>
        <p:sp>
          <p:nvSpPr>
            <p:cNvPr id="79886" name="Text Box 15"/>
            <p:cNvSpPr txBox="1">
              <a:spLocks noChangeArrowheads="1"/>
            </p:cNvSpPr>
            <p:nvPr/>
          </p:nvSpPr>
          <p:spPr bwMode="auto">
            <a:xfrm>
              <a:off x="1718" y="2551"/>
              <a:ext cx="26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/>
                <a:t>(5)(30)</a:t>
              </a:r>
              <a:r>
                <a:rPr lang="en-US" altLang="en-US" sz="2000" b="1" baseline="30000"/>
                <a:t>2</a:t>
              </a:r>
              <a:r>
                <a:rPr lang="en-US" altLang="en-US" sz="2000" b="1"/>
                <a:t> + (275)</a:t>
              </a:r>
              <a:r>
                <a:rPr lang="en-US" altLang="en-US" sz="2000" b="1" baseline="30000"/>
                <a:t>2</a:t>
              </a:r>
              <a:r>
                <a:rPr lang="en-US" altLang="en-US" sz="2000" b="1"/>
                <a:t>(1)</a:t>
              </a:r>
              <a:r>
                <a:rPr lang="en-US" altLang="en-US" sz="2000" b="1" baseline="30000"/>
                <a:t>2</a:t>
              </a:r>
              <a:r>
                <a:rPr lang="en-US" altLang="en-US" sz="2000" b="1"/>
                <a:t>  = 283.06 bars</a:t>
              </a:r>
            </a:p>
          </p:txBody>
        </p:sp>
        <p:sp>
          <p:nvSpPr>
            <p:cNvPr id="79887" name="Freeform 16"/>
            <p:cNvSpPr>
              <a:spLocks/>
            </p:cNvSpPr>
            <p:nvPr/>
          </p:nvSpPr>
          <p:spPr bwMode="auto">
            <a:xfrm>
              <a:off x="1652" y="2565"/>
              <a:ext cx="1537" cy="235"/>
            </a:xfrm>
            <a:custGeom>
              <a:avLst/>
              <a:gdLst>
                <a:gd name="T0" fmla="*/ 0 w 1537"/>
                <a:gd name="T1" fmla="*/ 157 h 235"/>
                <a:gd name="T2" fmla="*/ 27 w 1537"/>
                <a:gd name="T3" fmla="*/ 135 h 235"/>
                <a:gd name="T4" fmla="*/ 63 w 1537"/>
                <a:gd name="T5" fmla="*/ 235 h 235"/>
                <a:gd name="T6" fmla="*/ 108 w 1537"/>
                <a:gd name="T7" fmla="*/ 1 h 235"/>
                <a:gd name="T8" fmla="*/ 1537 w 1537"/>
                <a:gd name="T9" fmla="*/ 0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7"/>
                <a:gd name="T16" fmla="*/ 0 h 235"/>
                <a:gd name="T17" fmla="*/ 1537 w 1537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7" h="235">
                  <a:moveTo>
                    <a:pt x="0" y="157"/>
                  </a:moveTo>
                  <a:lnTo>
                    <a:pt x="27" y="135"/>
                  </a:lnTo>
                  <a:lnTo>
                    <a:pt x="63" y="235"/>
                  </a:lnTo>
                  <a:lnTo>
                    <a:pt x="108" y="1"/>
                  </a:lnTo>
                  <a:lnTo>
                    <a:pt x="153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78" name="Text Box 19"/>
          <p:cNvSpPr txBox="1">
            <a:spLocks noChangeArrowheads="1"/>
          </p:cNvSpPr>
          <p:nvPr/>
        </p:nvSpPr>
        <p:spPr bwMode="auto">
          <a:xfrm>
            <a:off x="1089025" y="3462338"/>
            <a:ext cx="7245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000" b="1"/>
              <a:t>Consult the body of the Normal Distribution appendix for 0.9900. The closest value is 0.9901, which corresponds to a </a:t>
            </a:r>
            <a:r>
              <a:rPr lang="en-US" altLang="en-US" sz="2000" b="1" i="1">
                <a:latin typeface="Times New Roman" pitchFamily="18" charset="0"/>
              </a:rPr>
              <a:t>z</a:t>
            </a:r>
            <a:r>
              <a:rPr lang="en-US" altLang="en-US" sz="2000" b="1"/>
              <a:t> value of 2.33. We calculate the safety stock and reorder point as follows:</a:t>
            </a:r>
          </a:p>
        </p:txBody>
      </p:sp>
      <p:sp>
        <p:nvSpPr>
          <p:cNvPr id="79879" name="Text Box 20"/>
          <p:cNvSpPr txBox="1">
            <a:spLocks noChangeArrowheads="1"/>
          </p:cNvSpPr>
          <p:nvPr/>
        </p:nvSpPr>
        <p:spPr bwMode="auto">
          <a:xfrm>
            <a:off x="1152525" y="4924425"/>
            <a:ext cx="273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/>
              <a:t>Safety stock = </a:t>
            </a:r>
            <a:r>
              <a:rPr lang="en-US" altLang="en-US" sz="2000" b="1" i="1">
                <a:latin typeface="Times New Roman" pitchFamily="18" charset="0"/>
              </a:rPr>
              <a:t>z</a:t>
            </a:r>
            <a:r>
              <a:rPr lang="el-GR" altLang="en-US" sz="2000" b="1" i="1">
                <a:cs typeface="Arial" charset="0"/>
              </a:rPr>
              <a:t>σ</a:t>
            </a:r>
            <a:r>
              <a:rPr lang="en-US" altLang="en-US" sz="2000" b="1" i="1" baseline="-25000">
                <a:latin typeface="Times New Roman" pitchFamily="18" charset="0"/>
                <a:cs typeface="Arial" charset="0"/>
              </a:rPr>
              <a:t>dLT</a:t>
            </a:r>
            <a:r>
              <a:rPr lang="en-US" altLang="en-US" sz="2000" b="1">
                <a:cs typeface="Arial" charset="0"/>
              </a:rPr>
              <a:t> =</a:t>
            </a:r>
            <a:endParaRPr lang="en-US" altLang="en-US" sz="2000" b="1"/>
          </a:p>
        </p:txBody>
      </p:sp>
      <p:sp>
        <p:nvSpPr>
          <p:cNvPr id="79880" name="Text Box 21"/>
          <p:cNvSpPr txBox="1">
            <a:spLocks noChangeArrowheads="1"/>
          </p:cNvSpPr>
          <p:nvPr/>
        </p:nvSpPr>
        <p:spPr bwMode="auto">
          <a:xfrm>
            <a:off x="3768725" y="4922838"/>
            <a:ext cx="441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cs typeface="Arial" charset="0"/>
              </a:rPr>
              <a:t>(2.33)(283.06) = 659.53  or  660 bars</a:t>
            </a:r>
            <a:endParaRPr lang="en-US" altLang="en-US" sz="2000" b="1"/>
          </a:p>
        </p:txBody>
      </p:sp>
      <p:grpSp>
        <p:nvGrpSpPr>
          <p:cNvPr id="79881" name="Group 27"/>
          <p:cNvGrpSpPr>
            <a:grpSpLocks/>
          </p:cNvGrpSpPr>
          <p:nvPr/>
        </p:nvGrpSpPr>
        <p:grpSpPr bwMode="auto">
          <a:xfrm>
            <a:off x="835025" y="5686425"/>
            <a:ext cx="4529138" cy="427038"/>
            <a:chOff x="526" y="3376"/>
            <a:chExt cx="2853" cy="269"/>
          </a:xfrm>
        </p:grpSpPr>
        <p:sp>
          <p:nvSpPr>
            <p:cNvPr id="79883" name="Text Box 23"/>
            <p:cNvSpPr txBox="1">
              <a:spLocks noChangeArrowheads="1"/>
            </p:cNvSpPr>
            <p:nvPr/>
          </p:nvSpPr>
          <p:spPr bwMode="auto">
            <a:xfrm>
              <a:off x="526" y="3376"/>
              <a:ext cx="285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4127500" indent="-41275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en-US" sz="2000" b="1"/>
                <a:t>Reorder point = </a:t>
              </a:r>
              <a:r>
                <a:rPr lang="en-US" altLang="en-US" sz="2000" b="1" i="1">
                  <a:latin typeface="Times New Roman" pitchFamily="18" charset="0"/>
                </a:rPr>
                <a:t>dL</a:t>
              </a:r>
              <a:r>
                <a:rPr lang="en-US" altLang="en-US" sz="2000" b="1"/>
                <a:t> + Safety stock	= </a:t>
              </a:r>
            </a:p>
          </p:txBody>
        </p:sp>
        <p:sp>
          <p:nvSpPr>
            <p:cNvPr id="79884" name="Line 24"/>
            <p:cNvSpPr>
              <a:spLocks noChangeShapeType="1"/>
            </p:cNvSpPr>
            <p:nvPr/>
          </p:nvSpPr>
          <p:spPr bwMode="auto">
            <a:xfrm>
              <a:off x="1903" y="3435"/>
              <a:ext cx="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Line 25"/>
            <p:cNvSpPr>
              <a:spLocks noChangeShapeType="1"/>
            </p:cNvSpPr>
            <p:nvPr/>
          </p:nvSpPr>
          <p:spPr bwMode="auto">
            <a:xfrm>
              <a:off x="1811" y="3435"/>
              <a:ext cx="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82" name="Text Box 26"/>
          <p:cNvSpPr txBox="1">
            <a:spLocks noChangeArrowheads="1"/>
          </p:cNvSpPr>
          <p:nvPr/>
        </p:nvSpPr>
        <p:spPr bwMode="auto">
          <a:xfrm>
            <a:off x="5178425" y="5684838"/>
            <a:ext cx="33258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127500" indent="-4127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000" b="1"/>
              <a:t>(275)(5) + 660 = 2,035 bars</a:t>
            </a:r>
          </a:p>
        </p:txBody>
      </p:sp>
    </p:spTree>
    <p:extLst>
      <p:ext uri="{BB962C8B-B14F-4D97-AF65-F5344CB8AC3E}">
        <p14:creationId xmlns:p14="http://schemas.microsoft.com/office/powerpoint/2010/main" val="3536270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4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81025" y="1657350"/>
            <a:ext cx="7912100" cy="461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smtClean="0"/>
              <a:t>c.	The total annual cost for the </a:t>
            </a:r>
            <a:r>
              <a:rPr lang="en-US" altLang="en-US" sz="2000" i="1" smtClean="0">
                <a:latin typeface="Times New Roman" pitchFamily="18" charset="0"/>
              </a:rPr>
              <a:t>Q</a:t>
            </a:r>
            <a:r>
              <a:rPr lang="en-US" altLang="en-US" sz="2000" smtClean="0"/>
              <a:t> system is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1047750" y="2244725"/>
            <a:ext cx="4618038" cy="822325"/>
            <a:chOff x="1262" y="2882"/>
            <a:chExt cx="2909" cy="518"/>
          </a:xfrm>
        </p:grpSpPr>
        <p:sp>
          <p:nvSpPr>
            <p:cNvPr id="80909" name="Text Box 5"/>
            <p:cNvSpPr txBox="1">
              <a:spLocks noChangeArrowheads="1"/>
            </p:cNvSpPr>
            <p:nvPr/>
          </p:nvSpPr>
          <p:spPr bwMode="auto">
            <a:xfrm>
              <a:off x="1262" y="3064"/>
              <a:ext cx="29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 i="1">
                  <a:latin typeface="Times New Roman" pitchFamily="18" charset="0"/>
                </a:rPr>
                <a:t>C</a:t>
              </a:r>
              <a:r>
                <a:rPr lang="en-US" altLang="en-US" sz="2000" b="1"/>
                <a:t> =      (</a:t>
              </a:r>
              <a:r>
                <a:rPr lang="en-US" altLang="en-US" sz="2000" b="1" i="1">
                  <a:latin typeface="Times New Roman" pitchFamily="18" charset="0"/>
                </a:rPr>
                <a:t>H</a:t>
              </a:r>
              <a:r>
                <a:rPr lang="en-US" altLang="en-US" sz="2000" b="1"/>
                <a:t>) +      (</a:t>
              </a:r>
              <a:r>
                <a:rPr lang="en-US" altLang="en-US" sz="2000" b="1" i="1">
                  <a:latin typeface="Times New Roman" pitchFamily="18" charset="0"/>
                </a:rPr>
                <a:t>S</a:t>
              </a:r>
              <a:r>
                <a:rPr lang="en-US" altLang="en-US" sz="2000" b="1"/>
                <a:t>) + (</a:t>
              </a:r>
              <a:r>
                <a:rPr lang="en-US" altLang="en-US" sz="2000" b="1" i="1">
                  <a:latin typeface="Times New Roman" pitchFamily="18" charset="0"/>
                </a:rPr>
                <a:t>H</a:t>
              </a:r>
              <a:r>
                <a:rPr lang="en-US" altLang="en-US" sz="2000" b="1"/>
                <a:t>)(Safety stock)</a:t>
              </a:r>
            </a:p>
          </p:txBody>
        </p:sp>
        <p:sp>
          <p:nvSpPr>
            <p:cNvPr id="80910" name="Text Box 6"/>
            <p:cNvSpPr txBox="1">
              <a:spLocks noChangeArrowheads="1"/>
            </p:cNvSpPr>
            <p:nvPr/>
          </p:nvSpPr>
          <p:spPr bwMode="auto">
            <a:xfrm>
              <a:off x="1601" y="2882"/>
              <a:ext cx="23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i="1">
                  <a:latin typeface="Times New Roman" pitchFamily="18" charset="0"/>
                </a:rPr>
                <a:t>Q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/>
                <a:t>2</a:t>
              </a:r>
            </a:p>
          </p:txBody>
        </p:sp>
        <p:sp>
          <p:nvSpPr>
            <p:cNvPr id="80911" name="Line 7"/>
            <p:cNvSpPr>
              <a:spLocks noChangeShapeType="1"/>
            </p:cNvSpPr>
            <p:nvPr/>
          </p:nvSpPr>
          <p:spPr bwMode="auto">
            <a:xfrm>
              <a:off x="1621" y="318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Text Box 8"/>
            <p:cNvSpPr txBox="1">
              <a:spLocks noChangeArrowheads="1"/>
            </p:cNvSpPr>
            <p:nvPr/>
          </p:nvSpPr>
          <p:spPr bwMode="auto">
            <a:xfrm>
              <a:off x="2234" y="2944"/>
              <a:ext cx="2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i="1">
                  <a:latin typeface="Times New Roman" pitchFamily="18" charset="0"/>
                </a:rPr>
                <a:t>D</a:t>
              </a:r>
              <a:endParaRPr lang="en-US" altLang="en-US" sz="2000" b="1" i="1"/>
            </a:p>
            <a:p>
              <a:pPr algn="ctr" eaLnBrk="1" hangingPunct="1"/>
              <a:r>
                <a:rPr lang="en-US" altLang="en-US" sz="2000" b="1" i="1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80913" name="Line 9"/>
            <p:cNvSpPr>
              <a:spLocks noChangeShapeType="1"/>
            </p:cNvSpPr>
            <p:nvPr/>
          </p:nvSpPr>
          <p:spPr bwMode="auto">
            <a:xfrm>
              <a:off x="2254" y="317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01" name="Group 20"/>
          <p:cNvGrpSpPr>
            <a:grpSpLocks/>
          </p:cNvGrpSpPr>
          <p:nvPr/>
        </p:nvGrpSpPr>
        <p:grpSpPr bwMode="auto">
          <a:xfrm>
            <a:off x="1047750" y="3260725"/>
            <a:ext cx="7027863" cy="762000"/>
            <a:chOff x="982" y="1874"/>
            <a:chExt cx="4427" cy="480"/>
          </a:xfrm>
        </p:grpSpPr>
        <p:sp>
          <p:nvSpPr>
            <p:cNvPr id="80902" name="Text Box 11"/>
            <p:cNvSpPr txBox="1">
              <a:spLocks noChangeArrowheads="1"/>
            </p:cNvSpPr>
            <p:nvPr/>
          </p:nvSpPr>
          <p:spPr bwMode="auto">
            <a:xfrm>
              <a:off x="982" y="2008"/>
              <a:ext cx="4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 i="1">
                  <a:latin typeface="Times New Roman" pitchFamily="18" charset="0"/>
                </a:rPr>
                <a:t>C</a:t>
              </a:r>
              <a:r>
                <a:rPr lang="en-US" altLang="en-US" sz="2000" b="1"/>
                <a:t> =            ($0.30) +                ($10) + ($0.30)(660) = $974.05</a:t>
              </a:r>
            </a:p>
          </p:txBody>
        </p:sp>
        <p:grpSp>
          <p:nvGrpSpPr>
            <p:cNvPr id="80903" name="Group 19"/>
            <p:cNvGrpSpPr>
              <a:grpSpLocks/>
            </p:cNvGrpSpPr>
            <p:nvPr/>
          </p:nvGrpSpPr>
          <p:grpSpPr bwMode="auto">
            <a:xfrm>
              <a:off x="1310" y="1874"/>
              <a:ext cx="516" cy="480"/>
              <a:chOff x="1301" y="1895"/>
              <a:chExt cx="516" cy="480"/>
            </a:xfrm>
          </p:grpSpPr>
          <p:sp>
            <p:nvSpPr>
              <p:cNvPr id="80907" name="Text Box 13"/>
              <p:cNvSpPr txBox="1">
                <a:spLocks noChangeArrowheads="1"/>
              </p:cNvSpPr>
              <p:nvPr/>
            </p:nvSpPr>
            <p:spPr bwMode="auto">
              <a:xfrm>
                <a:off x="1301" y="1895"/>
                <a:ext cx="51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2,587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2</a:t>
                </a:r>
              </a:p>
            </p:txBody>
          </p:sp>
          <p:sp>
            <p:nvSpPr>
              <p:cNvPr id="80908" name="Line 14"/>
              <p:cNvSpPr>
                <a:spLocks noChangeShapeType="1"/>
              </p:cNvSpPr>
              <p:nvPr/>
            </p:nvSpPr>
            <p:spPr bwMode="auto">
              <a:xfrm>
                <a:off x="1355" y="2154"/>
                <a:ext cx="4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04" name="Group 18"/>
            <p:cNvGrpSpPr>
              <a:grpSpLocks/>
            </p:cNvGrpSpPr>
            <p:nvPr/>
          </p:nvGrpSpPr>
          <p:grpSpPr bwMode="auto">
            <a:xfrm>
              <a:off x="2484" y="1874"/>
              <a:ext cx="694" cy="480"/>
              <a:chOff x="2394" y="1887"/>
              <a:chExt cx="694" cy="480"/>
            </a:xfrm>
          </p:grpSpPr>
          <p:sp>
            <p:nvSpPr>
              <p:cNvPr id="80905" name="Text Box 16"/>
              <p:cNvSpPr txBox="1">
                <a:spLocks noChangeArrowheads="1"/>
              </p:cNvSpPr>
              <p:nvPr/>
            </p:nvSpPr>
            <p:spPr bwMode="auto">
              <a:xfrm>
                <a:off x="2394" y="1887"/>
                <a:ext cx="694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100,375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2000" b="1"/>
                  <a:t>2,587</a:t>
                </a:r>
              </a:p>
            </p:txBody>
          </p:sp>
          <p:sp>
            <p:nvSpPr>
              <p:cNvPr id="80906" name="Line 17"/>
              <p:cNvSpPr>
                <a:spLocks noChangeShapeType="1"/>
              </p:cNvSpPr>
              <p:nvPr/>
            </p:nvSpPr>
            <p:spPr bwMode="auto">
              <a:xfrm>
                <a:off x="2437" y="2142"/>
                <a:ext cx="60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43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Solved Problem 5</a:t>
            </a:r>
            <a:br>
              <a:rPr lang="en-US" altLang="en-US" sz="4000" dirty="0" smtClean="0">
                <a:solidFill>
                  <a:schemeClr val="tx1"/>
                </a:solidFill>
              </a:rPr>
            </a:br>
            <a:r>
              <a:rPr lang="en-US" altLang="en-US" sz="4000" dirty="0" smtClean="0">
                <a:solidFill>
                  <a:schemeClr val="tx1"/>
                </a:solidFill>
              </a:rPr>
              <a:t>ABC Classification: Example</a:t>
            </a:r>
          </a:p>
        </p:txBody>
      </p:sp>
      <p:grpSp>
        <p:nvGrpSpPr>
          <p:cNvPr id="22531" name="Group 9"/>
          <p:cNvGrpSpPr>
            <a:grpSpLocks/>
          </p:cNvGrpSpPr>
          <p:nvPr/>
        </p:nvGrpSpPr>
        <p:grpSpPr bwMode="auto">
          <a:xfrm>
            <a:off x="1447800" y="1676400"/>
            <a:ext cx="6149975" cy="4572000"/>
            <a:chOff x="912" y="1056"/>
            <a:chExt cx="3874" cy="2880"/>
          </a:xfrm>
        </p:grpSpPr>
        <p:sp>
          <p:nvSpPr>
            <p:cNvPr id="22532" name="Rectangle 8"/>
            <p:cNvSpPr>
              <a:spLocks noChangeArrowheads="1"/>
            </p:cNvSpPr>
            <p:nvPr/>
          </p:nvSpPr>
          <p:spPr bwMode="auto">
            <a:xfrm>
              <a:off x="912" y="1056"/>
              <a:ext cx="3840" cy="2880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l-GR" altLang="en-US"/>
            </a:p>
          </p:txBody>
        </p:sp>
        <p:grpSp>
          <p:nvGrpSpPr>
            <p:cNvPr id="22533" name="Group 3"/>
            <p:cNvGrpSpPr>
              <a:grpSpLocks/>
            </p:cNvGrpSpPr>
            <p:nvPr/>
          </p:nvGrpSpPr>
          <p:grpSpPr bwMode="auto">
            <a:xfrm>
              <a:off x="974" y="1105"/>
              <a:ext cx="3812" cy="2680"/>
              <a:chOff x="937" y="1164"/>
              <a:chExt cx="3812" cy="2680"/>
            </a:xfrm>
          </p:grpSpPr>
          <p:sp>
            <p:nvSpPr>
              <p:cNvPr id="855044" name="Rectangle 4"/>
              <p:cNvSpPr>
                <a:spLocks noChangeArrowheads="1"/>
              </p:cNvSpPr>
              <p:nvPr/>
            </p:nvSpPr>
            <p:spPr bwMode="auto">
              <a:xfrm>
                <a:off x="937" y="1486"/>
                <a:ext cx="3812" cy="2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1	$ 60	90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2	350	40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3	30	130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4	80	60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5	30	100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6	20	180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7	10	170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8	320	50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9	510	60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10	20	120</a:t>
                </a:r>
              </a:p>
            </p:txBody>
          </p:sp>
          <p:sp>
            <p:nvSpPr>
              <p:cNvPr id="855045" name="Rectangle 5"/>
              <p:cNvSpPr>
                <a:spLocks noChangeArrowheads="1"/>
              </p:cNvSpPr>
              <p:nvPr/>
            </p:nvSpPr>
            <p:spPr bwMode="auto">
              <a:xfrm>
                <a:off x="937" y="1164"/>
                <a:ext cx="37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tabLst>
                    <a:tab pos="282575" algn="ctr"/>
                    <a:tab pos="2101850" algn="ctr"/>
                    <a:tab pos="4572000" algn="ctr"/>
                  </a:tabLst>
                  <a:defRPr/>
                </a:pPr>
                <a:r>
                  <a:rPr lang="en-US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PART	UNIT COST	ANNUAL USAGE</a:t>
                </a:r>
                <a:endParaRPr lang="en-US" sz="2400"/>
              </a:p>
            </p:txBody>
          </p:sp>
          <p:sp>
            <p:nvSpPr>
              <p:cNvPr id="22536" name="Line 6"/>
              <p:cNvSpPr>
                <a:spLocks noChangeShapeType="1"/>
              </p:cNvSpPr>
              <p:nvPr/>
            </p:nvSpPr>
            <p:spPr bwMode="auto">
              <a:xfrm>
                <a:off x="951" y="1467"/>
                <a:ext cx="3742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307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Solved Problem 5</a:t>
            </a:r>
            <a:br>
              <a:rPr lang="en-US" altLang="en-US" sz="4000" dirty="0" smtClean="0"/>
            </a:br>
            <a:r>
              <a:rPr lang="en-US" altLang="en-US" sz="4000" dirty="0" smtClean="0"/>
              <a:t>ABC Classification: Example (cont.)</a:t>
            </a:r>
          </a:p>
        </p:txBody>
      </p:sp>
      <p:sp>
        <p:nvSpPr>
          <p:cNvPr id="859139" name="Rectangle 3"/>
          <p:cNvSpPr>
            <a:spLocks noChangeArrowheads="1"/>
          </p:cNvSpPr>
          <p:nvPr/>
        </p:nvSpPr>
        <p:spPr bwMode="auto">
          <a:xfrm>
            <a:off x="7323138" y="6021388"/>
            <a:ext cx="1471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b="1">
                <a:solidFill>
                  <a:srgbClr val="EEEEE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10.1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533400" y="1600200"/>
            <a:ext cx="8212138" cy="4741863"/>
            <a:chOff x="303" y="774"/>
            <a:chExt cx="5173" cy="2987"/>
          </a:xfrm>
        </p:grpSpPr>
        <p:grpSp>
          <p:nvGrpSpPr>
            <p:cNvPr id="23568" name="Group 5"/>
            <p:cNvGrpSpPr>
              <a:grpSpLocks/>
            </p:cNvGrpSpPr>
            <p:nvPr/>
          </p:nvGrpSpPr>
          <p:grpSpPr bwMode="auto">
            <a:xfrm>
              <a:off x="1143" y="968"/>
              <a:ext cx="3812" cy="2680"/>
              <a:chOff x="937" y="1164"/>
              <a:chExt cx="3812" cy="2680"/>
            </a:xfrm>
          </p:grpSpPr>
          <p:sp>
            <p:nvSpPr>
              <p:cNvPr id="859142" name="Rectangle 6"/>
              <p:cNvSpPr>
                <a:spLocks noChangeArrowheads="1"/>
              </p:cNvSpPr>
              <p:nvPr/>
            </p:nvSpPr>
            <p:spPr bwMode="auto">
              <a:xfrm>
                <a:off x="937" y="1486"/>
                <a:ext cx="3812" cy="2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1	$ 60	90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2	350	40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3	30	130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4	80	60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5	30	100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6	20	180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7	10	170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8	320	50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9	510	60</a:t>
                </a:r>
              </a:p>
              <a:p>
                <a:pPr eaLnBrk="0" hangingPunct="0">
                  <a:tabLst>
                    <a:tab pos="479425" algn="r"/>
                    <a:tab pos="2384425" algn="r"/>
                    <a:tab pos="4768850" algn="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10	20	120</a:t>
                </a:r>
              </a:p>
            </p:txBody>
          </p:sp>
          <p:sp>
            <p:nvSpPr>
              <p:cNvPr id="859143" name="Rectangle 7"/>
              <p:cNvSpPr>
                <a:spLocks noChangeArrowheads="1"/>
              </p:cNvSpPr>
              <p:nvPr/>
            </p:nvSpPr>
            <p:spPr bwMode="auto">
              <a:xfrm>
                <a:off x="937" y="1164"/>
                <a:ext cx="37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tabLst>
                    <a:tab pos="282575" algn="ctr"/>
                    <a:tab pos="2101850" algn="ctr"/>
                    <a:tab pos="4572000" algn="ctr"/>
                  </a:tabLst>
                  <a:defRPr/>
                </a:pPr>
                <a:r>
                  <a:rPr lang="en-US" sz="2400" b="1">
                    <a:solidFill>
                      <a:srgbClr val="EEEEEE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	PART	UNIT COST	ANNUAL USAGE</a:t>
                </a:r>
                <a:endParaRPr lang="en-US" sz="2400"/>
              </a:p>
            </p:txBody>
          </p:sp>
          <p:sp>
            <p:nvSpPr>
              <p:cNvPr id="23576" name="Line 8"/>
              <p:cNvSpPr>
                <a:spLocks noChangeShapeType="1"/>
              </p:cNvSpPr>
              <p:nvPr/>
            </p:nvSpPr>
            <p:spPr bwMode="auto">
              <a:xfrm>
                <a:off x="951" y="1467"/>
                <a:ext cx="3742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9" name="Rectangle 9"/>
            <p:cNvSpPr>
              <a:spLocks noChangeArrowheads="1"/>
            </p:cNvSpPr>
            <p:nvPr/>
          </p:nvSpPr>
          <p:spPr bwMode="auto">
            <a:xfrm>
              <a:off x="303" y="774"/>
              <a:ext cx="5173" cy="2987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l-GR" altLang="en-US"/>
            </a:p>
          </p:txBody>
        </p:sp>
        <p:sp>
          <p:nvSpPr>
            <p:cNvPr id="23570" name="Rectangle 10"/>
            <p:cNvSpPr>
              <a:spLocks noChangeArrowheads="1"/>
            </p:cNvSpPr>
            <p:nvPr/>
          </p:nvSpPr>
          <p:spPr bwMode="auto">
            <a:xfrm>
              <a:off x="466" y="945"/>
              <a:ext cx="481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425575" algn="ctr"/>
                  <a:tab pos="2863850" algn="ctr"/>
                  <a:tab pos="4572000" algn="ctr"/>
                  <a:tab pos="647700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b="1"/>
                <a:t>		TOTAL	% OF TOTAL	% OF TOTAL</a:t>
              </a:r>
            </a:p>
            <a:p>
              <a:pPr>
                <a:lnSpc>
                  <a:spcPct val="85000"/>
                </a:lnSpc>
              </a:pPr>
              <a:r>
                <a:rPr lang="en-US" altLang="en-US" b="1"/>
                <a:t>	PART	VALUE	VALUE	QUANTITY	% CUMMULATIVE</a:t>
              </a:r>
            </a:p>
          </p:txBody>
        </p:sp>
        <p:sp>
          <p:nvSpPr>
            <p:cNvPr id="23571" name="Rectangle 11"/>
            <p:cNvSpPr>
              <a:spLocks noChangeArrowheads="1"/>
            </p:cNvSpPr>
            <p:nvPr/>
          </p:nvSpPr>
          <p:spPr bwMode="auto">
            <a:xfrm>
              <a:off x="545" y="1304"/>
              <a:ext cx="4600" cy="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r"/>
                  <a:tab pos="1622425" algn="r"/>
                  <a:tab pos="3048000" algn="r"/>
                  <a:tab pos="4670425" algn="r"/>
                  <a:tab pos="6759575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 b="1"/>
                <a:t>	9	$30,600	35.9	6.0	6.0</a:t>
              </a:r>
            </a:p>
            <a:p>
              <a:r>
                <a:rPr lang="en-US" altLang="en-US" sz="2000" b="1"/>
                <a:t>	8	16,000	18.7	5.0	11.0</a:t>
              </a:r>
            </a:p>
            <a:p>
              <a:r>
                <a:rPr lang="en-US" altLang="en-US" sz="2000" b="1"/>
                <a:t>	2	14,000	16.4	4.0	15.0</a:t>
              </a:r>
            </a:p>
            <a:p>
              <a:r>
                <a:rPr lang="en-US" altLang="en-US" sz="2000" b="1"/>
                <a:t>	1	5,400	6.3	9.0	24.0</a:t>
              </a:r>
            </a:p>
            <a:p>
              <a:r>
                <a:rPr lang="en-US" altLang="en-US" sz="2000" b="1"/>
                <a:t>	4	4,800	5.6	6.0	30.0</a:t>
              </a:r>
            </a:p>
            <a:p>
              <a:r>
                <a:rPr lang="en-US" altLang="en-US" sz="2000" b="1"/>
                <a:t>	3	3,900	4.6	10.0	40.0</a:t>
              </a:r>
            </a:p>
            <a:p>
              <a:r>
                <a:rPr lang="en-US" altLang="en-US" sz="2000" b="1"/>
                <a:t>	6	3,600	4.2	18.0	58.0</a:t>
              </a:r>
            </a:p>
            <a:p>
              <a:r>
                <a:rPr lang="en-US" altLang="en-US" sz="2000" b="1"/>
                <a:t>	5	3,000	3.5	13.0	71.0</a:t>
              </a:r>
            </a:p>
            <a:p>
              <a:r>
                <a:rPr lang="en-US" altLang="en-US" sz="2000" b="1"/>
                <a:t>	10	2,400	2.8	12.0	83.0</a:t>
              </a:r>
            </a:p>
            <a:p>
              <a:r>
                <a:rPr lang="en-US" altLang="en-US" sz="2000" b="1"/>
                <a:t>	7	1,700	2.0	17.0	100.0</a:t>
              </a:r>
              <a:endParaRPr lang="en-US" altLang="en-US" sz="700" b="1"/>
            </a:p>
            <a:p>
              <a:endParaRPr lang="en-US" altLang="en-US" sz="700" b="1"/>
            </a:p>
            <a:p>
              <a:r>
                <a:rPr lang="en-US" altLang="en-US" sz="2000" b="1"/>
                <a:t>		$85,400</a:t>
              </a:r>
            </a:p>
          </p:txBody>
        </p:sp>
        <p:sp>
          <p:nvSpPr>
            <p:cNvPr id="23572" name="Line 12"/>
            <p:cNvSpPr>
              <a:spLocks noChangeShapeType="1"/>
            </p:cNvSpPr>
            <p:nvPr/>
          </p:nvSpPr>
          <p:spPr bwMode="auto">
            <a:xfrm>
              <a:off x="996" y="3288"/>
              <a:ext cx="72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13"/>
            <p:cNvSpPr>
              <a:spLocks noChangeShapeType="1"/>
            </p:cNvSpPr>
            <p:nvPr/>
          </p:nvSpPr>
          <p:spPr bwMode="auto">
            <a:xfrm>
              <a:off x="516" y="1297"/>
              <a:ext cx="473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85850" y="2819400"/>
            <a:ext cx="6900863" cy="2395538"/>
            <a:chOff x="684" y="1593"/>
            <a:chExt cx="4347" cy="1509"/>
          </a:xfrm>
        </p:grpSpPr>
        <p:sp>
          <p:nvSpPr>
            <p:cNvPr id="23563" name="Line 14"/>
            <p:cNvSpPr>
              <a:spLocks noChangeShapeType="1"/>
            </p:cNvSpPr>
            <p:nvPr/>
          </p:nvSpPr>
          <p:spPr bwMode="auto">
            <a:xfrm>
              <a:off x="684" y="1968"/>
              <a:ext cx="4347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15"/>
            <p:cNvSpPr>
              <a:spLocks noChangeShapeType="1"/>
            </p:cNvSpPr>
            <p:nvPr/>
          </p:nvSpPr>
          <p:spPr bwMode="auto">
            <a:xfrm>
              <a:off x="684" y="2544"/>
              <a:ext cx="4347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9152" name="Rectangle 16"/>
            <p:cNvSpPr>
              <a:spLocks noChangeArrowheads="1"/>
            </p:cNvSpPr>
            <p:nvPr/>
          </p:nvSpPr>
          <p:spPr bwMode="auto">
            <a:xfrm>
              <a:off x="3906" y="1593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</a:p>
          </p:txBody>
        </p:sp>
        <p:sp>
          <p:nvSpPr>
            <p:cNvPr id="859153" name="Rectangle 17"/>
            <p:cNvSpPr>
              <a:spLocks noChangeArrowheads="1"/>
            </p:cNvSpPr>
            <p:nvPr/>
          </p:nvSpPr>
          <p:spPr bwMode="auto">
            <a:xfrm>
              <a:off x="3906" y="2064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</a:t>
              </a:r>
            </a:p>
          </p:txBody>
        </p:sp>
        <p:sp>
          <p:nvSpPr>
            <p:cNvPr id="859154" name="Rectangle 18"/>
            <p:cNvSpPr>
              <a:spLocks noChangeArrowheads="1"/>
            </p:cNvSpPr>
            <p:nvPr/>
          </p:nvSpPr>
          <p:spPr bwMode="auto">
            <a:xfrm>
              <a:off x="3906" y="2775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227138" y="3868738"/>
            <a:ext cx="7535862" cy="2455862"/>
            <a:chOff x="578" y="1574"/>
            <a:chExt cx="4747" cy="1547"/>
          </a:xfrm>
        </p:grpSpPr>
        <p:sp>
          <p:nvSpPr>
            <p:cNvPr id="23559" name="Rectangle 26"/>
            <p:cNvSpPr>
              <a:spLocks noChangeArrowheads="1"/>
            </p:cNvSpPr>
            <p:nvPr/>
          </p:nvSpPr>
          <p:spPr bwMode="auto">
            <a:xfrm>
              <a:off x="578" y="1574"/>
              <a:ext cx="4747" cy="154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l-GR" altLang="en-US"/>
            </a:p>
          </p:txBody>
        </p:sp>
        <p:sp>
          <p:nvSpPr>
            <p:cNvPr id="23560" name="Rectangle 27"/>
            <p:cNvSpPr>
              <a:spLocks noChangeArrowheads="1"/>
            </p:cNvSpPr>
            <p:nvPr/>
          </p:nvSpPr>
          <p:spPr bwMode="auto">
            <a:xfrm>
              <a:off x="868" y="1786"/>
              <a:ext cx="4093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905000" algn="ctr"/>
                  <a:tab pos="3429000" algn="ctr"/>
                  <a:tab pos="5530850" algn="ct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2000" b="1"/>
                <a:t>			% OF TOTAL	% OF TOTAL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2000" b="1"/>
                <a:t>	CLASS	ITEMS	VALUE	QUANTITY</a:t>
              </a:r>
            </a:p>
          </p:txBody>
        </p:sp>
        <p:sp>
          <p:nvSpPr>
            <p:cNvPr id="23561" name="Rectangle 28"/>
            <p:cNvSpPr>
              <a:spLocks noChangeArrowheads="1"/>
            </p:cNvSpPr>
            <p:nvPr/>
          </p:nvSpPr>
          <p:spPr bwMode="auto">
            <a:xfrm>
              <a:off x="938" y="2220"/>
              <a:ext cx="400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ctr"/>
                  <a:tab pos="1339850" algn="l"/>
                  <a:tab pos="3625850" algn="r"/>
                  <a:tab pos="5715000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 b="1"/>
                <a:t>	A	9, 8, 2	71.0	15.0</a:t>
              </a:r>
            </a:p>
            <a:p>
              <a:r>
                <a:rPr lang="en-US" altLang="en-US" sz="2000" b="1"/>
                <a:t>	B	1, 4, 3	16.5	25.0</a:t>
              </a:r>
            </a:p>
            <a:p>
              <a:r>
                <a:rPr lang="en-US" altLang="en-US" sz="2000" b="1"/>
                <a:t>	C	6, 5, 10, 7	12.5	60.0</a:t>
              </a:r>
            </a:p>
          </p:txBody>
        </p:sp>
        <p:sp>
          <p:nvSpPr>
            <p:cNvPr id="23562" name="Line 29"/>
            <p:cNvSpPr>
              <a:spLocks noChangeShapeType="1"/>
            </p:cNvSpPr>
            <p:nvPr/>
          </p:nvSpPr>
          <p:spPr bwMode="auto">
            <a:xfrm>
              <a:off x="880" y="2196"/>
              <a:ext cx="411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0345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2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46396"/>
              </p:ext>
            </p:extLst>
          </p:nvPr>
        </p:nvGraphicFramePr>
        <p:xfrm>
          <a:off x="1115616" y="2060848"/>
          <a:ext cx="7128787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431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  <a:gridCol w="526363"/>
              </a:tblGrid>
              <a:tr h="381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Jan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Feb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Mar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Apr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May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June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July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Aug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Sept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Oct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Nov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Dec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3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Year 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80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70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90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80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120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130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110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3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Year 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120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130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120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90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70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80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140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140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1365007"/>
            <a:ext cx="8064896" cy="422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20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>
                <a:tab pos="720725" algn="l"/>
              </a:tabLst>
              <a:defRPr/>
            </a:pPr>
            <a:r>
              <a:rPr lang="en-US" altLang="en-US" sz="2000" dirty="0">
                <a:latin typeface="+mn-lt"/>
                <a:cs typeface="+mn-cs"/>
              </a:rPr>
              <a:t>For a product managed according to the Economic Order Quantity method, the table shows monthly demand rates for the last two years	</a:t>
            </a: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>
                <a:tab pos="720725" algn="l"/>
              </a:tabLst>
              <a:defRPr/>
            </a:pPr>
            <a:r>
              <a:rPr lang="en-US" altLang="en-US" sz="2000" dirty="0">
                <a:latin typeface="+mn-lt"/>
                <a:cs typeface="+mn-cs"/>
              </a:rPr>
              <a:t>	</a:t>
            </a: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>
                <a:tab pos="720725" algn="l"/>
              </a:tabLst>
              <a:defRPr/>
            </a:pPr>
            <a:endParaRPr lang="en-US" altLang="en-US" sz="2000" dirty="0" smtClean="0">
              <a:latin typeface="+mn-lt"/>
              <a:cs typeface="+mn-cs"/>
            </a:endParaRP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>
                <a:tab pos="720725" algn="l"/>
              </a:tabLst>
              <a:defRPr/>
            </a:pPr>
            <a:endParaRPr lang="en-US" altLang="en-US" sz="2000" dirty="0">
              <a:latin typeface="+mn-lt"/>
              <a:cs typeface="+mn-cs"/>
            </a:endParaRP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>
                <a:tab pos="720725" algn="l"/>
              </a:tabLst>
              <a:defRPr/>
            </a:pPr>
            <a:r>
              <a:rPr lang="en-US" altLang="en-US" sz="2000" dirty="0" smtClean="0">
                <a:latin typeface="+mn-lt"/>
                <a:cs typeface="+mn-cs"/>
              </a:rPr>
              <a:t>The </a:t>
            </a:r>
            <a:r>
              <a:rPr lang="en-US" altLang="en-US" sz="2000" dirty="0">
                <a:latin typeface="+mn-lt"/>
                <a:cs typeface="+mn-cs"/>
              </a:rPr>
              <a:t>product is bought at 20 Euros per unit. </a:t>
            </a:r>
            <a:r>
              <a:rPr lang="en-US" altLang="en-US" sz="2000" dirty="0">
                <a:latin typeface="+mn-lt"/>
                <a:cs typeface="+mn-cs"/>
              </a:rPr>
              <a:t>Set up cost is 105 Euros and holding cost is 35% of the purchasing price.</a:t>
            </a: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>
                <a:tab pos="720725" algn="l"/>
              </a:tabLst>
              <a:defRPr/>
            </a:pPr>
            <a:r>
              <a:rPr lang="en-US" altLang="en-US" sz="2000" dirty="0">
                <a:latin typeface="+mn-lt"/>
                <a:cs typeface="+mn-cs"/>
              </a:rPr>
              <a:t>Service level decided by management is  95%.</a:t>
            </a: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None/>
              <a:tabLst>
                <a:tab pos="720725" algn="l"/>
              </a:tabLst>
              <a:defRPr/>
            </a:pPr>
            <a:r>
              <a:rPr lang="en-US" altLang="en-US" sz="2000" dirty="0">
                <a:latin typeface="+mn-lt"/>
                <a:cs typeface="+mn-cs"/>
              </a:rPr>
              <a:t>Delivery lead time is 1 month.</a:t>
            </a: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Char char="•"/>
              <a:tabLst>
                <a:tab pos="720725" algn="l"/>
              </a:tabLst>
              <a:defRPr/>
            </a:pPr>
            <a:r>
              <a:rPr lang="en-US" altLang="en-US" sz="2000" dirty="0">
                <a:latin typeface="+mn-lt"/>
                <a:cs typeface="+mn-cs"/>
              </a:rPr>
              <a:t>Calculate EOQ, Number of orders and time between orders</a:t>
            </a: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Char char="•"/>
              <a:tabLst>
                <a:tab pos="720725" algn="l"/>
              </a:tabLst>
              <a:defRPr/>
            </a:pPr>
            <a:r>
              <a:rPr lang="en-US" altLang="en-US" sz="2000" dirty="0">
                <a:latin typeface="+mn-lt"/>
                <a:cs typeface="+mn-cs"/>
              </a:rPr>
              <a:t>Calculate the reorder point ROP</a:t>
            </a:r>
          </a:p>
          <a:p>
            <a:pPr marR="0" lvl="0" indent="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Tx/>
              <a:buChar char="•"/>
              <a:tabLst>
                <a:tab pos="720725" algn="l"/>
              </a:tabLst>
              <a:defRPr/>
            </a:pPr>
            <a:r>
              <a:rPr lang="en-US" altLang="en-US" sz="2000" dirty="0">
                <a:latin typeface="+mn-lt"/>
                <a:cs typeface="+mn-cs"/>
              </a:rPr>
              <a:t>Trace the inventory profile</a:t>
            </a:r>
          </a:p>
        </p:txBody>
      </p:sp>
    </p:spTree>
    <p:extLst>
      <p:ext uri="{BB962C8B-B14F-4D97-AF65-F5344CB8AC3E}">
        <p14:creationId xmlns:p14="http://schemas.microsoft.com/office/powerpoint/2010/main" val="96190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1268760"/>
            <a:ext cx="7912100" cy="49336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Solution: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 demand of the 1</a:t>
            </a:r>
            <a:r>
              <a:rPr lang="en-US" sz="2000" baseline="30000" dirty="0"/>
              <a:t>st</a:t>
            </a:r>
            <a:r>
              <a:rPr lang="en-US" sz="2000" dirty="0"/>
              <a:t> year: 1200 (sum of the 1</a:t>
            </a:r>
            <a:r>
              <a:rPr lang="en-US" sz="2000" baseline="30000" dirty="0"/>
              <a:t>st</a:t>
            </a:r>
            <a:r>
              <a:rPr lang="en-US" sz="2000" dirty="0"/>
              <a:t> row)</a:t>
            </a:r>
          </a:p>
          <a:p>
            <a:r>
              <a:rPr lang="en-US" sz="2000" dirty="0"/>
              <a:t>Total demand of the 2</a:t>
            </a:r>
            <a:r>
              <a:rPr lang="en-US" sz="2000" baseline="30000" dirty="0"/>
              <a:t>nd</a:t>
            </a:r>
            <a:r>
              <a:rPr lang="en-US" sz="2000" dirty="0"/>
              <a:t> year: 1210 (sum of the 2</a:t>
            </a:r>
            <a:r>
              <a:rPr lang="en-US" sz="2000" baseline="30000" dirty="0"/>
              <a:t>st</a:t>
            </a:r>
            <a:r>
              <a:rPr lang="en-US" sz="2000" dirty="0"/>
              <a:t> row)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Mean year demand: D = (1200 + 1210)/2 = 1205 per year</a:t>
            </a:r>
          </a:p>
          <a:p>
            <a:r>
              <a:rPr lang="en-US" sz="2000" dirty="0"/>
              <a:t>Mean monthly demand: d = (1200+1210)/24 = 100,4167 ≈ 100 prod/month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b="1" dirty="0"/>
              <a:t>Economic Order Quantity:</a:t>
            </a:r>
          </a:p>
          <a:p>
            <a:r>
              <a:rPr lang="en-US" sz="2000" dirty="0"/>
              <a:t>EOQ = </a:t>
            </a:r>
            <a:r>
              <a:rPr lang="en-US" sz="2000" dirty="0" smtClean="0"/>
              <a:t>           =                      = 190,1315 </a:t>
            </a:r>
            <a:r>
              <a:rPr lang="en-US" sz="2000" dirty="0"/>
              <a:t>≈ 190</a:t>
            </a:r>
          </a:p>
          <a:p>
            <a:r>
              <a:rPr lang="en-US" sz="2000" dirty="0"/>
              <a:t>Number of orders = D/EOQ = 1205/190 ≈ 6,3 orders per year</a:t>
            </a:r>
          </a:p>
          <a:p>
            <a:r>
              <a:rPr lang="en-US" sz="2000" dirty="0"/>
              <a:t>Time between orders = EOQ / D = 0,15 year or similarly EOQ/D*(12 months/year) = 1,89 months ≈ 2 months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056916"/>
              </p:ext>
            </p:extLst>
          </p:nvPr>
        </p:nvGraphicFramePr>
        <p:xfrm>
          <a:off x="1835696" y="4853533"/>
          <a:ext cx="4667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Εξίσωση" r:id="rId3" imgW="469696" imgH="444307" progId="Equation.3">
                  <p:embed/>
                </p:oleObj>
              </mc:Choice>
              <mc:Fallback>
                <p:oleObj name="Εξίσωση" r:id="rId3" imgW="469696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853533"/>
                        <a:ext cx="4667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875952"/>
              </p:ext>
            </p:extLst>
          </p:nvPr>
        </p:nvGraphicFramePr>
        <p:xfrm>
          <a:off x="2627784" y="4834483"/>
          <a:ext cx="1019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Εξίσωση" r:id="rId5" imgW="1016000" imgH="469900" progId="Equation.3">
                  <p:embed/>
                </p:oleObj>
              </mc:Choice>
              <mc:Fallback>
                <p:oleObj name="Εξίσωση" r:id="rId5" imgW="10160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834483"/>
                        <a:ext cx="10191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02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Solved Problem </a:t>
            </a:r>
            <a:r>
              <a:rPr lang="en-US" altLang="en-US" dirty="0" smtClean="0"/>
              <a:t>2</a:t>
            </a:r>
            <a:endParaRPr lang="en-US" altLang="en-US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0550" y="1614488"/>
            <a:ext cx="8229922" cy="31106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Calculation </a:t>
            </a:r>
            <a:r>
              <a:rPr lang="en-US" sz="5100" dirty="0"/>
              <a:t>of Reorder Point</a:t>
            </a:r>
          </a:p>
          <a:p>
            <a:r>
              <a:rPr lang="en-US" sz="5100" dirty="0"/>
              <a:t>ROP = Average demand during lead time + Safety Stock</a:t>
            </a:r>
          </a:p>
          <a:p>
            <a:r>
              <a:rPr lang="en-US" sz="5100" dirty="0"/>
              <a:t>The lead time L is 1 month, and we also know the mean monthly demand d. Therefore, the average demand during lead time is d*L = 100.</a:t>
            </a:r>
          </a:p>
        </p:txBody>
      </p:sp>
    </p:spTree>
    <p:extLst>
      <p:ext uri="{BB962C8B-B14F-4D97-AF65-F5344CB8AC3E}">
        <p14:creationId xmlns:p14="http://schemas.microsoft.com/office/powerpoint/2010/main" val="2273303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Solved Problem </a:t>
            </a:r>
            <a:r>
              <a:rPr lang="en-US" altLang="en-US" dirty="0" smtClean="0"/>
              <a:t>2</a:t>
            </a:r>
            <a:endParaRPr lang="en-US" altLang="en-US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87400" y="1716088"/>
            <a:ext cx="7493000" cy="2577008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/>
              <a:t>We also need to determine the safety stock S. The formula for the safety stock is S = z * standard deviation of the demand during lead time (</a:t>
            </a:r>
            <a:r>
              <a:rPr lang="en-US" sz="4400" dirty="0" err="1"/>
              <a:t>sd</a:t>
            </a:r>
            <a:r>
              <a:rPr lang="en-US" sz="4400" dirty="0"/>
              <a:t>). </a:t>
            </a:r>
            <a:endParaRPr lang="en-US" sz="4400" dirty="0" smtClean="0"/>
          </a:p>
          <a:p>
            <a:r>
              <a:rPr lang="en-US" sz="4400" dirty="0" smtClean="0"/>
              <a:t>The </a:t>
            </a:r>
            <a:r>
              <a:rPr lang="en-US" sz="4400" dirty="0"/>
              <a:t>term z can be obtained from normal distribution tables. For a given service level of 95% z = 1,645. On the other hand, the monthly standard deviation of the demand can be calculated from the table of the monthly demand rates using the formula below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043713"/>
              </p:ext>
            </p:extLst>
          </p:nvPr>
        </p:nvGraphicFramePr>
        <p:xfrm>
          <a:off x="971600" y="3861048"/>
          <a:ext cx="726433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Εξίσωση" r:id="rId3" imgW="3263900" imgH="482600" progId="Equation.3">
                  <p:embed/>
                </p:oleObj>
              </mc:Choice>
              <mc:Fallback>
                <p:oleObj name="Εξίσωση" r:id="rId3" imgW="32639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861048"/>
                        <a:ext cx="7264336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99592" y="4941168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Thereafter, S = 1,645*23,86177 = 39,2526 ≈ 40 products</a:t>
            </a:r>
          </a:p>
          <a:p>
            <a:r>
              <a:rPr lang="en-US" sz="2000" dirty="0"/>
              <a:t>As such, ROP = 100 + 40 = </a:t>
            </a:r>
            <a:r>
              <a:rPr lang="en-US" sz="2000" dirty="0" smtClean="0"/>
              <a:t>140</a:t>
            </a:r>
          </a:p>
          <a:p>
            <a:endParaRPr lang="en-US" sz="2000" dirty="0"/>
          </a:p>
          <a:p>
            <a:r>
              <a:rPr lang="en-US" sz="2000" dirty="0"/>
              <a:t>To trace the inventory, we start at the replenishment level (which is EOQ + safety stock) and we draw a graph similar to that of </a:t>
            </a:r>
            <a:r>
              <a:rPr lang="en-US" sz="2000" dirty="0" smtClean="0"/>
              <a:t>the slides.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7319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3</a:t>
            </a:r>
          </a:p>
        </p:txBody>
      </p:sp>
      <p:sp>
        <p:nvSpPr>
          <p:cNvPr id="73731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774700" y="1268761"/>
            <a:ext cx="79121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Our </a:t>
            </a:r>
            <a:r>
              <a:rPr lang="en-US" sz="2000" dirty="0"/>
              <a:t>company manages an inventory of light bulbs. A particular lamp is bought at 10 cents. Ordering cost is 150 cents and holding cost is 20% of unit price per unit and year.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factory works 12 months per year, steady production and management requires an 80% service level for this particular item. Delivery lead time from the supplier is 1,5 </a:t>
            </a:r>
            <a:r>
              <a:rPr lang="en-US" sz="2000" dirty="0" smtClean="0"/>
              <a:t>months.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monthly demand over the last 24 months is as follows</a:t>
            </a:r>
            <a:r>
              <a:rPr lang="en-US" sz="2000" dirty="0" smtClean="0"/>
              <a:t>:</a:t>
            </a: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500, 500, 425, 425, 450, 425, 425, 475, 475, 425, 425, 425, 475, 525, 425, 425, 450, 475, 425, 425, 475, 450, 425, 425.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Compute </a:t>
            </a:r>
            <a:r>
              <a:rPr lang="en-US" sz="2000" dirty="0"/>
              <a:t>the following:</a:t>
            </a:r>
          </a:p>
          <a:p>
            <a:pPr lvl="0"/>
            <a:r>
              <a:rPr lang="en-US" sz="2000" dirty="0"/>
              <a:t>Economic order quantity</a:t>
            </a:r>
          </a:p>
          <a:p>
            <a:pPr lvl="0"/>
            <a:r>
              <a:rPr lang="en-US" sz="2000" dirty="0"/>
              <a:t>Reorder </a:t>
            </a:r>
            <a:r>
              <a:rPr lang="en-US" sz="2000" dirty="0" smtClean="0"/>
              <a:t>point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6632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3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74700" y="1268761"/>
            <a:ext cx="79121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 smtClean="0">
                <a:solidFill>
                  <a:srgbClr val="B20019"/>
                </a:solidFill>
              </a:rPr>
              <a:t>SOLUTION</a:t>
            </a:r>
            <a:endParaRPr lang="en-US" sz="2000" dirty="0" smtClean="0"/>
          </a:p>
          <a:p>
            <a:r>
              <a:rPr lang="en-US" sz="2000" dirty="0" smtClean="0"/>
              <a:t>Total </a:t>
            </a:r>
            <a:r>
              <a:rPr lang="en-US" sz="2000" dirty="0"/>
              <a:t>demand: 10800 (sum of 24months)</a:t>
            </a:r>
          </a:p>
          <a:p>
            <a:r>
              <a:rPr lang="en-US" sz="2000" dirty="0"/>
              <a:t>Mean year demand: D = (10800)/2 = 5400 lamps per year</a:t>
            </a:r>
          </a:p>
          <a:p>
            <a:r>
              <a:rPr lang="en-US" sz="2000" dirty="0"/>
              <a:t>Mean monthly demand: d = 5400/12 = 450 </a:t>
            </a:r>
            <a:r>
              <a:rPr lang="en-US" sz="2000" dirty="0" smtClean="0"/>
              <a:t>lamps/month</a:t>
            </a:r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Economic Order Quantity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EOQ = </a:t>
            </a:r>
            <a:r>
              <a:rPr lang="en-US" sz="2000" dirty="0" smtClean="0"/>
              <a:t>          =                       = </a:t>
            </a:r>
            <a:r>
              <a:rPr lang="en-US" sz="2000" dirty="0"/>
              <a:t>900 lamps</a:t>
            </a:r>
          </a:p>
          <a:p>
            <a:endParaRPr lang="en-US" sz="2000" dirty="0" smtClean="0"/>
          </a:p>
          <a:p>
            <a:r>
              <a:rPr lang="en-US" sz="2000" dirty="0" smtClean="0"/>
              <a:t>Number </a:t>
            </a:r>
            <a:r>
              <a:rPr lang="en-US" sz="2000" dirty="0"/>
              <a:t>of orders = D/EOQ = 5400/900 ≈ 6 orders per year</a:t>
            </a:r>
          </a:p>
          <a:p>
            <a:r>
              <a:rPr lang="en-US" sz="2000" dirty="0"/>
              <a:t>Time between orders = EOQ / D = 0,167 year or approximately ≈ 2 months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692850"/>
              </p:ext>
            </p:extLst>
          </p:nvPr>
        </p:nvGraphicFramePr>
        <p:xfrm>
          <a:off x="1835696" y="3789040"/>
          <a:ext cx="576064" cy="552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Εξίσωση" r:id="rId4" imgW="469696" imgH="444307" progId="Equation.3">
                  <p:embed/>
                </p:oleObj>
              </mc:Choice>
              <mc:Fallback>
                <p:oleObj name="Εξίσωση" r:id="rId4" imgW="469696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789040"/>
                        <a:ext cx="576064" cy="552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49175"/>
              </p:ext>
            </p:extLst>
          </p:nvPr>
        </p:nvGraphicFramePr>
        <p:xfrm>
          <a:off x="2627784" y="3789040"/>
          <a:ext cx="126969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Εξίσωση" r:id="rId6" imgW="1028700" imgH="469900" progId="Equation.3">
                  <p:embed/>
                </p:oleObj>
              </mc:Choice>
              <mc:Fallback>
                <p:oleObj name="Εξίσωση" r:id="rId6" imgW="10287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789040"/>
                        <a:ext cx="1269692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714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74700" y="1517650"/>
            <a:ext cx="7912100" cy="2847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Calculation of Reorder Point</a:t>
            </a:r>
          </a:p>
          <a:p>
            <a:r>
              <a:rPr lang="en-US" sz="2000" dirty="0"/>
              <a:t>ROP = Average demand during lead time + Safety Stock</a:t>
            </a:r>
          </a:p>
          <a:p>
            <a:r>
              <a:rPr lang="en-US" sz="2000" dirty="0"/>
              <a:t>The lead time L is 1,5 month. The mean monthly demand d is 450. Therefore, the average demand during lead time is d*L = 675.</a:t>
            </a:r>
          </a:p>
        </p:txBody>
      </p:sp>
    </p:spTree>
    <p:extLst>
      <p:ext uri="{BB962C8B-B14F-4D97-AF65-F5344CB8AC3E}">
        <p14:creationId xmlns:p14="http://schemas.microsoft.com/office/powerpoint/2010/main" val="2735781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Solved Problem 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74700" y="1614488"/>
            <a:ext cx="8045772" cy="4478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We also need to determine the safety stock S. The formula for the safety stock is S = z * standard deviation of the demand during lead time (</a:t>
            </a:r>
            <a:r>
              <a:rPr lang="en-US" sz="2000" dirty="0" err="1"/>
              <a:t>sd</a:t>
            </a:r>
            <a:r>
              <a:rPr lang="en-US" sz="2000" dirty="0"/>
              <a:t>). The term z can be obtained from normal distribution tables. For a given service level of 80% z = 0,84. On the other hand, the monthly standard deviation of the demand can be calculated from the table of the monthly demand rates using the formula below.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Thereafter, S = 0,84*</a:t>
            </a:r>
            <a:r>
              <a:rPr lang="en-US" sz="2000" dirty="0" err="1"/>
              <a:t>sd</a:t>
            </a:r>
            <a:r>
              <a:rPr lang="en-US" sz="2000" dirty="0"/>
              <a:t>*  = 31,70 ≈ 32 lamps</a:t>
            </a:r>
          </a:p>
          <a:p>
            <a:r>
              <a:rPr lang="en-US" sz="2000" dirty="0"/>
              <a:t>As such, ROP = 900 + 32 = 932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450556"/>
              </p:ext>
            </p:extLst>
          </p:nvPr>
        </p:nvGraphicFramePr>
        <p:xfrm>
          <a:off x="1115616" y="3717032"/>
          <a:ext cx="433177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Εξίσωση" r:id="rId3" imgW="2247900" imgH="482600" progId="Equation.3">
                  <p:embed/>
                </p:oleObj>
              </mc:Choice>
              <mc:Fallback>
                <p:oleObj name="Εξίσωση" r:id="rId3" imgW="22479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17032"/>
                        <a:ext cx="4331775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842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928</Words>
  <Application>Microsoft Office PowerPoint</Application>
  <PresentationFormat>On-screen Show (4:3)</PresentationFormat>
  <Paragraphs>221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Θέμα του Office</vt:lpstr>
      <vt:lpstr>Microsoft Equation 3.0</vt:lpstr>
      <vt:lpstr>Solved Problem 1</vt:lpstr>
      <vt:lpstr>Solved Problem 2</vt:lpstr>
      <vt:lpstr>Solved Problem 2</vt:lpstr>
      <vt:lpstr>Solved Problem 2</vt:lpstr>
      <vt:lpstr>Solved Problem 2</vt:lpstr>
      <vt:lpstr>Solved Problem 3</vt:lpstr>
      <vt:lpstr>Solved Problem 3</vt:lpstr>
      <vt:lpstr>Solved Problem 3</vt:lpstr>
      <vt:lpstr>Solved Problem 3</vt:lpstr>
      <vt:lpstr>Solved Problem 4</vt:lpstr>
      <vt:lpstr>Solved Problem 4</vt:lpstr>
      <vt:lpstr>Solved Problem 4</vt:lpstr>
      <vt:lpstr>Solved Problem 4</vt:lpstr>
      <vt:lpstr>Solved Problem 5 ABC Classification: Example</vt:lpstr>
      <vt:lpstr>Solved Problem 5 ABC Classification: Example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Solved Problem 1</dc:title>
  <dc:creator>Panos</dc:creator>
  <cp:lastModifiedBy>Panos</cp:lastModifiedBy>
  <cp:revision>3</cp:revision>
  <dcterms:created xsi:type="dcterms:W3CDTF">2014-04-09T21:20:01Z</dcterms:created>
  <dcterms:modified xsi:type="dcterms:W3CDTF">2014-04-16T21:21:47Z</dcterms:modified>
</cp:coreProperties>
</file>