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331" r:id="rId2"/>
    <p:sldId id="334" r:id="rId3"/>
    <p:sldId id="335" r:id="rId4"/>
    <p:sldId id="361" r:id="rId5"/>
    <p:sldId id="380" r:id="rId6"/>
    <p:sldId id="354" r:id="rId7"/>
    <p:sldId id="362" r:id="rId8"/>
    <p:sldId id="339" r:id="rId9"/>
    <p:sldId id="360" r:id="rId10"/>
    <p:sldId id="353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59" r:id="rId19"/>
    <p:sldId id="347" r:id="rId20"/>
    <p:sldId id="349" r:id="rId21"/>
    <p:sldId id="351" r:id="rId22"/>
    <p:sldId id="352" r:id="rId23"/>
    <p:sldId id="355" r:id="rId24"/>
    <p:sldId id="357" r:id="rId25"/>
    <p:sldId id="356" r:id="rId26"/>
    <p:sldId id="358" r:id="rId27"/>
    <p:sldId id="367" r:id="rId28"/>
    <p:sldId id="371" r:id="rId29"/>
    <p:sldId id="370" r:id="rId30"/>
    <p:sldId id="373" r:id="rId31"/>
    <p:sldId id="336" r:id="rId32"/>
    <p:sldId id="363" r:id="rId33"/>
    <p:sldId id="376" r:id="rId34"/>
    <p:sldId id="364" r:id="rId35"/>
    <p:sldId id="365" r:id="rId36"/>
    <p:sldId id="366" r:id="rId37"/>
    <p:sldId id="369" r:id="rId38"/>
    <p:sldId id="372" r:id="rId39"/>
    <p:sldId id="374" r:id="rId40"/>
    <p:sldId id="375" r:id="rId41"/>
    <p:sldId id="368" r:id="rId42"/>
    <p:sldId id="333" r:id="rId43"/>
    <p:sldId id="377" r:id="rId44"/>
    <p:sldId id="378" r:id="rId45"/>
    <p:sldId id="383" r:id="rId46"/>
    <p:sldId id="384" r:id="rId47"/>
    <p:sldId id="385" r:id="rId48"/>
    <p:sldId id="386" r:id="rId49"/>
    <p:sldId id="388" r:id="rId50"/>
    <p:sldId id="389" r:id="rId51"/>
    <p:sldId id="390" r:id="rId52"/>
    <p:sldId id="391" r:id="rId53"/>
    <p:sldId id="392" r:id="rId54"/>
    <p:sldId id="399" r:id="rId55"/>
    <p:sldId id="404" r:id="rId56"/>
    <p:sldId id="405" r:id="rId57"/>
    <p:sldId id="400" r:id="rId58"/>
    <p:sldId id="406" r:id="rId59"/>
    <p:sldId id="398" r:id="rId60"/>
    <p:sldId id="394" r:id="rId61"/>
    <p:sldId id="395" r:id="rId62"/>
    <p:sldId id="401" r:id="rId63"/>
    <p:sldId id="407" r:id="rId64"/>
    <p:sldId id="396" r:id="rId65"/>
    <p:sldId id="397" r:id="rId66"/>
    <p:sldId id="40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9900"/>
    <a:srgbClr val="FF0000"/>
    <a:srgbClr val="FFFF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0A031-A54B-4205-8DEB-DA4D6504E78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C3B0-3653-4082-A976-1ABADBC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C3B0-3653-4082-A976-1ABADBC619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C3B0-3653-4082-A976-1ABADBC619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C3B0-3653-4082-A976-1ABADBC619A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C3B0-3653-4082-A976-1ABADBC619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C3B0-3653-4082-A976-1ABADBC619A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5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F542-BAD5-4472-80EF-25DF00B3CBE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5428-B527-40DE-850C-D718E8315D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pd_logo_new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2150" y="79375"/>
            <a:ext cx="749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" y="79375"/>
            <a:ext cx="1299379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10" Type="http://schemas.openxmlformats.org/officeDocument/2006/relationships/image" Target="../media/image100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8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s.com/dd/docs/bigdocs/GAMSUsersGuide.pdf" TargetMode="External"/><Relationship Id="rId2" Type="http://schemas.openxmlformats.org/officeDocument/2006/relationships/hyperlink" Target="http://www.gams.com/modlib/modlib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s.com/maillist/gams-l-archive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110.png"/><Relationship Id="rId5" Type="http://schemas.openxmlformats.org/officeDocument/2006/relationships/image" Target="../media/image290.png"/><Relationship Id="rId10" Type="http://schemas.openxmlformats.org/officeDocument/2006/relationships/image" Target="../media/image100.png"/><Relationship Id="rId4" Type="http://schemas.openxmlformats.org/officeDocument/2006/relationships/image" Target="../media/image280.png"/><Relationship Id="rId9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s.com/dd/docs/bigdocs/GAMSUsersGuide.pdf" TargetMode="External"/><Relationship Id="rId2" Type="http://schemas.openxmlformats.org/officeDocument/2006/relationships/hyperlink" Target="http://www.gams.com/modlib/modlib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s.com/maillist/gams-l-archive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4113"/>
            <a:ext cx="8229600" cy="174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latin typeface="Arial" charset="0"/>
              </a:rPr>
              <a:t>06-462 </a:t>
            </a:r>
          </a:p>
          <a:p>
            <a:pPr algn="ctr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latin typeface="Arial" charset="0"/>
              </a:rPr>
              <a:t>OPTIMIZATION MODELING AND ALGORITHMS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78608" y="3759672"/>
            <a:ext cx="5586786" cy="1421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Arial" charset="0"/>
              </a:rPr>
              <a:t>Chrysanthos E. Gounaris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Department of Chemical Engineering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Carnegie Mellon University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Arial" charset="0"/>
              </a:rPr>
              <a:t>gounaris@cmu.edu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70000" y="6184900"/>
            <a:ext cx="6604000" cy="29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28600" indent="-228600" algn="ctr" eaLnBrk="0" fontAlgn="base" hangingPunct="0">
              <a:lnSpc>
                <a:spcPct val="88000"/>
              </a:lnSpc>
              <a:spcBef>
                <a:spcPct val="4300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Lecture </a:t>
            </a:r>
            <a:r>
              <a:rPr lang="en-US" b="1" dirty="0" smtClean="0">
                <a:latin typeface="Arial" charset="0"/>
              </a:rPr>
              <a:t>04:  Thursday, </a:t>
            </a:r>
            <a:r>
              <a:rPr lang="en-US" b="1" dirty="0">
                <a:latin typeface="Arial" charset="0"/>
              </a:rPr>
              <a:t>January </a:t>
            </a:r>
            <a:r>
              <a:rPr lang="en-US" b="1" dirty="0" smtClean="0">
                <a:latin typeface="Arial" charset="0"/>
              </a:rPr>
              <a:t>23, </a:t>
            </a:r>
            <a:r>
              <a:rPr lang="en-US" b="1" dirty="0"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1737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Sets </a:t>
            </a:r>
            <a:r>
              <a:rPr lang="en-US" dirty="0"/>
              <a:t>are representative of indices in the vectors or matrices used in the problem formulation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Syntax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400" b="1" dirty="0" smtClean="0"/>
              <a:t>Set </a:t>
            </a:r>
            <a:r>
              <a:rPr lang="en-US" sz="24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comments</a:t>
            </a:r>
            <a:r>
              <a:rPr lang="en-US" sz="2400" b="1" dirty="0" smtClean="0"/>
              <a:t> / </a:t>
            </a:r>
            <a:r>
              <a:rPr lang="en-US" sz="2400" b="1" dirty="0" smtClean="0">
                <a:solidFill>
                  <a:srgbClr val="0000FF"/>
                </a:solidFill>
              </a:rPr>
              <a:t>element_1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0000FF"/>
                </a:solidFill>
              </a:rPr>
              <a:t> element_2</a:t>
            </a:r>
            <a:r>
              <a:rPr lang="en-US" sz="2400" b="1" dirty="0"/>
              <a:t>, … , </a:t>
            </a:r>
            <a:r>
              <a:rPr lang="en-US" sz="2400" b="1" dirty="0" err="1">
                <a:solidFill>
                  <a:srgbClr val="0000FF"/>
                </a:solidFill>
              </a:rPr>
              <a:t>element_n</a:t>
            </a:r>
            <a:r>
              <a:rPr lang="en-US" sz="2400" b="1" dirty="0"/>
              <a:t> /;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644049" y="5307653"/>
            <a:ext cx="16420" cy="10042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Examples: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Set MATH_COURSES  </a:t>
            </a:r>
            <a:r>
              <a:rPr lang="en-US" sz="2000" b="1" dirty="0"/>
              <a:t>courses available  / </a:t>
            </a:r>
            <a:r>
              <a:rPr lang="en-US" sz="2000" b="1" dirty="0" err="1" smtClean="0"/>
              <a:t>DiffEq</a:t>
            </a:r>
            <a:r>
              <a:rPr lang="en-US" sz="2000" b="1" dirty="0" smtClean="0"/>
              <a:t>, </a:t>
            </a:r>
            <a:r>
              <a:rPr lang="en-US" sz="2000" b="1" dirty="0" err="1"/>
              <a:t>Prob</a:t>
            </a:r>
            <a:r>
              <a:rPr lang="en-US" sz="2000" b="1" dirty="0"/>
              <a:t>, </a:t>
            </a:r>
            <a:r>
              <a:rPr lang="en-US" sz="2000" b="1" dirty="0" err="1"/>
              <a:t>LinAlg</a:t>
            </a:r>
            <a:r>
              <a:rPr lang="en-US" sz="2000" b="1" dirty="0"/>
              <a:t> </a:t>
            </a:r>
            <a:r>
              <a:rPr lang="en-US" sz="2000" b="1" dirty="0" smtClean="0"/>
              <a:t>/;</a:t>
            </a:r>
          </a:p>
          <a:p>
            <a:pPr>
              <a:lnSpc>
                <a:spcPct val="170000"/>
              </a:lnSpc>
              <a:buNone/>
              <a:defRPr/>
            </a:pPr>
            <a:endParaRPr lang="en-US" sz="2000" b="1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Set COLORS </a:t>
            </a:r>
            <a:r>
              <a:rPr lang="en-US" sz="2000" b="1" dirty="0"/>
              <a:t>the set of colors </a:t>
            </a:r>
            <a:r>
              <a:rPr lang="en-US" sz="2000" b="1" dirty="0" smtClean="0"/>
              <a:t>/ Yellow</a:t>
            </a:r>
            <a:r>
              <a:rPr lang="en-US" sz="2000" b="1" dirty="0"/>
              <a:t>, Green, Blue, Orange, </a:t>
            </a:r>
            <a:r>
              <a:rPr lang="en-US" sz="2000" b="1" dirty="0" smtClean="0"/>
              <a:t>Red /;</a:t>
            </a:r>
          </a:p>
          <a:p>
            <a:pPr>
              <a:lnSpc>
                <a:spcPct val="170000"/>
              </a:lnSpc>
              <a:buNone/>
              <a:defRPr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6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Often useful to abbreviate the elements of a set:</a:t>
            </a:r>
          </a:p>
          <a:p>
            <a:pPr>
              <a:buNone/>
              <a:defRPr/>
            </a:pPr>
            <a:endParaRPr lang="en-US" sz="2200" dirty="0" smtClean="0"/>
          </a:p>
          <a:p>
            <a:pPr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/>
              <a:t>tasks  / i1, i2, i3, i4, i5, i6, i7, i8 /;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When </a:t>
            </a:r>
            <a:r>
              <a:rPr lang="en-US" sz="2200" dirty="0"/>
              <a:t>you have a successive number of elements like above can further reduce to:</a:t>
            </a:r>
          </a:p>
          <a:p>
            <a:pPr>
              <a:buNone/>
              <a:defRPr/>
            </a:pPr>
            <a:endParaRPr lang="en-US" sz="2200" dirty="0" smtClean="0"/>
          </a:p>
          <a:p>
            <a:pPr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/>
              <a:t>tasks  / i1*i8 /;</a:t>
            </a:r>
          </a:p>
          <a:p>
            <a:pPr>
              <a:buNone/>
              <a:defRPr/>
            </a:pPr>
            <a:r>
              <a:rPr lang="en-US" sz="2200" dirty="0"/>
              <a:t>	</a:t>
            </a:r>
            <a:endParaRPr lang="en-US" sz="2200" dirty="0" smtClean="0"/>
          </a:p>
          <a:p>
            <a:pPr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(GAMS will expand this as above)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06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55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/>
              <a:t>Essential to any problem is the </a:t>
            </a:r>
            <a:r>
              <a:rPr lang="en-US" sz="2600" dirty="0" smtClean="0"/>
              <a:t>data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Different types of data types are defined based on the dimensionality they are commonly used </a:t>
            </a:r>
            <a:r>
              <a:rPr lang="en-US" sz="2600" dirty="0" smtClean="0"/>
              <a:t>for: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b="1" dirty="0" smtClean="0"/>
              <a:t>Parameter</a:t>
            </a:r>
            <a:r>
              <a:rPr lang="en-US" sz="2600" dirty="0" smtClean="0"/>
              <a:t> and </a:t>
            </a:r>
            <a:r>
              <a:rPr lang="en-US" sz="2600" b="1" dirty="0" smtClean="0"/>
              <a:t>Table</a:t>
            </a:r>
            <a:r>
              <a:rPr lang="en-US" sz="2600" dirty="0" smtClean="0"/>
              <a:t> are in fact generic keywords (can be used with any dimensionality)</a:t>
            </a:r>
            <a:endParaRPr lang="en-US" sz="2600" dirty="0"/>
          </a:p>
          <a:p>
            <a:pPr lvl="1" algn="ctr">
              <a:buNone/>
              <a:defRPr/>
            </a:pPr>
            <a:endParaRPr lang="en-US" sz="2600" dirty="0" smtClean="0"/>
          </a:p>
          <a:p>
            <a:pPr>
              <a:buNone/>
              <a:defRPr/>
            </a:pP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57661"/>
              </p:ext>
            </p:extLst>
          </p:nvPr>
        </p:nvGraphicFramePr>
        <p:xfrm>
          <a:off x="1490950" y="376562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Data</a:t>
                      </a:r>
                      <a:r>
                        <a:rPr lang="en-US" b="1" baseline="0" dirty="0" smtClean="0"/>
                        <a:t>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Dimension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Scalar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40777" cy="46522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scalar is a </a:t>
            </a:r>
            <a:r>
              <a:rPr lang="en-US" dirty="0" smtClean="0"/>
              <a:t>fixed parameter (a constant), and has no association with any set</a:t>
            </a:r>
            <a:endParaRPr lang="en-US" dirty="0"/>
          </a:p>
          <a:p>
            <a:endParaRPr lang="en-US" dirty="0" smtClean="0"/>
          </a:p>
          <a:p>
            <a:pPr>
              <a:defRPr/>
            </a:pPr>
            <a:r>
              <a:rPr lang="en-US" dirty="0" smtClean="0"/>
              <a:t>Syntax:</a:t>
            </a:r>
          </a:p>
          <a:p>
            <a:pPr>
              <a:defRPr/>
            </a:pPr>
            <a:endParaRPr lang="en-US" dirty="0"/>
          </a:p>
          <a:p>
            <a:pPr>
              <a:buNone/>
              <a:defRPr/>
            </a:pPr>
            <a:r>
              <a:rPr lang="en-US" b="1" dirty="0"/>
              <a:t>Scalar </a:t>
            </a:r>
            <a:r>
              <a:rPr lang="en-US" b="1" dirty="0" err="1">
                <a:solidFill>
                  <a:srgbClr val="0000FF"/>
                </a:solidFill>
              </a:rPr>
              <a:t>scalar_name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comments</a:t>
            </a:r>
            <a:r>
              <a:rPr lang="en-US" b="1" dirty="0"/>
              <a:t> / </a:t>
            </a:r>
            <a:r>
              <a:rPr lang="en-US" b="1" dirty="0" err="1">
                <a:solidFill>
                  <a:srgbClr val="0000FF"/>
                </a:solidFill>
              </a:rPr>
              <a:t>scalar_value</a:t>
            </a:r>
            <a:r>
              <a:rPr lang="en-US" b="1" dirty="0"/>
              <a:t> /;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2200" b="1" dirty="0" smtClean="0"/>
              <a:t>Scalar Pi the </a:t>
            </a:r>
            <a:r>
              <a:rPr lang="en-US" sz="2200" b="1" dirty="0"/>
              <a:t>value of </a:t>
            </a:r>
            <a:r>
              <a:rPr lang="en-US" sz="2200" b="1" dirty="0" smtClean="0"/>
              <a:t>“pi</a:t>
            </a:r>
            <a:r>
              <a:rPr lang="en-US" sz="2200" b="1" dirty="0"/>
              <a:t>”  / 3.14159265 </a:t>
            </a:r>
            <a:r>
              <a:rPr lang="en-US" sz="2200" b="1" dirty="0" smtClean="0"/>
              <a:t>/;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Scalar Life financial </a:t>
            </a:r>
            <a:r>
              <a:rPr lang="en-US" sz="2200" b="1" dirty="0"/>
              <a:t>lifetime of productive </a:t>
            </a:r>
            <a:r>
              <a:rPr lang="en-US" sz="2200" b="1" dirty="0" smtClean="0"/>
              <a:t>units  </a:t>
            </a:r>
            <a:r>
              <a:rPr lang="en-US" sz="2200" b="1" dirty="0"/>
              <a:t>/ 20 /;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Scalar Balance amount </a:t>
            </a:r>
            <a:r>
              <a:rPr lang="en-US" sz="2200" b="1" dirty="0"/>
              <a:t>of money in my bank account as of </a:t>
            </a:r>
            <a:r>
              <a:rPr lang="en-US" sz="2200" b="1" dirty="0" smtClean="0"/>
              <a:t>11/10 </a:t>
            </a:r>
            <a:r>
              <a:rPr lang="en-US" sz="2200" b="1" dirty="0"/>
              <a:t>/18530/;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85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140777" cy="49245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parameter defines a vector and is associated with a set</a:t>
            </a:r>
          </a:p>
          <a:p>
            <a:endParaRPr lang="en-US" dirty="0" smtClean="0"/>
          </a:p>
          <a:p>
            <a:pPr>
              <a:defRPr/>
            </a:pPr>
            <a:r>
              <a:rPr lang="en-US" dirty="0" smtClean="0"/>
              <a:t>Syntax: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 smtClean="0"/>
              <a:t>Parameter </a:t>
            </a:r>
            <a:r>
              <a:rPr lang="en-US" b="1" dirty="0" err="1" smtClean="0">
                <a:solidFill>
                  <a:srgbClr val="0000FF"/>
                </a:solidFill>
              </a:rPr>
              <a:t>parameter_name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set_name</a:t>
            </a:r>
            <a:r>
              <a:rPr lang="en-US" b="1" dirty="0" smtClean="0"/>
              <a:t>) </a:t>
            </a:r>
            <a:r>
              <a:rPr lang="en-US" b="1" i="1" dirty="0">
                <a:solidFill>
                  <a:srgbClr val="0000FF"/>
                </a:solidFill>
              </a:rPr>
              <a:t>comments</a:t>
            </a:r>
            <a:r>
              <a:rPr lang="en-US" b="1" dirty="0"/>
              <a:t> / </a:t>
            </a:r>
            <a:r>
              <a:rPr lang="en-US" b="1" dirty="0" smtClean="0">
                <a:solidFill>
                  <a:srgbClr val="0000FF"/>
                </a:solidFill>
              </a:rPr>
              <a:t>element_1  value_1, element_2  value_2, … , </a:t>
            </a:r>
            <a:r>
              <a:rPr lang="en-US" b="1" dirty="0" err="1" smtClean="0">
                <a:solidFill>
                  <a:srgbClr val="0000FF"/>
                </a:solidFill>
              </a:rPr>
              <a:t>element_n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value_n</a:t>
            </a:r>
            <a:r>
              <a:rPr lang="en-US" b="1" dirty="0" smtClean="0"/>
              <a:t> /;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2900" b="1" dirty="0" smtClean="0"/>
              <a:t>Set DOGS </a:t>
            </a:r>
            <a:r>
              <a:rPr lang="en-US" sz="2900" b="1" dirty="0" err="1" smtClean="0"/>
              <a:t>dogs</a:t>
            </a:r>
            <a:r>
              <a:rPr lang="en-US" sz="2900" b="1" dirty="0" smtClean="0"/>
              <a:t> in race / dog1*dog5 /;</a:t>
            </a:r>
            <a:endParaRPr lang="en-US" sz="29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2900" b="1" dirty="0" smtClean="0"/>
              <a:t>Parameter ODDS(DOGS) probability of dogs winning / dog1  0.20, dog2  0.25, dog3  0.00, dog4  0.30, dog5  0.25 /;</a:t>
            </a:r>
            <a:endParaRPr lang="en-US" sz="2900" b="1" dirty="0"/>
          </a:p>
          <a:p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49137" y="5864771"/>
            <a:ext cx="4260482" cy="874931"/>
            <a:chOff x="2897437" y="5853754"/>
            <a:chExt cx="4260482" cy="874931"/>
          </a:xfrm>
        </p:grpSpPr>
        <p:sp>
          <p:nvSpPr>
            <p:cNvPr id="4" name="TextBox 3"/>
            <p:cNvSpPr txBox="1"/>
            <p:nvPr/>
          </p:nvSpPr>
          <p:spPr>
            <a:xfrm>
              <a:off x="3536415" y="6359353"/>
              <a:ext cx="3621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unlucky dog can be omitted 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3745736" y="5919856"/>
              <a:ext cx="374573" cy="4394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897437" y="5853754"/>
              <a:ext cx="15093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2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206879" cy="5177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parameter defines a matrix and is associated with two sets</a:t>
            </a:r>
          </a:p>
          <a:p>
            <a:endParaRPr lang="en-US" dirty="0" smtClean="0"/>
          </a:p>
          <a:p>
            <a:pPr>
              <a:defRPr/>
            </a:pPr>
            <a:r>
              <a:rPr lang="en-US" dirty="0" smtClean="0"/>
              <a:t>Syntax for an n by m table: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 smtClean="0"/>
              <a:t>Table </a:t>
            </a:r>
            <a:r>
              <a:rPr lang="en-US" b="1" dirty="0" err="1" smtClean="0">
                <a:solidFill>
                  <a:srgbClr val="0000FF"/>
                </a:solidFill>
              </a:rPr>
              <a:t>table_name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setA_name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setB_name</a:t>
            </a:r>
            <a:r>
              <a:rPr lang="en-US" b="1" dirty="0" smtClean="0"/>
              <a:t>) </a:t>
            </a:r>
            <a:r>
              <a:rPr lang="en-US" b="1" i="1" dirty="0" smtClean="0">
                <a:solidFill>
                  <a:srgbClr val="0000FF"/>
                </a:solidFill>
              </a:rPr>
              <a:t>comments</a:t>
            </a:r>
          </a:p>
          <a:p>
            <a:pPr>
              <a:lnSpc>
                <a:spcPct val="170000"/>
              </a:lnSpc>
              <a:buNone/>
              <a:defRPr/>
            </a:pPr>
            <a:endParaRPr lang="en-US" b="1" i="1" dirty="0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  <a:buNone/>
              <a:defRPr/>
            </a:pPr>
            <a:endParaRPr lang="en-US" b="1" i="1" dirty="0" smtClean="0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  <a:buNone/>
              <a:defRPr/>
            </a:pPr>
            <a:endParaRPr lang="en-US" b="1" i="1" dirty="0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  <a:buNone/>
              <a:defRPr/>
            </a:pPr>
            <a:endParaRPr lang="en-US" b="1" i="1" dirty="0" smtClean="0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 smtClean="0"/>
              <a:t>;</a:t>
            </a:r>
          </a:p>
          <a:p>
            <a:pPr>
              <a:lnSpc>
                <a:spcPct val="170000"/>
              </a:lnSpc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96366"/>
              </p:ext>
            </p:extLst>
          </p:nvPr>
        </p:nvGraphicFramePr>
        <p:xfrm>
          <a:off x="940104" y="3291899"/>
          <a:ext cx="771846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93"/>
                <a:gridCol w="1543693"/>
                <a:gridCol w="1543693"/>
                <a:gridCol w="1543693"/>
                <a:gridCol w="1543693"/>
              </a:tblGrid>
              <a:tr h="226114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element_B_1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element_B_2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element_B_m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569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element_A_1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value_1_1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value_1_2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value_1_m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569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element_A_2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value_2_1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value_2_2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Value_2_m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569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569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element_A_n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value_n_1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value_n_2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. .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FF"/>
                          </a:solidFill>
                        </a:rPr>
                        <a:t>value_n_m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47452" y="6227314"/>
            <a:ext cx="4138880" cy="369332"/>
            <a:chOff x="947452" y="6227314"/>
            <a:chExt cx="413888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093205" y="6227314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Don’t forget the semicolon 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947452" y="6227314"/>
              <a:ext cx="1046601" cy="18450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2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140777" cy="4924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1800" b="1" dirty="0" smtClean="0"/>
              <a:t>Set DOGS </a:t>
            </a:r>
            <a:r>
              <a:rPr lang="en-US" sz="1800" b="1" dirty="0" err="1" smtClean="0"/>
              <a:t>dogs</a:t>
            </a:r>
            <a:r>
              <a:rPr lang="en-US" sz="1800" b="1" dirty="0" smtClean="0"/>
              <a:t> in race / dog1*dog5 /;</a:t>
            </a:r>
          </a:p>
          <a:p>
            <a:pPr marL="0" indent="0">
              <a:buNone/>
            </a:pPr>
            <a:r>
              <a:rPr lang="en-US" sz="1800" b="1" dirty="0" smtClean="0"/>
              <a:t>Set RACES </a:t>
            </a:r>
            <a:r>
              <a:rPr lang="en-US" sz="1800" b="1" dirty="0" err="1" smtClean="0"/>
              <a:t>races</a:t>
            </a:r>
            <a:r>
              <a:rPr lang="en-US" sz="1800" b="1" dirty="0" smtClean="0"/>
              <a:t> being run / race1*race3 /;</a:t>
            </a:r>
            <a:endParaRPr lang="en-US" sz="18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 smtClean="0"/>
              <a:t>Table ODDS(DOGS, RACES) probability of dogs winning each race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90454"/>
              </p:ext>
            </p:extLst>
          </p:nvPr>
        </p:nvGraphicFramePr>
        <p:xfrm>
          <a:off x="1380778" y="3675100"/>
          <a:ext cx="5559848" cy="24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962"/>
                <a:gridCol w="1389962"/>
                <a:gridCol w="1389962"/>
                <a:gridCol w="1389962"/>
              </a:tblGrid>
              <a:tr h="32402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race1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race2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race3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0.40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140777" cy="4924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Declaration, definition of data can occur separately</a:t>
            </a:r>
          </a:p>
          <a:p>
            <a:r>
              <a:rPr lang="en-US" dirty="0" smtClean="0"/>
              <a:t>Redefinition of data is also possible</a:t>
            </a:r>
            <a:endParaRPr lang="en-US" dirty="0"/>
          </a:p>
          <a:p>
            <a:r>
              <a:rPr lang="en-US" dirty="0" smtClean="0"/>
              <a:t>If no definition is provided, the value of 0.0 is given by default</a:t>
            </a:r>
          </a:p>
          <a:p>
            <a:endParaRPr lang="en-US" dirty="0" smtClean="0"/>
          </a:p>
          <a:p>
            <a:pPr>
              <a:defRPr/>
            </a:pPr>
            <a:r>
              <a:rPr lang="en-US" dirty="0" smtClean="0"/>
              <a:t>Example:</a:t>
            </a:r>
          </a:p>
          <a:p>
            <a:pPr>
              <a:buNone/>
              <a:defRPr/>
            </a:pPr>
            <a:r>
              <a:rPr lang="en-US" b="1" dirty="0" smtClean="0"/>
              <a:t>Scalar a /50/;</a:t>
            </a:r>
            <a:endParaRPr lang="en-US" b="1" dirty="0"/>
          </a:p>
          <a:p>
            <a:pPr>
              <a:buNone/>
              <a:defRPr/>
            </a:pPr>
            <a:r>
              <a:rPr lang="en-US" b="1" dirty="0" smtClean="0"/>
              <a:t>Scalar b; b = 50; b = 60;</a:t>
            </a:r>
          </a:p>
          <a:p>
            <a:pPr>
              <a:buNone/>
              <a:defRPr/>
            </a:pPr>
            <a:r>
              <a:rPr lang="en-US" b="1" dirty="0" smtClean="0"/>
              <a:t>Set </a:t>
            </a:r>
            <a:r>
              <a:rPr lang="en-US" b="1" dirty="0" err="1" smtClean="0"/>
              <a:t>i</a:t>
            </a:r>
            <a:r>
              <a:rPr lang="en-US" b="1" dirty="0" smtClean="0"/>
              <a:t> /i1*i3/;</a:t>
            </a:r>
          </a:p>
          <a:p>
            <a:pPr>
              <a:buNone/>
              <a:defRPr/>
            </a:pPr>
            <a:r>
              <a:rPr lang="en-US" b="1" dirty="0" smtClean="0"/>
              <a:t>Parameter c(</a:t>
            </a:r>
            <a:r>
              <a:rPr lang="en-US" b="1" dirty="0" err="1" smtClean="0"/>
              <a:t>i</a:t>
            </a:r>
            <a:r>
              <a:rPr lang="en-US" b="1" dirty="0" smtClean="0"/>
              <a:t>); c(‘i1’) = 1; c(‘i2’) = 2; c(‘i3’) = 3;</a:t>
            </a:r>
            <a:endParaRPr lang="en-US" b="1" dirty="0"/>
          </a:p>
          <a:p>
            <a:pPr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133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350098" cy="492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Variables can be declared either as scalars (0-dimensional) or over sets (multi-dimensional)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Syntax:</a:t>
            </a:r>
          </a:p>
          <a:p>
            <a:pPr marL="0" indent="0">
              <a:buNone/>
              <a:defRPr/>
            </a:pPr>
            <a:r>
              <a:rPr lang="en-US" sz="2200" b="1" dirty="0" err="1">
                <a:solidFill>
                  <a:srgbClr val="0000FF"/>
                </a:solidFill>
              </a:rPr>
              <a:t>variable_type</a:t>
            </a:r>
            <a:r>
              <a:rPr lang="en-US" sz="2200" b="1" dirty="0"/>
              <a:t> Variable </a:t>
            </a:r>
            <a:r>
              <a:rPr lang="en-US" sz="2200" b="1" dirty="0" err="1" smtClean="0">
                <a:solidFill>
                  <a:srgbClr val="0000FF"/>
                </a:solidFill>
              </a:rPr>
              <a:t>variable_name</a:t>
            </a:r>
            <a:r>
              <a:rPr lang="en-US" sz="2200" b="1" dirty="0" smtClean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;</a:t>
            </a:r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variable_type</a:t>
            </a:r>
            <a:r>
              <a:rPr lang="en-US" sz="2200" b="1" dirty="0" smtClean="0"/>
              <a:t> Variable </a:t>
            </a:r>
            <a:r>
              <a:rPr lang="en-US" sz="2200" b="1" dirty="0" err="1" smtClean="0">
                <a:solidFill>
                  <a:srgbClr val="0000FF"/>
                </a:solidFill>
              </a:rPr>
              <a:t>variable_name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200" b="1" dirty="0"/>
              <a:t>)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</a:t>
            </a:r>
            <a:r>
              <a:rPr lang="en-US" sz="2200" b="1" dirty="0" smtClean="0"/>
              <a:t>;</a:t>
            </a:r>
            <a:endParaRPr lang="en-US" sz="2200" b="1" dirty="0"/>
          </a:p>
          <a:p>
            <a:pPr marL="0" indent="0">
              <a:buNone/>
            </a:pPr>
            <a:endParaRPr lang="en-US" sz="2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8605"/>
              </p:ext>
            </p:extLst>
          </p:nvPr>
        </p:nvGraphicFramePr>
        <p:xfrm>
          <a:off x="2008739" y="4443110"/>
          <a:ext cx="493188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62"/>
                <a:gridCol w="1643962"/>
                <a:gridCol w="1643962"/>
              </a:tblGrid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Declared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Values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allowed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+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+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0.0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Binary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Discrete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Integer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Discrete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Any integer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945" cy="48175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</a:t>
            </a:r>
            <a:r>
              <a:rPr lang="en-US" dirty="0" smtClean="0"/>
              <a:t>eneral </a:t>
            </a:r>
            <a:r>
              <a:rPr lang="en-US" b="1" dirty="0" smtClean="0"/>
              <a:t>A</a:t>
            </a:r>
            <a:r>
              <a:rPr lang="en-US" dirty="0" smtClean="0"/>
              <a:t>lgebraic </a:t>
            </a:r>
            <a:r>
              <a:rPr lang="en-US" b="1" dirty="0" smtClean="0"/>
              <a:t>M</a:t>
            </a:r>
            <a:r>
              <a:rPr lang="en-US" dirty="0" smtClean="0"/>
              <a:t>odeling </a:t>
            </a:r>
            <a:r>
              <a:rPr lang="en-US" b="1" dirty="0" smtClean="0"/>
              <a:t>S</a:t>
            </a:r>
            <a:r>
              <a:rPr lang="en-US" dirty="0" smtClean="0"/>
              <a:t>ystem is a high-level modeling language </a:t>
            </a:r>
            <a:r>
              <a:rPr lang="en-US" dirty="0"/>
              <a:t>used to express </a:t>
            </a:r>
            <a:r>
              <a:rPr lang="en-US" dirty="0" smtClean="0"/>
              <a:t>optimization formulations</a:t>
            </a:r>
          </a:p>
          <a:p>
            <a:r>
              <a:rPr lang="en-US" dirty="0" smtClean="0">
                <a:hlinkClick r:id="rId2"/>
              </a:rPr>
              <a:t>www.gams.com</a:t>
            </a:r>
            <a:endParaRPr lang="en-US" dirty="0"/>
          </a:p>
          <a:p>
            <a:r>
              <a:rPr lang="en-US" dirty="0" smtClean="0"/>
              <a:t>Advantages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Admits all problem types (LP, IP, NLP, MILP, MINLP) </a:t>
            </a:r>
            <a:endParaRPr lang="en-US" dirty="0" smtClean="0"/>
          </a:p>
          <a:p>
            <a:pPr lvl="1"/>
            <a:r>
              <a:rPr lang="en-US" dirty="0" smtClean="0"/>
              <a:t>Interfaces </a:t>
            </a:r>
            <a:r>
              <a:rPr lang="en-US" dirty="0"/>
              <a:t>with a variety of </a:t>
            </a:r>
            <a:r>
              <a:rPr lang="en-US" dirty="0" smtClean="0"/>
              <a:t>solvers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express models </a:t>
            </a:r>
            <a:r>
              <a:rPr lang="en-US" dirty="0" smtClean="0"/>
              <a:t>compactly and symbolically</a:t>
            </a:r>
            <a:endParaRPr lang="en-US" dirty="0"/>
          </a:p>
          <a:p>
            <a:pPr lvl="1"/>
            <a:r>
              <a:rPr lang="en-US" dirty="0"/>
              <a:t>Data and models are stored separately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 smtClean="0"/>
              <a:t>Overhead </a:t>
            </a:r>
            <a:r>
              <a:rPr lang="en-US" dirty="0"/>
              <a:t>slows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Cumbersome to do scientific computations for preparing input data or for post-processing optimization results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Examples: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endParaRPr lang="en-US" sz="2000" b="1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Free Variable z objective function ;</a:t>
            </a:r>
          </a:p>
          <a:p>
            <a:pPr>
              <a:lnSpc>
                <a:spcPct val="170000"/>
              </a:lnSpc>
              <a:buNone/>
              <a:defRPr/>
            </a:pPr>
            <a:endParaRPr lang="en-US" sz="2000" b="1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Set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some index / i1, i2, i3 /;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Positive Variable 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problem variables ;</a:t>
            </a:r>
            <a:endParaRPr lang="en-US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55693" y="1670673"/>
            <a:ext cx="3158305" cy="2328400"/>
            <a:chOff x="1693682" y="4068101"/>
            <a:chExt cx="3158305" cy="232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𝐦𝐢𝐧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86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350098" cy="492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Each variable is a collection of 4 attributes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03600"/>
              </p:ext>
            </p:extLst>
          </p:nvPr>
        </p:nvGraphicFramePr>
        <p:xfrm>
          <a:off x="1259590" y="2438040"/>
          <a:ext cx="68488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206"/>
                <a:gridCol w="1712206"/>
                <a:gridCol w="1712206"/>
                <a:gridCol w="1712206"/>
              </a:tblGrid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Access Symbol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Before solution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After solution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can initialize solver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Solver reports optimal solution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Lower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bound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.lo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can set lower bound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 change (solver does not use this)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Upper bound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.up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can set upper bound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 change (solver does not use this)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8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Margin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 use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Solver may report solution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sensitivity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8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350098" cy="516691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Once declared, user may change these attributes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Example: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 smtClean="0"/>
              <a:t>Positive Variable x some variable ;</a:t>
            </a:r>
          </a:p>
          <a:p>
            <a:pPr marL="0" indent="0">
              <a:buNone/>
              <a:defRPr/>
            </a:pPr>
            <a:r>
              <a:rPr lang="en-US" b="1" dirty="0" err="1" smtClean="0"/>
              <a:t>x.lo</a:t>
            </a:r>
            <a:r>
              <a:rPr lang="en-US" b="1" dirty="0" smtClean="0"/>
              <a:t> = 5; </a:t>
            </a:r>
            <a:r>
              <a:rPr lang="en-US" b="1" dirty="0" err="1" smtClean="0"/>
              <a:t>x.up</a:t>
            </a:r>
            <a:r>
              <a:rPr lang="en-US" b="1" dirty="0" smtClean="0"/>
              <a:t> = 10;</a:t>
            </a:r>
          </a:p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Set </a:t>
            </a:r>
            <a:r>
              <a:rPr lang="en-US" b="1" dirty="0" err="1" smtClean="0"/>
              <a:t>i</a:t>
            </a:r>
            <a:r>
              <a:rPr lang="en-US" b="1" dirty="0" smtClean="0"/>
              <a:t> some set /i1*i5/;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Positive Variable </a:t>
            </a:r>
            <a:r>
              <a:rPr lang="en-US" b="1" dirty="0" smtClean="0"/>
              <a:t>y(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b="1" dirty="0"/>
              <a:t>some </a:t>
            </a:r>
            <a:r>
              <a:rPr lang="en-US" b="1" dirty="0" smtClean="0"/>
              <a:t>other variables </a:t>
            </a:r>
            <a:r>
              <a:rPr lang="en-US" b="1" dirty="0"/>
              <a:t>;</a:t>
            </a:r>
          </a:p>
          <a:p>
            <a:pPr marL="0" indent="0">
              <a:buNone/>
              <a:defRPr/>
            </a:pPr>
            <a:r>
              <a:rPr lang="en-US" b="1" dirty="0" err="1" smtClean="0"/>
              <a:t>y.lo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b="1" dirty="0"/>
              <a:t>= 5; </a:t>
            </a:r>
            <a:r>
              <a:rPr lang="en-US" b="1" dirty="0" err="1" smtClean="0"/>
              <a:t>y.up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b="1" dirty="0"/>
              <a:t>= 10</a:t>
            </a:r>
            <a:r>
              <a:rPr lang="en-US" b="1" dirty="0" smtClean="0"/>
              <a:t>;</a:t>
            </a:r>
          </a:p>
          <a:p>
            <a:pPr marL="0" indent="0">
              <a:buNone/>
              <a:defRPr/>
            </a:pPr>
            <a:r>
              <a:rPr lang="en-US" b="1" dirty="0" err="1" smtClean="0"/>
              <a:t>y.lo</a:t>
            </a:r>
            <a:r>
              <a:rPr lang="en-US" b="1" dirty="0" smtClean="0"/>
              <a:t>(‘i3’) = 4; </a:t>
            </a:r>
            <a:r>
              <a:rPr lang="en-US" b="1" dirty="0" err="1" smtClean="0"/>
              <a:t>y.up</a:t>
            </a:r>
            <a:r>
              <a:rPr lang="en-US" b="1" dirty="0" smtClean="0"/>
              <a:t>(‘i3’) = 12;</a:t>
            </a:r>
          </a:p>
          <a:p>
            <a:pPr marL="0" indent="0">
              <a:buNone/>
              <a:defRPr/>
            </a:pPr>
            <a:r>
              <a:rPr lang="en-US" b="1" dirty="0" err="1"/>
              <a:t>y.lo</a:t>
            </a:r>
            <a:r>
              <a:rPr lang="en-US" b="1" dirty="0"/>
              <a:t>(‘</a:t>
            </a:r>
            <a:r>
              <a:rPr lang="en-US" b="1" dirty="0" smtClean="0"/>
              <a:t>i5’) </a:t>
            </a:r>
            <a:r>
              <a:rPr lang="en-US" b="1" dirty="0"/>
              <a:t>= </a:t>
            </a:r>
            <a:r>
              <a:rPr lang="en-US" b="1" dirty="0" smtClean="0"/>
              <a:t>2; </a:t>
            </a:r>
            <a:r>
              <a:rPr lang="en-US" b="1" dirty="0" err="1"/>
              <a:t>y.up</a:t>
            </a:r>
            <a:r>
              <a:rPr lang="en-US" b="1" dirty="0"/>
              <a:t>(‘</a:t>
            </a:r>
            <a:r>
              <a:rPr lang="en-US" b="1" dirty="0" smtClean="0"/>
              <a:t>i5’) </a:t>
            </a:r>
            <a:r>
              <a:rPr lang="en-US" b="1" dirty="0"/>
              <a:t>= 2</a:t>
            </a:r>
            <a:r>
              <a:rPr lang="en-US" b="1" dirty="0" smtClean="0"/>
              <a:t>; ## also, </a:t>
            </a:r>
            <a:r>
              <a:rPr lang="en-US" b="1" dirty="0" err="1" smtClean="0"/>
              <a:t>y.fx</a:t>
            </a:r>
            <a:r>
              <a:rPr lang="en-US" b="1" dirty="0" smtClean="0"/>
              <a:t>(‘i5’) </a:t>
            </a:r>
            <a:r>
              <a:rPr lang="en-US" b="1" dirty="0"/>
              <a:t>= </a:t>
            </a:r>
            <a:r>
              <a:rPr lang="en-US" b="1" dirty="0" smtClean="0"/>
              <a:t>2;  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0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515351" cy="492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Equations make use of declared data and variables to symbolically define the formulation’s constraints (including the “z = obj. function” constraint)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Syntax (declaration):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Equation </a:t>
            </a: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</a:t>
            </a:r>
            <a:r>
              <a:rPr lang="en-US" sz="2200" b="1" dirty="0" smtClean="0"/>
              <a:t>;</a:t>
            </a:r>
          </a:p>
          <a:p>
            <a:pPr marL="0" indent="0">
              <a:buNone/>
              <a:defRPr/>
            </a:pPr>
            <a:endParaRPr lang="en-US" sz="2200" b="1" dirty="0"/>
          </a:p>
          <a:p>
            <a:pPr marL="0" indent="0">
              <a:buNone/>
              <a:defRPr/>
            </a:pPr>
            <a:r>
              <a:rPr lang="en-US" sz="2200" b="1" dirty="0"/>
              <a:t>Equation </a:t>
            </a: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200" b="1" dirty="0" smtClean="0"/>
              <a:t>)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;</a:t>
            </a:r>
          </a:p>
          <a:p>
            <a:pPr marL="0" indent="0">
              <a:buNone/>
              <a:defRPr/>
            </a:pPr>
            <a:endParaRPr lang="en-US" sz="2200" b="1" dirty="0" smtClean="0"/>
          </a:p>
          <a:p>
            <a:pPr marL="0" indent="0">
              <a:buNone/>
              <a:defRPr/>
            </a:pPr>
            <a:r>
              <a:rPr lang="en-US" sz="2200" b="1" dirty="0"/>
              <a:t>Equation </a:t>
            </a: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setA_name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setB_name</a:t>
            </a:r>
            <a:r>
              <a:rPr lang="en-US" sz="2200" b="1" dirty="0" smtClean="0"/>
              <a:t>) </a:t>
            </a:r>
            <a:r>
              <a:rPr lang="en-US" sz="2200" b="1" i="1" dirty="0" smtClean="0">
                <a:solidFill>
                  <a:srgbClr val="0000FF"/>
                </a:solidFill>
              </a:rPr>
              <a:t>comments</a:t>
            </a:r>
            <a:r>
              <a:rPr lang="en-US" sz="2200" b="1" dirty="0" smtClean="0"/>
              <a:t> ;</a:t>
            </a:r>
            <a:endParaRPr lang="en-US" sz="2200" b="1" dirty="0"/>
          </a:p>
          <a:p>
            <a:pPr marL="0" indent="0">
              <a:buNone/>
              <a:defRPr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244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515351" cy="511182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Syntax (definition):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.. </a:t>
            </a:r>
            <a:r>
              <a:rPr lang="en-US" sz="2200" b="1" i="1" dirty="0" smtClean="0">
                <a:solidFill>
                  <a:srgbClr val="FF0000"/>
                </a:solidFill>
              </a:rPr>
              <a:t>G(</a:t>
            </a:r>
            <a:r>
              <a:rPr lang="en-US" sz="2200" b="1" i="1" dirty="0" err="1" smtClean="0">
                <a:solidFill>
                  <a:srgbClr val="FF0000"/>
                </a:solidFill>
              </a:rPr>
              <a:t>var</a:t>
            </a:r>
            <a:r>
              <a:rPr lang="en-US" sz="2200" b="1" i="1" dirty="0" smtClean="0">
                <a:solidFill>
                  <a:srgbClr val="FF0000"/>
                </a:solidFill>
              </a:rPr>
              <a:t>, data)</a:t>
            </a:r>
            <a:r>
              <a:rPr lang="en-US" sz="2200" b="1" dirty="0" smtClean="0">
                <a:solidFill>
                  <a:srgbClr val="0000FF"/>
                </a:solidFill>
              </a:rPr>
              <a:t> =L= 0</a:t>
            </a:r>
            <a:r>
              <a:rPr lang="en-US" sz="2200" b="1" dirty="0" smtClean="0"/>
              <a:t> ;</a:t>
            </a:r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.. </a:t>
            </a:r>
            <a:r>
              <a:rPr lang="en-US" sz="2200" b="1" i="1" dirty="0" smtClean="0">
                <a:solidFill>
                  <a:srgbClr val="FF0000"/>
                </a:solidFill>
              </a:rPr>
              <a:t>G(</a:t>
            </a:r>
            <a:r>
              <a:rPr lang="en-US" sz="2200" b="1" i="1" dirty="0" err="1">
                <a:solidFill>
                  <a:srgbClr val="FF0000"/>
                </a:solidFill>
              </a:rPr>
              <a:t>var</a:t>
            </a:r>
            <a:r>
              <a:rPr lang="en-US" sz="2200" b="1" i="1" dirty="0" smtClean="0">
                <a:solidFill>
                  <a:srgbClr val="FF0000"/>
                </a:solidFill>
              </a:rPr>
              <a:t>, data)</a:t>
            </a:r>
            <a:r>
              <a:rPr lang="en-US" sz="2200" b="1" dirty="0" smtClean="0">
                <a:solidFill>
                  <a:srgbClr val="0000FF"/>
                </a:solidFill>
              </a:rPr>
              <a:t> =E= </a:t>
            </a:r>
            <a:r>
              <a:rPr lang="en-US" sz="2200" b="1" dirty="0">
                <a:solidFill>
                  <a:srgbClr val="0000FF"/>
                </a:solidFill>
              </a:rPr>
              <a:t>0</a:t>
            </a:r>
            <a:r>
              <a:rPr lang="en-US" sz="2200" b="1" dirty="0"/>
              <a:t> ;</a:t>
            </a:r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.. </a:t>
            </a:r>
            <a:r>
              <a:rPr lang="en-US" sz="2200" b="1" i="1" dirty="0" smtClean="0">
                <a:solidFill>
                  <a:srgbClr val="FF0000"/>
                </a:solidFill>
              </a:rPr>
              <a:t>G(</a:t>
            </a:r>
            <a:r>
              <a:rPr lang="en-US" sz="2200" b="1" i="1" dirty="0" err="1">
                <a:solidFill>
                  <a:srgbClr val="FF0000"/>
                </a:solidFill>
              </a:rPr>
              <a:t>var</a:t>
            </a:r>
            <a:r>
              <a:rPr lang="en-US" sz="2200" b="1" i="1" dirty="0" smtClean="0">
                <a:solidFill>
                  <a:srgbClr val="FF0000"/>
                </a:solidFill>
              </a:rPr>
              <a:t>, data)</a:t>
            </a:r>
            <a:r>
              <a:rPr lang="en-US" sz="2200" b="1" dirty="0" smtClean="0">
                <a:solidFill>
                  <a:srgbClr val="0000FF"/>
                </a:solidFill>
              </a:rPr>
              <a:t> =G= </a:t>
            </a:r>
            <a:r>
              <a:rPr lang="en-US" sz="2200" b="1" dirty="0">
                <a:solidFill>
                  <a:srgbClr val="0000FF"/>
                </a:solidFill>
              </a:rPr>
              <a:t>0</a:t>
            </a:r>
            <a:r>
              <a:rPr lang="en-US" sz="2200" b="1" dirty="0"/>
              <a:t> ;</a:t>
            </a:r>
          </a:p>
          <a:p>
            <a:pPr marL="0" indent="0">
              <a:buNone/>
              <a:defRPr/>
            </a:pPr>
            <a:endParaRPr lang="en-US" sz="2200" b="1" dirty="0" smtClean="0"/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200" b="1" dirty="0" smtClean="0"/>
              <a:t>).. </a:t>
            </a:r>
            <a:r>
              <a:rPr lang="en-US" sz="2200" b="1" i="1" dirty="0" smtClean="0">
                <a:solidFill>
                  <a:srgbClr val="FF0000"/>
                </a:solidFill>
              </a:rPr>
              <a:t>G(</a:t>
            </a:r>
            <a:r>
              <a:rPr lang="en-US" sz="2200" b="1" i="1" dirty="0" err="1" smtClean="0">
                <a:solidFill>
                  <a:srgbClr val="FF0000"/>
                </a:solidFill>
              </a:rPr>
              <a:t>var</a:t>
            </a:r>
            <a:r>
              <a:rPr lang="en-US" sz="2200" b="1" i="1" dirty="0" smtClean="0">
                <a:solidFill>
                  <a:srgbClr val="FF0000"/>
                </a:solidFill>
              </a:rPr>
              <a:t>, data, </a:t>
            </a:r>
            <a:r>
              <a:rPr lang="en-US" sz="2200" b="1" dirty="0" err="1" smtClean="0">
                <a:solidFill>
                  <a:srgbClr val="FF0000"/>
                </a:solidFill>
              </a:rPr>
              <a:t>set_name</a:t>
            </a:r>
            <a:r>
              <a:rPr lang="en-US" sz="2200" b="1" i="1" dirty="0" smtClean="0">
                <a:solidFill>
                  <a:srgbClr val="FF0000"/>
                </a:solidFill>
              </a:rPr>
              <a:t>)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=L= 0</a:t>
            </a:r>
            <a:r>
              <a:rPr lang="en-US" sz="2200" b="1" dirty="0"/>
              <a:t> </a:t>
            </a:r>
            <a:r>
              <a:rPr lang="en-US" sz="2200" b="1" dirty="0" smtClean="0"/>
              <a:t>;</a:t>
            </a:r>
          </a:p>
          <a:p>
            <a:pPr marL="0" indent="0">
              <a:buNone/>
              <a:defRPr/>
            </a:pPr>
            <a:endParaRPr lang="en-US" sz="2200" b="1" dirty="0" smtClean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sz="2200" b="1" dirty="0" err="1" smtClean="0">
                <a:solidFill>
                  <a:srgbClr val="0000FF"/>
                </a:solidFill>
              </a:rPr>
              <a:t>equation_name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setA_name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setB_name</a:t>
            </a:r>
            <a:r>
              <a:rPr lang="en-US" sz="2200" b="1" dirty="0" smtClean="0"/>
              <a:t>)..</a:t>
            </a:r>
          </a:p>
          <a:p>
            <a:pPr marL="0" indent="0">
              <a:buNone/>
              <a:defRPr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   </a:t>
            </a:r>
            <a:r>
              <a:rPr lang="en-US" sz="2200" b="1" i="1" dirty="0" smtClean="0">
                <a:solidFill>
                  <a:srgbClr val="FF0000"/>
                </a:solidFill>
              </a:rPr>
              <a:t>G(</a:t>
            </a:r>
            <a:r>
              <a:rPr lang="en-US" sz="2200" b="1" i="1" dirty="0" err="1" smtClean="0">
                <a:solidFill>
                  <a:srgbClr val="FF0000"/>
                </a:solidFill>
              </a:rPr>
              <a:t>var</a:t>
            </a:r>
            <a:r>
              <a:rPr lang="en-US" sz="2200" b="1" i="1" dirty="0" smtClean="0">
                <a:solidFill>
                  <a:srgbClr val="FF0000"/>
                </a:solidFill>
              </a:rPr>
              <a:t>, data, </a:t>
            </a:r>
            <a:r>
              <a:rPr lang="en-US" sz="2200" b="1" dirty="0" err="1" smtClean="0">
                <a:solidFill>
                  <a:srgbClr val="FF0000"/>
                </a:solidFill>
              </a:rPr>
              <a:t>setA_name</a:t>
            </a:r>
            <a:r>
              <a:rPr lang="en-US" sz="2200" b="1" i="1" dirty="0" smtClean="0">
                <a:solidFill>
                  <a:srgbClr val="FF0000"/>
                </a:solidFill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</a:rPr>
              <a:t>setB_name</a:t>
            </a:r>
            <a:r>
              <a:rPr lang="en-US" sz="2200" b="1" i="1" dirty="0" smtClean="0">
                <a:solidFill>
                  <a:srgbClr val="FF0000"/>
                </a:solidFill>
              </a:rPr>
              <a:t>)</a:t>
            </a:r>
            <a:r>
              <a:rPr lang="en-US" sz="2200" b="1" dirty="0" smtClean="0">
                <a:solidFill>
                  <a:srgbClr val="0000FF"/>
                </a:solidFill>
              </a:rPr>
              <a:t> =L= 0</a:t>
            </a:r>
            <a:r>
              <a:rPr lang="en-US" sz="2200" b="1" dirty="0" smtClean="0"/>
              <a:t> ;</a:t>
            </a:r>
          </a:p>
          <a:p>
            <a:pPr marL="0" indent="0">
              <a:buNone/>
              <a:defRPr/>
            </a:pPr>
            <a:endParaRPr lang="en-US" sz="2200" b="1" dirty="0"/>
          </a:p>
          <a:p>
            <a:pPr marL="0" indent="0">
              <a:buNone/>
              <a:defRPr/>
            </a:pPr>
            <a:r>
              <a:rPr lang="en-US" sz="2200" b="1" dirty="0" smtClean="0"/>
              <a:t>where G is a function using GAMS function notation (see manual)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018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Examples: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</a:t>
            </a:r>
            <a:r>
              <a:rPr lang="en-US" sz="2000" b="1" dirty="0" err="1" smtClean="0"/>
              <a:t>objf</a:t>
            </a:r>
            <a:r>
              <a:rPr lang="en-US" sz="2000" b="1" dirty="0" smtClean="0"/>
              <a:t> ;	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objf</a:t>
            </a:r>
            <a:r>
              <a:rPr lang="en-US" sz="2000" b="1" dirty="0" smtClean="0"/>
              <a:t>.. </a:t>
            </a:r>
            <a:r>
              <a:rPr lang="en-US" sz="2000" b="1" dirty="0"/>
              <a:t>z</a:t>
            </a:r>
            <a:r>
              <a:rPr lang="en-US" sz="2000" b="1" dirty="0" smtClean="0"/>
              <a:t> =E= sum(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));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Equation </a:t>
            </a:r>
            <a:r>
              <a:rPr lang="en-US" sz="2000" b="1" dirty="0" err="1" smtClean="0"/>
              <a:t>sumbound</a:t>
            </a:r>
            <a:r>
              <a:rPr lang="en-US" sz="2000" b="1" dirty="0" smtClean="0"/>
              <a:t>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sumbound</a:t>
            </a:r>
            <a:r>
              <a:rPr lang="en-US" sz="2000" b="1" dirty="0" smtClean="0"/>
              <a:t>.. sum(</a:t>
            </a:r>
            <a:r>
              <a:rPr lang="en-US" sz="2000" b="1" dirty="0" err="1" smtClean="0"/>
              <a:t>i</a:t>
            </a:r>
            <a:r>
              <a:rPr lang="en-US" sz="2000" b="1" dirty="0"/>
              <a:t>, </a:t>
            </a:r>
            <a:r>
              <a:rPr lang="en-US" sz="2000" b="1" dirty="0" smtClean="0"/>
              <a:t>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)) =L= card(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).. q(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power(x(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), 2) =G= beta + gamma;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28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515351" cy="492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Once all relevant equations have been defined, they can be bundled into a model object (multiple models may exist in a single file)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Syntax: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2200" b="1" dirty="0" smtClean="0"/>
              <a:t>Model </a:t>
            </a:r>
            <a:r>
              <a:rPr lang="en-US" sz="2200" b="1" dirty="0" err="1" smtClean="0">
                <a:solidFill>
                  <a:srgbClr val="0000FF"/>
                </a:solidFill>
              </a:rPr>
              <a:t>model_name</a:t>
            </a:r>
            <a:r>
              <a:rPr lang="en-US" sz="2200" b="1" dirty="0" smtClean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</a:t>
            </a:r>
            <a:r>
              <a:rPr lang="en-US" sz="2200" b="1" dirty="0" smtClean="0"/>
              <a:t>/ all / ;</a:t>
            </a:r>
          </a:p>
          <a:p>
            <a:pPr marL="0" indent="0">
              <a:buNone/>
              <a:defRPr/>
            </a:pPr>
            <a:endParaRPr lang="en-US" sz="2200" b="1" dirty="0" smtClean="0"/>
          </a:p>
          <a:p>
            <a:pPr marL="0" indent="0">
              <a:buNone/>
              <a:defRPr/>
            </a:pPr>
            <a:r>
              <a:rPr lang="en-US" sz="2200" b="1" dirty="0"/>
              <a:t>Model </a:t>
            </a:r>
            <a:r>
              <a:rPr lang="en-US" sz="2200" b="1" dirty="0" err="1">
                <a:solidFill>
                  <a:srgbClr val="0000FF"/>
                </a:solidFill>
              </a:rPr>
              <a:t>model_name</a:t>
            </a:r>
            <a:r>
              <a:rPr lang="en-US" sz="2200" b="1" dirty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comments</a:t>
            </a:r>
            <a:r>
              <a:rPr lang="en-US" sz="2200" b="1" dirty="0"/>
              <a:t> / </a:t>
            </a:r>
            <a:r>
              <a:rPr lang="en-US" sz="2200" b="1" dirty="0" err="1" smtClean="0"/>
              <a:t>objf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sumbound</a:t>
            </a:r>
            <a:r>
              <a:rPr lang="en-US" sz="2200" b="1" dirty="0" smtClean="0"/>
              <a:t>, constraint </a:t>
            </a:r>
            <a:r>
              <a:rPr lang="en-US" sz="2200" b="1" dirty="0"/>
              <a:t>/ </a:t>
            </a:r>
            <a:r>
              <a:rPr lang="en-US" sz="2200" b="1" dirty="0" smtClean="0"/>
              <a:t>;</a:t>
            </a:r>
            <a:endParaRPr lang="en-US" sz="2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93747" y="5560525"/>
            <a:ext cx="2544895" cy="1207506"/>
            <a:chOff x="5493747" y="5560525"/>
            <a:chExt cx="2544895" cy="1207506"/>
          </a:xfrm>
        </p:grpSpPr>
        <p:sp>
          <p:nvSpPr>
            <p:cNvPr id="5" name="TextBox 4"/>
            <p:cNvSpPr txBox="1"/>
            <p:nvPr/>
          </p:nvSpPr>
          <p:spPr>
            <a:xfrm>
              <a:off x="5493747" y="6121700"/>
              <a:ext cx="2544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defined elements of the array “constraint”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7531863" y="5560525"/>
              <a:ext cx="506779" cy="51500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55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SOLVER!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471284" cy="492453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 model can now be passed to an applicable solver</a:t>
            </a:r>
          </a:p>
          <a:p>
            <a:pPr>
              <a:defRPr/>
            </a:pPr>
            <a:r>
              <a:rPr lang="en-US" dirty="0" smtClean="0"/>
              <a:t>Only solvers applicable for the particular model type (</a:t>
            </a:r>
            <a:r>
              <a:rPr lang="en-US" b="1" dirty="0" smtClean="0"/>
              <a:t>LP, NLP, MIP, MINLP</a:t>
            </a:r>
            <a:r>
              <a:rPr lang="en-US" dirty="0" smtClean="0"/>
              <a:t>) may be selected</a:t>
            </a:r>
          </a:p>
          <a:p>
            <a:pPr>
              <a:defRPr/>
            </a:pPr>
            <a:r>
              <a:rPr lang="en-US" dirty="0" smtClean="0"/>
              <a:t>Multiple solvers may be applicable, so we need to select the one we want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Syntax: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2200" b="1" dirty="0" smtClean="0"/>
              <a:t>Option </a:t>
            </a:r>
            <a:r>
              <a:rPr lang="en-US" sz="2200" b="1" dirty="0" err="1" smtClean="0">
                <a:solidFill>
                  <a:srgbClr val="0000FF"/>
                </a:solidFill>
              </a:rPr>
              <a:t>model_type</a:t>
            </a:r>
            <a:r>
              <a:rPr lang="en-US" sz="2200" b="1" dirty="0" smtClean="0"/>
              <a:t> = </a:t>
            </a:r>
            <a:r>
              <a:rPr lang="en-US" sz="2200" b="1" dirty="0" err="1" smtClean="0">
                <a:solidFill>
                  <a:srgbClr val="0000FF"/>
                </a:solidFill>
              </a:rPr>
              <a:t>solver_name</a:t>
            </a:r>
            <a:r>
              <a:rPr lang="en-US" sz="2200" b="1" dirty="0" smtClean="0"/>
              <a:t>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Solve </a:t>
            </a:r>
            <a:r>
              <a:rPr lang="en-US" sz="2200" b="1" dirty="0" err="1" smtClean="0">
                <a:solidFill>
                  <a:srgbClr val="0000FF"/>
                </a:solidFill>
              </a:rPr>
              <a:t>model_name</a:t>
            </a:r>
            <a:r>
              <a:rPr lang="en-US" sz="2200" b="1" dirty="0" smtClean="0"/>
              <a:t> using </a:t>
            </a:r>
            <a:r>
              <a:rPr lang="en-US" sz="2200" b="1" dirty="0" err="1">
                <a:solidFill>
                  <a:srgbClr val="0000FF"/>
                </a:solidFill>
              </a:rPr>
              <a:t>model_type</a:t>
            </a:r>
            <a:r>
              <a:rPr lang="en-US" sz="2200" b="1" dirty="0" smtClean="0"/>
              <a:t> minimizing </a:t>
            </a:r>
            <a:r>
              <a:rPr lang="en-US" sz="2200" b="1" dirty="0" err="1" smtClean="0">
                <a:solidFill>
                  <a:srgbClr val="0000FF"/>
                </a:solidFill>
              </a:rPr>
              <a:t>objV_name</a:t>
            </a:r>
            <a:r>
              <a:rPr lang="en-US" sz="2200" b="1" dirty="0" smtClean="0"/>
              <a:t>;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211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SOLVER!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3378"/>
            <a:ext cx="8350098" cy="51669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Examples: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 smtClean="0"/>
              <a:t>Option LP = CPLEX;</a:t>
            </a:r>
          </a:p>
          <a:p>
            <a:pPr marL="0" indent="0">
              <a:buNone/>
              <a:defRPr/>
            </a:pPr>
            <a:r>
              <a:rPr lang="en-US" b="1" dirty="0" smtClean="0"/>
              <a:t>Solve mymodel1 using LP minimizing z1;</a:t>
            </a:r>
          </a:p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/>
              <a:t>Option </a:t>
            </a:r>
            <a:r>
              <a:rPr lang="en-US" b="1" dirty="0" smtClean="0"/>
              <a:t>NLP </a:t>
            </a:r>
            <a:r>
              <a:rPr lang="en-US" b="1" dirty="0"/>
              <a:t>= </a:t>
            </a:r>
            <a:r>
              <a:rPr lang="en-US" b="1" dirty="0" smtClean="0"/>
              <a:t>CONOPT;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Solve </a:t>
            </a:r>
            <a:r>
              <a:rPr lang="en-US" b="1" dirty="0" smtClean="0"/>
              <a:t>mymodel2 </a:t>
            </a:r>
            <a:r>
              <a:rPr lang="en-US" b="1" dirty="0"/>
              <a:t>using </a:t>
            </a:r>
            <a:r>
              <a:rPr lang="en-US" b="1" dirty="0" smtClean="0"/>
              <a:t>NLP maximizing z2;</a:t>
            </a: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r>
              <a:rPr lang="en-US" b="1" dirty="0"/>
              <a:t>Option </a:t>
            </a:r>
            <a:r>
              <a:rPr lang="en-US" b="1" dirty="0" smtClean="0"/>
              <a:t>MINLP </a:t>
            </a:r>
            <a:r>
              <a:rPr lang="en-US" b="1" dirty="0"/>
              <a:t>= </a:t>
            </a:r>
            <a:r>
              <a:rPr lang="en-US" b="1" dirty="0" smtClean="0"/>
              <a:t>BARON;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Solve </a:t>
            </a:r>
            <a:r>
              <a:rPr lang="en-US" b="1" dirty="0" smtClean="0"/>
              <a:t>mymodel3 </a:t>
            </a:r>
            <a:r>
              <a:rPr lang="en-US" b="1" dirty="0"/>
              <a:t>using </a:t>
            </a:r>
            <a:r>
              <a:rPr lang="en-US" b="1" dirty="0" smtClean="0"/>
              <a:t>MINLP minimizing z3;</a:t>
            </a: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68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515351" cy="492453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Solver progress and final result will be displayed in console, but exact output will depend on which solver was used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Optimization results will certainly be included in the .</a:t>
            </a:r>
            <a:r>
              <a:rPr lang="en-US" dirty="0" err="1" smtClean="0"/>
              <a:t>lst</a:t>
            </a:r>
            <a:r>
              <a:rPr lang="en-US" dirty="0" smtClean="0"/>
              <a:t> file, though may be hard to find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Better provide a command to neatly display optimization results.  At the end of .</a:t>
            </a:r>
            <a:r>
              <a:rPr lang="en-US" dirty="0" err="1" smtClean="0"/>
              <a:t>gms</a:t>
            </a:r>
            <a:r>
              <a:rPr lang="en-US" dirty="0" smtClean="0"/>
              <a:t> file, add the following: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2200" b="1" dirty="0" smtClean="0"/>
              <a:t>Display </a:t>
            </a:r>
            <a:r>
              <a:rPr lang="en-US" sz="2200" b="1" dirty="0" err="1" smtClean="0">
                <a:solidFill>
                  <a:srgbClr val="0000FF"/>
                </a:solidFill>
              </a:rPr>
              <a:t>variable_name</a:t>
            </a:r>
            <a:r>
              <a:rPr lang="en-US" sz="2200" b="1" dirty="0" err="1" smtClean="0"/>
              <a:t>.l</a:t>
            </a:r>
            <a:r>
              <a:rPr lang="en-US" sz="22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557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PREFER GAMS?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945" cy="48175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Optimization models can be solved also in popular environments such as Excel, </a:t>
            </a:r>
            <a:r>
              <a:rPr lang="en-US" dirty="0" err="1" smtClean="0"/>
              <a:t>Mathematica</a:t>
            </a:r>
            <a:r>
              <a:rPr lang="en-US" dirty="0"/>
              <a:t>, </a:t>
            </a:r>
            <a:r>
              <a:rPr lang="en-US" dirty="0" err="1" smtClean="0"/>
              <a:t>Matlab</a:t>
            </a:r>
            <a:r>
              <a:rPr lang="en-US" dirty="0" smtClean="0"/>
              <a:t>, Maple, </a:t>
            </a:r>
            <a:r>
              <a:rPr lang="en-US" i="1" dirty="0"/>
              <a:t>etc.</a:t>
            </a:r>
            <a:r>
              <a:rPr lang="en-US" dirty="0"/>
              <a:t> </a:t>
            </a:r>
          </a:p>
          <a:p>
            <a:r>
              <a:rPr lang="en-US" dirty="0" smtClean="0"/>
              <a:t>However, GAMS </a:t>
            </a:r>
            <a:r>
              <a:rPr lang="en-US" dirty="0"/>
              <a:t>is </a:t>
            </a:r>
            <a:r>
              <a:rPr lang="en-US" dirty="0" smtClean="0"/>
              <a:t>superior when it comes to large-scale models</a:t>
            </a:r>
          </a:p>
          <a:p>
            <a:pPr lvl="1"/>
            <a:r>
              <a:rPr lang="en-US" dirty="0" smtClean="0"/>
              <a:t>GAMS does not implement solvers, rather than it interfaces with the best freely- or commercially-available ones</a:t>
            </a:r>
          </a:p>
          <a:p>
            <a:pPr lvl="1"/>
            <a:r>
              <a:rPr lang="en-US" dirty="0" smtClean="0"/>
              <a:t>You can easily try various applicable solvers and find what works best for your problem</a:t>
            </a:r>
          </a:p>
          <a:p>
            <a:pPr lvl="1"/>
            <a:r>
              <a:rPr lang="en-US" dirty="0" smtClean="0"/>
              <a:t>The other environments typically have proprietary routines, which may not necessarily be state-of-the-art nor “the best” for a given problem</a:t>
            </a:r>
          </a:p>
        </p:txBody>
      </p:sp>
    </p:spTree>
    <p:extLst>
      <p:ext uri="{BB962C8B-B14F-4D97-AF65-F5344CB8AC3E}">
        <p14:creationId xmlns:p14="http://schemas.microsoft.com/office/powerpoint/2010/main" val="18495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BELIEVING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5" y="1520327"/>
            <a:ext cx="8603486" cy="518894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After the </a:t>
            </a:r>
            <a:r>
              <a:rPr lang="en-US" b="1" dirty="0" smtClean="0"/>
              <a:t>Solve</a:t>
            </a:r>
            <a:r>
              <a:rPr lang="en-US" dirty="0" smtClean="0"/>
              <a:t> statement </a:t>
            </a:r>
            <a:r>
              <a:rPr lang="en-US" dirty="0"/>
              <a:t>is executed, </a:t>
            </a:r>
            <a:r>
              <a:rPr lang="en-US" dirty="0" smtClean="0"/>
              <a:t>the </a:t>
            </a:r>
            <a:r>
              <a:rPr lang="en-US" dirty="0"/>
              <a:t>model and solver </a:t>
            </a:r>
            <a:r>
              <a:rPr lang="en-US" dirty="0" smtClean="0"/>
              <a:t>return </a:t>
            </a:r>
            <a:r>
              <a:rPr lang="en-US" dirty="0"/>
              <a:t>status </a:t>
            </a:r>
            <a:r>
              <a:rPr lang="en-US" dirty="0" smtClean="0"/>
              <a:t>numbers which are stored in the model object</a:t>
            </a:r>
          </a:p>
          <a:p>
            <a:pPr marL="457200" lvl="1" indent="0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model_name</a:t>
            </a:r>
            <a:r>
              <a:rPr lang="en-US" b="1" dirty="0" err="1" smtClean="0"/>
              <a:t>.modelstat</a:t>
            </a:r>
            <a:endParaRPr lang="en-US" b="1" dirty="0" smtClean="0"/>
          </a:p>
          <a:p>
            <a:pPr marL="457200" lvl="1" indent="0">
              <a:buNone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model_name</a:t>
            </a:r>
            <a:r>
              <a:rPr lang="en-US" b="1" dirty="0" err="1" smtClean="0"/>
              <a:t>.solvestat</a:t>
            </a:r>
            <a:endParaRPr lang="en-US" b="1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</a:t>
            </a:r>
            <a:r>
              <a:rPr lang="en-US" dirty="0"/>
              <a:t>numbers describe important properties of the model and solver such as feasibility or guarantees of optimality of the </a:t>
            </a:r>
            <a:r>
              <a:rPr lang="en-US" dirty="0" smtClean="0"/>
              <a:t>solution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They are given in the listing file generated after one attempts to solve a </a:t>
            </a:r>
            <a:r>
              <a:rPr lang="en-US" dirty="0" smtClean="0"/>
              <a:t>model (or can be conveniently displayed via </a:t>
            </a:r>
            <a:r>
              <a:rPr lang="en-US" b="1" dirty="0" smtClean="0"/>
              <a:t>display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What each number means can be found in the GAMS manual</a:t>
            </a:r>
          </a:p>
        </p:txBody>
      </p:sp>
    </p:spTree>
    <p:extLst>
      <p:ext uri="{BB962C8B-B14F-4D97-AF65-F5344CB8AC3E}">
        <p14:creationId xmlns:p14="http://schemas.microsoft.com/office/powerpoint/2010/main" val="36103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TOY EXAMPLE (TRANSPORTATION PROBLEM)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42591" r="23358" b="11232"/>
          <a:stretch/>
        </p:blipFill>
        <p:spPr bwMode="auto">
          <a:xfrm>
            <a:off x="1098309" y="1850835"/>
            <a:ext cx="6947382" cy="39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8309" y="6389783"/>
            <a:ext cx="592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*transportation costs are assumed to be $90 per case per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kMile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966" y="47776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GAMS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4" t="31240" r="18310" b="22338"/>
          <a:stretch/>
        </p:blipFill>
        <p:spPr bwMode="auto">
          <a:xfrm>
            <a:off x="917358" y="1502885"/>
            <a:ext cx="730928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r="26638" b="35050"/>
          <a:stretch/>
        </p:blipFill>
        <p:spPr bwMode="auto">
          <a:xfrm>
            <a:off x="360837" y="1833908"/>
            <a:ext cx="8422325" cy="404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.GMS FILE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28650" y="1825624"/>
            <a:ext cx="4053519" cy="47514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Markets</a:t>
            </a:r>
          </a:p>
          <a:p>
            <a:pPr lvl="1"/>
            <a:endParaRPr lang="en-US" dirty="0"/>
          </a:p>
          <a:p>
            <a:r>
              <a:rPr lang="en-US" dirty="0" smtClean="0"/>
              <a:t>SCALARS (0-D)</a:t>
            </a:r>
          </a:p>
          <a:p>
            <a:pPr lvl="1"/>
            <a:r>
              <a:rPr lang="en-US" dirty="0" smtClean="0"/>
              <a:t>Unit cost per </a:t>
            </a:r>
            <a:r>
              <a:rPr lang="en-US" dirty="0" err="1" smtClean="0"/>
              <a:t>kMile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PARAMETERS (1-D)</a:t>
            </a:r>
          </a:p>
          <a:p>
            <a:pPr lvl="1"/>
            <a:r>
              <a:rPr lang="en-US" dirty="0" smtClean="0"/>
              <a:t>Plant capacities</a:t>
            </a:r>
          </a:p>
          <a:p>
            <a:pPr lvl="1"/>
            <a:r>
              <a:rPr lang="en-US" dirty="0" smtClean="0"/>
              <a:t>Market demands</a:t>
            </a:r>
          </a:p>
          <a:p>
            <a:pPr lvl="1"/>
            <a:endParaRPr lang="en-US" dirty="0"/>
          </a:p>
          <a:p>
            <a:r>
              <a:rPr lang="en-US" dirty="0" smtClean="0"/>
              <a:t>TABLES (2-D)</a:t>
            </a:r>
          </a:p>
          <a:p>
            <a:pPr lvl="1"/>
            <a:r>
              <a:rPr lang="en-US" dirty="0" smtClean="0"/>
              <a:t>Plant-to-market distances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per case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(= unit cost * distance)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.GMS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4"/>
            <a:ext cx="4053519" cy="47514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Markets</a:t>
            </a:r>
          </a:p>
          <a:p>
            <a:pPr lvl="1"/>
            <a:endParaRPr lang="en-US" dirty="0"/>
          </a:p>
          <a:p>
            <a:r>
              <a:rPr lang="en-US" dirty="0" smtClean="0"/>
              <a:t>SCALARS (0-D)</a:t>
            </a:r>
          </a:p>
          <a:p>
            <a:pPr lvl="1"/>
            <a:r>
              <a:rPr lang="en-US" dirty="0" smtClean="0"/>
              <a:t>Unit cost per </a:t>
            </a:r>
            <a:r>
              <a:rPr lang="en-US" dirty="0" err="1" smtClean="0"/>
              <a:t>kMile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PARAMETERS (1-D)</a:t>
            </a:r>
          </a:p>
          <a:p>
            <a:pPr lvl="1"/>
            <a:r>
              <a:rPr lang="en-US" dirty="0" smtClean="0"/>
              <a:t>Plant capacities</a:t>
            </a:r>
          </a:p>
          <a:p>
            <a:pPr lvl="1"/>
            <a:r>
              <a:rPr lang="en-US" dirty="0" smtClean="0"/>
              <a:t>Market demands</a:t>
            </a:r>
          </a:p>
          <a:p>
            <a:pPr lvl="1"/>
            <a:endParaRPr lang="en-US" dirty="0"/>
          </a:p>
          <a:p>
            <a:r>
              <a:rPr lang="en-US" dirty="0" smtClean="0"/>
              <a:t>TABLES (2-D)</a:t>
            </a:r>
          </a:p>
          <a:p>
            <a:pPr lvl="1"/>
            <a:r>
              <a:rPr lang="en-US" dirty="0" smtClean="0"/>
              <a:t>Plant-to-market distances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per case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(= unit cost * distance)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91378" y="1064981"/>
            <a:ext cx="4664487" cy="5093449"/>
            <a:chOff x="4369344" y="701420"/>
            <a:chExt cx="4752622" cy="51837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" t="-11350" r="60605" b="40272"/>
            <a:stretch/>
          </p:blipFill>
          <p:spPr bwMode="auto">
            <a:xfrm>
              <a:off x="4369344" y="701420"/>
              <a:ext cx="4752622" cy="483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30" r="60434" b="50200"/>
            <a:stretch/>
          </p:blipFill>
          <p:spPr bwMode="auto">
            <a:xfrm>
              <a:off x="4369345" y="4675709"/>
              <a:ext cx="4532284" cy="120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35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.GMS FILE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4258487" cy="50323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VARIABLES</a:t>
                </a:r>
              </a:p>
              <a:p>
                <a:pPr lvl="1"/>
                <a:r>
                  <a:rPr lang="en-US" dirty="0" smtClean="0"/>
                  <a:t>Quantities (2-D, positive)</a:t>
                </a:r>
              </a:p>
              <a:p>
                <a:pPr lvl="1"/>
                <a:r>
                  <a:rPr lang="en-US" dirty="0" smtClean="0"/>
                  <a:t>Obj. function value (0-D, free)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EQUATIONS</a:t>
                </a:r>
              </a:p>
              <a:p>
                <a:pPr lvl="1"/>
                <a:r>
                  <a:rPr lang="en-US" dirty="0"/>
                  <a:t>Objective definition (0-D)</a:t>
                </a:r>
              </a:p>
              <a:p>
                <a:pPr lvl="1"/>
                <a:r>
                  <a:rPr lang="en-US" dirty="0" smtClean="0"/>
                  <a:t>Don’t exceed plant capacities (1-D)</a:t>
                </a:r>
              </a:p>
              <a:p>
                <a:pPr lvl="1"/>
                <a:r>
                  <a:rPr lang="en-US" dirty="0" smtClean="0"/>
                  <a:t>Do meet market demands (1-D)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All equations defined thus far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CALL SOLVER</a:t>
                </a:r>
              </a:p>
              <a:p>
                <a:pPr lvl="1"/>
                <a:r>
                  <a:rPr lang="en-US" dirty="0" smtClean="0"/>
                  <a:t>Use LP solver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DISPLAY OUTPUT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to be displayed in .</a:t>
                </a:r>
                <a:r>
                  <a:rPr lang="en-US" dirty="0" err="1" smtClean="0"/>
                  <a:t>lst</a:t>
                </a:r>
                <a:r>
                  <a:rPr lang="en-US" dirty="0" smtClean="0"/>
                  <a:t> file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4258487" cy="5032375"/>
              </a:xfrm>
              <a:blipFill rotWithShape="0">
                <a:blip r:embed="rId3"/>
                <a:stretch>
                  <a:fillRect l="-1288" t="-2300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887137" y="1913759"/>
            <a:ext cx="3970424" cy="792528"/>
            <a:chOff x="4887137" y="1913759"/>
            <a:chExt cx="3970424" cy="7925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17" r="64849" b="56868"/>
            <a:stretch/>
          </p:blipFill>
          <p:spPr bwMode="auto">
            <a:xfrm>
              <a:off x="4887137" y="1913759"/>
              <a:ext cx="3970424" cy="483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52" r="22492"/>
            <a:stretch/>
          </p:blipFill>
          <p:spPr>
            <a:xfrm>
              <a:off x="4920188" y="2397627"/>
              <a:ext cx="3210260" cy="308660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45245" r="71051" b="33321"/>
          <a:stretch/>
        </p:blipFill>
        <p:spPr bwMode="auto">
          <a:xfrm>
            <a:off x="5122989" y="2728321"/>
            <a:ext cx="3392361" cy="154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44550" r="72873" b="53083"/>
          <a:stretch/>
        </p:blipFill>
        <p:spPr bwMode="auto">
          <a:xfrm>
            <a:off x="5119333" y="4436808"/>
            <a:ext cx="3859414" cy="20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35289"/>
              </p:ext>
            </p:extLst>
          </p:nvPr>
        </p:nvGraphicFramePr>
        <p:xfrm>
          <a:off x="5034708" y="5853821"/>
          <a:ext cx="1741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Bitmap Image" r:id="rId8" imgW="1523810" imgH="200159" progId="Paint.Picture">
                  <p:embed/>
                </p:oleObj>
              </mc:Choice>
              <mc:Fallback>
                <p:oleObj name="Bitmap Image" r:id="rId8" imgW="1523810" imgH="2001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08" y="5853821"/>
                        <a:ext cx="1741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/>
          <a:stretch/>
        </p:blipFill>
        <p:spPr>
          <a:xfrm>
            <a:off x="5012675" y="4950162"/>
            <a:ext cx="3692070" cy="6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76" y="1534947"/>
            <a:ext cx="5781248" cy="50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76" y="1807760"/>
            <a:ext cx="5781248" cy="45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76" y="2278512"/>
            <a:ext cx="5781248" cy="28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GAMS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945" cy="4817546"/>
          </a:xfrm>
        </p:spPr>
        <p:txBody>
          <a:bodyPr>
            <a:normAutofit/>
          </a:bodyPr>
          <a:lstStyle/>
          <a:p>
            <a:r>
              <a:rPr lang="en-US" dirty="0" smtClean="0"/>
              <a:t>The user creates a text file in GAMS-readable format (a Windows editor interface is available)</a:t>
            </a:r>
            <a:endParaRPr lang="en-US" dirty="0"/>
          </a:p>
          <a:p>
            <a:r>
              <a:rPr lang="en-US" dirty="0" smtClean="0"/>
              <a:t>This file is saved with the extension </a:t>
            </a:r>
            <a:r>
              <a:rPr lang="en-US" b="1" dirty="0" smtClean="0"/>
              <a:t>.</a:t>
            </a:r>
            <a:r>
              <a:rPr lang="en-US" b="1" dirty="0" err="1" smtClean="0"/>
              <a:t>gms</a:t>
            </a:r>
            <a:r>
              <a:rPr lang="en-US" dirty="0" smtClean="0"/>
              <a:t> and can be provided as input to the GAMS software</a:t>
            </a:r>
          </a:p>
          <a:p>
            <a:r>
              <a:rPr lang="en-US" dirty="0" smtClean="0"/>
              <a:t>GAMS compiles and executes, providing</a:t>
            </a:r>
          </a:p>
          <a:p>
            <a:pPr lvl="1"/>
            <a:r>
              <a:rPr lang="en-US" dirty="0" smtClean="0"/>
              <a:t>output to console</a:t>
            </a:r>
          </a:p>
          <a:p>
            <a:pPr lvl="1"/>
            <a:r>
              <a:rPr lang="en-US" dirty="0" smtClean="0"/>
              <a:t>output to file(s), as instructed by the user</a:t>
            </a:r>
          </a:p>
          <a:p>
            <a:pPr lvl="1"/>
            <a:r>
              <a:rPr lang="en-US" dirty="0" smtClean="0"/>
              <a:t>a default file with extension </a:t>
            </a:r>
            <a:r>
              <a:rPr lang="en-US" b="1" dirty="0" smtClean="0"/>
              <a:t>.</a:t>
            </a:r>
            <a:r>
              <a:rPr lang="en-US" b="1" dirty="0" err="1" smtClean="0"/>
              <a:t>lst</a:t>
            </a:r>
            <a:r>
              <a:rPr lang="en-US" dirty="0" smtClean="0"/>
              <a:t> providing record of the run, including optimal solution values and any possible compilation or runtime errors</a:t>
            </a:r>
          </a:p>
        </p:txBody>
      </p:sp>
    </p:spTree>
    <p:extLst>
      <p:ext uri="{BB962C8B-B14F-4D97-AF65-F5344CB8AC3E}">
        <p14:creationId xmlns:p14="http://schemas.microsoft.com/office/powerpoint/2010/main" val="31676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7" y="2087296"/>
            <a:ext cx="7727186" cy="3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GAMS Model Library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www.gams.com/modlib/modlib.htm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GAMS – A User's Guide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www.gams.com/dd/docs/bigdocs/GAMSUsersGuide.pdf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GAMS List Archive (Archived Answers to Most Frequently Asked Questions)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www.gams.com/maillist/gams-l-archive.pdf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1154113"/>
            <a:ext cx="8229600" cy="174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latin typeface="Arial" charset="0"/>
              </a:rPr>
              <a:t>06-462 </a:t>
            </a:r>
          </a:p>
          <a:p>
            <a:pPr algn="ctr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latin typeface="Arial" charset="0"/>
              </a:rPr>
              <a:t>OPTIMIZATION MODELING AND ALGORITHMS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78608" y="3759672"/>
            <a:ext cx="5586786" cy="1421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Arial" charset="0"/>
              </a:rPr>
              <a:t>Chrysanthos E. Gounaris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Department of Chemical Engineering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Carnegie Mellon University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Arial" charset="0"/>
              </a:rPr>
              <a:t>gounaris@cmu.edu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70000" y="6184900"/>
            <a:ext cx="6604000" cy="29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28600" indent="-228600" algn="ctr" eaLnBrk="0" fontAlgn="base" hangingPunct="0">
              <a:lnSpc>
                <a:spcPct val="88000"/>
              </a:lnSpc>
              <a:spcBef>
                <a:spcPct val="4300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Lecture </a:t>
            </a:r>
            <a:r>
              <a:rPr lang="en-US" b="1" dirty="0" smtClean="0">
                <a:latin typeface="Arial" charset="0"/>
              </a:rPr>
              <a:t>05:  Tuesday, </a:t>
            </a:r>
            <a:r>
              <a:rPr lang="en-US" b="1" dirty="0">
                <a:latin typeface="Arial" charset="0"/>
              </a:rPr>
              <a:t>January </a:t>
            </a:r>
            <a:r>
              <a:rPr lang="en-US" b="1" dirty="0" smtClean="0">
                <a:latin typeface="Arial" charset="0"/>
              </a:rPr>
              <a:t>28, </a:t>
            </a:r>
            <a:r>
              <a:rPr lang="en-US" b="1" dirty="0"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54689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GAMS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2018843" y="1690689"/>
            <a:ext cx="5106314" cy="476533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188945" y="5563518"/>
            <a:ext cx="1564395" cy="694063"/>
            <a:chOff x="5188945" y="5563518"/>
            <a:chExt cx="1564395" cy="694063"/>
          </a:xfrm>
        </p:grpSpPr>
        <p:sp>
          <p:nvSpPr>
            <p:cNvPr id="6" name="Rectangle 5"/>
            <p:cNvSpPr/>
            <p:nvPr/>
          </p:nvSpPr>
          <p:spPr>
            <a:xfrm>
              <a:off x="5695721" y="5563518"/>
              <a:ext cx="1057619" cy="6940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6" idx="1"/>
            </p:cNvCxnSpPr>
            <p:nvPr/>
          </p:nvCxnSpPr>
          <p:spPr>
            <a:xfrm flipV="1">
              <a:off x="5188945" y="5910550"/>
              <a:ext cx="506776" cy="5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85949" y="5772049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sto MT" panose="02040603050505030304" pitchFamily="18" charset="0"/>
                </a:rPr>
                <a:t>MODELS</a:t>
              </a:r>
              <a:endParaRPr lang="en-US" sz="1200" b="1" dirty="0"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GAMS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31000"/>
          </a:blip>
          <a:srcRect/>
          <a:stretch>
            <a:fillRect/>
          </a:stretch>
        </p:blipFill>
        <p:spPr bwMode="auto">
          <a:xfrm>
            <a:off x="4963103" y="2346733"/>
            <a:ext cx="3689077" cy="344273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175918" y="1499981"/>
            <a:ext cx="2364369" cy="1685791"/>
            <a:chOff x="2504342" y="2000536"/>
            <a:chExt cx="2524858" cy="1809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90800" y="2000536"/>
                  <a:ext cx="1729128" cy="640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𝐦𝐢𝐧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000536"/>
                  <a:ext cx="1729128" cy="6406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04342" y="2743386"/>
                  <a:ext cx="2524858" cy="4431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342" y="2743386"/>
                  <a:ext cx="2524858" cy="4431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58" b="-16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300319" y="3366802"/>
                  <a:ext cx="1119281" cy="4431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319" y="3366802"/>
                  <a:ext cx="1119281" cy="4431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own Arrow 2"/>
          <p:cNvSpPr/>
          <p:nvPr/>
        </p:nvSpPr>
        <p:spPr>
          <a:xfrm>
            <a:off x="1729064" y="3464868"/>
            <a:ext cx="1641514" cy="500409"/>
          </a:xfrm>
          <a:prstGeom prst="downArrow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75918" y="4068101"/>
            <a:ext cx="3158305" cy="2328400"/>
            <a:chOff x="1693682" y="4068101"/>
            <a:chExt cx="3158305" cy="232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𝐦𝐢𝐧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249099" y="5145902"/>
            <a:ext cx="1124464" cy="494734"/>
            <a:chOff x="5188945" y="5563526"/>
            <a:chExt cx="1596740" cy="694064"/>
          </a:xfrm>
        </p:grpSpPr>
        <p:sp>
          <p:nvSpPr>
            <p:cNvPr id="23" name="Rectangle 22"/>
            <p:cNvSpPr/>
            <p:nvPr/>
          </p:nvSpPr>
          <p:spPr>
            <a:xfrm>
              <a:off x="5695721" y="5563526"/>
              <a:ext cx="1057620" cy="694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endCxn id="23" idx="1"/>
            </p:cNvCxnSpPr>
            <p:nvPr/>
          </p:nvCxnSpPr>
          <p:spPr>
            <a:xfrm flipV="1">
              <a:off x="5188945" y="5910558"/>
              <a:ext cx="506776" cy="5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785949" y="5772049"/>
              <a:ext cx="999736" cy="323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listo MT" panose="02040603050505030304" pitchFamily="18" charset="0"/>
                </a:rPr>
                <a:t>MODELS</a:t>
              </a:r>
              <a:endParaRPr lang="en-US" sz="900" b="1" dirty="0"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0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Often useful to abbreviate the elements of a set:</a:t>
            </a:r>
          </a:p>
          <a:p>
            <a:pPr>
              <a:buNone/>
              <a:defRPr/>
            </a:pPr>
            <a:endParaRPr lang="en-US" sz="2200" dirty="0" smtClean="0"/>
          </a:p>
          <a:p>
            <a:pPr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/>
              <a:t>tasks  / i1, i2, i3, i4, i5, i6, i7, i8 /;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When </a:t>
            </a:r>
            <a:r>
              <a:rPr lang="en-US" sz="2200" dirty="0"/>
              <a:t>you have a successive number of elements like above can further reduce to:</a:t>
            </a:r>
          </a:p>
          <a:p>
            <a:pPr>
              <a:buNone/>
              <a:defRPr/>
            </a:pPr>
            <a:endParaRPr lang="en-US" sz="2200" dirty="0" smtClean="0"/>
          </a:p>
          <a:p>
            <a:pPr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/>
              <a:t>tasks  / i1*i8 /;</a:t>
            </a:r>
          </a:p>
          <a:p>
            <a:pPr>
              <a:buNone/>
              <a:defRPr/>
            </a:pPr>
            <a:r>
              <a:rPr lang="en-US" sz="2200" dirty="0"/>
              <a:t>	</a:t>
            </a:r>
            <a:endParaRPr lang="en-US" sz="2200" dirty="0" smtClean="0"/>
          </a:p>
          <a:p>
            <a:pPr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(GAMS will expand this as above)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40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elements of each set are ordered</a:t>
            </a:r>
          </a:p>
          <a:p>
            <a:pPr>
              <a:buNone/>
              <a:defRPr/>
            </a:pPr>
            <a:endParaRPr lang="en-US" sz="2200" dirty="0"/>
          </a:p>
          <a:p>
            <a:r>
              <a:rPr lang="en-US" sz="2000" dirty="0"/>
              <a:t>The </a:t>
            </a:r>
            <a:r>
              <a:rPr lang="en-US" sz="2000" dirty="0" smtClean="0"/>
              <a:t>operator 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()</a:t>
            </a:r>
            <a:r>
              <a:rPr lang="en-US" sz="2000" dirty="0" smtClean="0"/>
              <a:t> </a:t>
            </a:r>
            <a:r>
              <a:rPr lang="en-US" sz="2000" dirty="0"/>
              <a:t>returns the relative position of a member in a set 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()</a:t>
            </a:r>
            <a:r>
              <a:rPr lang="en-US" sz="2000" dirty="0" smtClean="0"/>
              <a:t> </a:t>
            </a:r>
            <a:r>
              <a:rPr lang="en-US" sz="2000" dirty="0"/>
              <a:t>starts with 1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</a:t>
            </a:r>
          </a:p>
          <a:p>
            <a:pPr marL="0" indent="0">
              <a:buNone/>
            </a:pPr>
            <a:r>
              <a:rPr lang="en-US" sz="2000" b="1" dirty="0"/>
              <a:t>Set t “this decade” / Y2011*Y2020 </a:t>
            </a:r>
            <a:r>
              <a:rPr lang="en-US" sz="2000" b="1" dirty="0" smtClean="0"/>
              <a:t>/;</a:t>
            </a:r>
          </a:p>
          <a:p>
            <a:pPr marL="0" indent="0">
              <a:buNone/>
            </a:pPr>
            <a:r>
              <a:rPr lang="en-US" sz="2000" b="1" dirty="0" smtClean="0"/>
              <a:t>Parameter r(t); ## r(‘Y2011’) = 1; </a:t>
            </a:r>
            <a:r>
              <a:rPr lang="en-US" sz="2000" b="1" dirty="0"/>
              <a:t>r(‘</a:t>
            </a:r>
            <a:r>
              <a:rPr lang="en-US" sz="2000" b="1" dirty="0" smtClean="0"/>
              <a:t>Y2012’) </a:t>
            </a:r>
            <a:r>
              <a:rPr lang="en-US" sz="2000" b="1" dirty="0"/>
              <a:t>= </a:t>
            </a:r>
            <a:r>
              <a:rPr lang="en-US" sz="2000" b="1" dirty="0" smtClean="0"/>
              <a:t>2; … </a:t>
            </a:r>
            <a:r>
              <a:rPr lang="en-US" sz="2000" b="1" dirty="0"/>
              <a:t>r(‘</a:t>
            </a:r>
            <a:r>
              <a:rPr lang="en-US" sz="2000" b="1" dirty="0" smtClean="0"/>
              <a:t>Y2020’) </a:t>
            </a:r>
            <a:r>
              <a:rPr lang="en-US" sz="2000" b="1" dirty="0"/>
              <a:t>= </a:t>
            </a:r>
            <a:r>
              <a:rPr lang="en-US" sz="2000" b="1" dirty="0" smtClean="0"/>
              <a:t>10;</a:t>
            </a:r>
          </a:p>
          <a:p>
            <a:pPr marL="0" indent="0">
              <a:buNone/>
            </a:pPr>
            <a:r>
              <a:rPr lang="en-US" sz="2000" b="1" dirty="0" smtClean="0"/>
              <a:t>r(t) = 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(t);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Remember </a:t>
            </a:r>
            <a:r>
              <a:rPr lang="en-US" sz="2000" b="1" dirty="0">
                <a:solidFill>
                  <a:srgbClr val="FF0000"/>
                </a:solidFill>
              </a:rPr>
              <a:t>that set elements are strings and have no numerical value, so need to use </a:t>
            </a:r>
            <a:r>
              <a:rPr lang="en-US" sz="2000" b="1" dirty="0" err="1" smtClean="0">
                <a:solidFill>
                  <a:srgbClr val="FF0000"/>
                </a:solidFill>
              </a:rPr>
              <a:t>ord</a:t>
            </a:r>
            <a:r>
              <a:rPr lang="en-US" sz="2000" b="1" dirty="0" smtClean="0">
                <a:solidFill>
                  <a:srgbClr val="FF0000"/>
                </a:solidFill>
              </a:rPr>
              <a:t>() </a:t>
            </a:r>
            <a:r>
              <a:rPr lang="en-US" sz="2000" b="1" dirty="0">
                <a:solidFill>
                  <a:srgbClr val="FF0000"/>
                </a:solidFill>
              </a:rPr>
              <a:t>to convert a set element to a </a:t>
            </a:r>
            <a:r>
              <a:rPr lang="en-US" sz="2000" b="1" dirty="0" smtClean="0">
                <a:solidFill>
                  <a:srgbClr val="FF0000"/>
                </a:solidFill>
              </a:rPr>
              <a:t>number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665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operator </a:t>
            </a:r>
            <a:r>
              <a:rPr lang="en-US" sz="2000" b="1" dirty="0" smtClean="0"/>
              <a:t>card()</a:t>
            </a:r>
            <a:r>
              <a:rPr lang="en-US" sz="2000" dirty="0" smtClean="0"/>
              <a:t> </a:t>
            </a:r>
            <a:r>
              <a:rPr lang="en-US" sz="2000" dirty="0"/>
              <a:t>returns the </a:t>
            </a:r>
            <a:r>
              <a:rPr lang="en-US" sz="2000" dirty="0" smtClean="0"/>
              <a:t>cardinality of the set (</a:t>
            </a:r>
            <a:r>
              <a:rPr lang="en-US" sz="2000" i="1" dirty="0" smtClean="0"/>
              <a:t>i.e.</a:t>
            </a:r>
            <a:r>
              <a:rPr lang="en-US" sz="2000" dirty="0" smtClean="0"/>
              <a:t>, the number of its elements)</a:t>
            </a:r>
          </a:p>
          <a:p>
            <a:endParaRPr lang="en-US" sz="2000" dirty="0" smtClean="0"/>
          </a:p>
          <a:p>
            <a:r>
              <a:rPr lang="en-US" sz="2000" dirty="0" smtClean="0"/>
              <a:t>Linear Lead/Lag </a:t>
            </a:r>
            <a:r>
              <a:rPr lang="en-US" sz="2000" dirty="0"/>
              <a:t>Operators (</a:t>
            </a:r>
            <a:r>
              <a:rPr lang="en-US" sz="2000" b="1" dirty="0"/>
              <a:t>+</a:t>
            </a:r>
            <a:r>
              <a:rPr lang="en-US" sz="2000" dirty="0"/>
              <a:t>, </a:t>
            </a:r>
            <a:r>
              <a:rPr lang="en-US" sz="2000" b="1" dirty="0" smtClean="0"/>
              <a:t>-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Parameters </a:t>
            </a:r>
            <a:r>
              <a:rPr lang="en-US" sz="2000" b="1" dirty="0"/>
              <a:t>a(t), b(t) ;</a:t>
            </a:r>
          </a:p>
          <a:p>
            <a:pPr marL="0" indent="0">
              <a:buNone/>
            </a:pPr>
            <a:r>
              <a:rPr lang="en-US" sz="2000" b="1" dirty="0"/>
              <a:t>a(t) = 3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(t</a:t>
            </a:r>
            <a:r>
              <a:rPr lang="en-US" sz="2000" b="1" dirty="0"/>
              <a:t>) ;</a:t>
            </a:r>
          </a:p>
          <a:p>
            <a:pPr marL="0" indent="0">
              <a:buNone/>
            </a:pPr>
            <a:r>
              <a:rPr lang="en-US" sz="2000" b="1" dirty="0"/>
              <a:t>b(t) = a(t-1) </a:t>
            </a:r>
            <a:r>
              <a:rPr lang="en-US" sz="2000" b="1" dirty="0" smtClean="0"/>
              <a:t>;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Circular Lead/Lag </a:t>
            </a:r>
            <a:r>
              <a:rPr lang="en-US" sz="2000" dirty="0"/>
              <a:t>Operators (</a:t>
            </a:r>
            <a:r>
              <a:rPr lang="en-US" sz="2000" b="1" dirty="0"/>
              <a:t>++</a:t>
            </a:r>
            <a:r>
              <a:rPr lang="en-US" sz="2000" dirty="0"/>
              <a:t>,</a:t>
            </a:r>
            <a:r>
              <a:rPr lang="en-US" sz="2000" b="1" dirty="0"/>
              <a:t> --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 smtClean="0"/>
              <a:t>wrap </a:t>
            </a:r>
            <a:r>
              <a:rPr lang="en-US" sz="2000" dirty="0"/>
              <a:t>around the end of the set</a:t>
            </a:r>
          </a:p>
          <a:p>
            <a:pPr marL="0" indent="0">
              <a:buNone/>
            </a:pPr>
            <a:r>
              <a:rPr lang="en-US" sz="2000" b="1" dirty="0"/>
              <a:t>Parameters c(s), d(s) ;</a:t>
            </a:r>
          </a:p>
          <a:p>
            <a:pPr marL="0" indent="0">
              <a:buNone/>
            </a:pPr>
            <a:r>
              <a:rPr lang="en-US" sz="2000" b="1" dirty="0"/>
              <a:t>c(s) = </a:t>
            </a:r>
            <a:r>
              <a:rPr lang="en-US" sz="2000" b="1" dirty="0" err="1"/>
              <a:t>ord</a:t>
            </a:r>
            <a:r>
              <a:rPr lang="en-US" sz="2000" b="1" dirty="0"/>
              <a:t>(s</a:t>
            </a:r>
            <a:r>
              <a:rPr lang="en-US" sz="2000" b="1" dirty="0" smtClean="0"/>
              <a:t>) ;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d(s) = c(s++2) ;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70648" y="5376744"/>
            <a:ext cx="3073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c(s) = { 1, 2, 3, 4, 5, 6 }</a:t>
            </a:r>
          </a:p>
          <a:p>
            <a:endParaRPr lang="en-US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d(s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= {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 4, 5, 6, 1, 2 }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648" y="3357959"/>
            <a:ext cx="3073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a(t) = { 4, 5, 6, 7, 8, 9 }</a:t>
            </a:r>
          </a:p>
          <a:p>
            <a:endParaRPr lang="en-US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 {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4, 5, 6, 7, 8 }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Looping along the elements can be done with </a:t>
            </a:r>
            <a:r>
              <a:rPr lang="en-US" sz="2000" b="1" dirty="0" smtClean="0"/>
              <a:t>Loop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Loop(</a:t>
            </a:r>
            <a:r>
              <a:rPr lang="en-US" sz="20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000" b="1" dirty="0" smtClean="0"/>
              <a:t>,</a:t>
            </a:r>
          </a:p>
          <a:p>
            <a:pPr marL="0" indent="0">
              <a:buNone/>
            </a:pPr>
            <a:r>
              <a:rPr lang="en-US" sz="2000" b="1" dirty="0" smtClean="0"/>
              <a:t>   ## some valid code here that references </a:t>
            </a:r>
            <a:r>
              <a:rPr lang="en-US" sz="2000" b="1" dirty="0" err="1" smtClean="0">
                <a:solidFill>
                  <a:srgbClr val="0000FF"/>
                </a:solidFill>
              </a:rPr>
              <a:t>set_name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Example: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Set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/ i1, i2, i3, i4 / ;</a:t>
            </a:r>
          </a:p>
          <a:p>
            <a:pPr marL="0" indent="0">
              <a:buNone/>
            </a:pPr>
            <a:r>
              <a:rPr lang="en-US" sz="2000" b="1" dirty="0" smtClean="0"/>
              <a:t>Parameter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Loop(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2*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21501" y="5506248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2,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1501" y="4734101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0, 0,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759" y="5240358"/>
            <a:ext cx="1388126" cy="1557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040" y="6087166"/>
            <a:ext cx="407624" cy="457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Looping is more meaningful when it needs to be performed across only a subset of the set’s elements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Loop(</a:t>
            </a:r>
            <a:r>
              <a:rPr lang="en-US" sz="2000" b="1" dirty="0" err="1" smtClean="0">
                <a:solidFill>
                  <a:srgbClr val="0000FF"/>
                </a:solidFill>
              </a:rPr>
              <a:t>set_name</a:t>
            </a:r>
            <a:r>
              <a:rPr lang="en-US" sz="2000" b="1" dirty="0" smtClean="0"/>
              <a:t>$(</a:t>
            </a:r>
            <a:r>
              <a:rPr lang="en-US" sz="2000" b="1" dirty="0" smtClean="0">
                <a:solidFill>
                  <a:srgbClr val="0000FF"/>
                </a:solidFill>
              </a:rPr>
              <a:t>condition</a:t>
            </a:r>
            <a:r>
              <a:rPr lang="en-US" sz="2000" b="1" dirty="0" smtClean="0"/>
              <a:t>),</a:t>
            </a:r>
          </a:p>
          <a:p>
            <a:pPr marL="0" indent="0">
              <a:buNone/>
            </a:pPr>
            <a:r>
              <a:rPr lang="en-US" sz="2000" b="1" dirty="0" smtClean="0"/>
              <a:t>   ## some valid code here that references </a:t>
            </a:r>
            <a:r>
              <a:rPr lang="en-US" sz="2000" b="1" dirty="0" err="1" smtClean="0">
                <a:solidFill>
                  <a:srgbClr val="0000FF"/>
                </a:solidFill>
              </a:rPr>
              <a:t>set_name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Example: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Set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/ i1, i2, i3, i4 / ;</a:t>
            </a:r>
          </a:p>
          <a:p>
            <a:pPr marL="0" indent="0">
              <a:buNone/>
            </a:pPr>
            <a:r>
              <a:rPr lang="en-US" sz="2000" b="1" dirty="0" smtClean="0"/>
              <a:t>Parameter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Loop(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$(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&lt;= 2),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2*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21501" y="5770656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2, 4, 0,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501" y="4954441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0, 0,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6909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GAMS?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945" cy="4817546"/>
          </a:xfrm>
        </p:spPr>
        <p:txBody>
          <a:bodyPr>
            <a:normAutofit/>
          </a:bodyPr>
          <a:lstStyle/>
          <a:p>
            <a:r>
              <a:rPr lang="en-US" dirty="0" smtClean="0"/>
              <a:t>Computer Lab</a:t>
            </a:r>
          </a:p>
          <a:p>
            <a:endParaRPr lang="en-US" dirty="0"/>
          </a:p>
          <a:p>
            <a:r>
              <a:rPr lang="en-US" dirty="0" smtClean="0"/>
              <a:t>Access via VPN</a:t>
            </a:r>
          </a:p>
          <a:p>
            <a:endParaRPr lang="en-US" dirty="0"/>
          </a:p>
          <a:p>
            <a:r>
              <a:rPr lang="en-US" dirty="0" smtClean="0"/>
              <a:t>Download </a:t>
            </a:r>
            <a:r>
              <a:rPr lang="en-US" dirty="0"/>
              <a:t>a free demo version for your personal computer: http://www.gams.com/download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functions are available</a:t>
            </a:r>
          </a:p>
          <a:p>
            <a:pPr lvl="1"/>
            <a:r>
              <a:rPr lang="en-US" dirty="0"/>
              <a:t>No time expiration</a:t>
            </a:r>
          </a:p>
          <a:p>
            <a:pPr lvl="1"/>
            <a:r>
              <a:rPr lang="en-US" dirty="0"/>
              <a:t>Has limits on model size, but should be sufficient for </a:t>
            </a:r>
            <a:r>
              <a:rPr lang="en-US" dirty="0" smtClean="0"/>
              <a:t>homework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/>
              <a:t>W</a:t>
            </a:r>
            <a:r>
              <a:rPr lang="en-US" sz="2000" b="1" dirty="0" smtClean="0"/>
              <a:t>hile</a:t>
            </a:r>
            <a:r>
              <a:rPr lang="en-US" sz="2000" dirty="0" smtClean="0"/>
              <a:t> statement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While(</a:t>
            </a:r>
            <a:r>
              <a:rPr lang="en-US" sz="2000" b="1" dirty="0" smtClean="0">
                <a:solidFill>
                  <a:srgbClr val="0000FF"/>
                </a:solidFill>
              </a:rPr>
              <a:t>condition</a:t>
            </a:r>
            <a:r>
              <a:rPr lang="en-US" sz="2000" b="1" dirty="0" smtClean="0"/>
              <a:t>,</a:t>
            </a:r>
          </a:p>
          <a:p>
            <a:pPr marL="0" indent="0">
              <a:buNone/>
            </a:pPr>
            <a:r>
              <a:rPr lang="en-US" sz="2000" b="1" dirty="0" smtClean="0"/>
              <a:t>   ## some valid code here that might make </a:t>
            </a:r>
            <a:r>
              <a:rPr lang="en-US" sz="2000" b="1" dirty="0" smtClean="0">
                <a:solidFill>
                  <a:srgbClr val="0000FF"/>
                </a:solidFill>
              </a:rPr>
              <a:t>condition</a:t>
            </a:r>
            <a:r>
              <a:rPr lang="en-US" sz="2000" b="1" dirty="0" smtClean="0"/>
              <a:t> become false</a:t>
            </a:r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Example: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Set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/ i1, i2, i3, i4 / ;</a:t>
            </a:r>
          </a:p>
          <a:p>
            <a:pPr marL="0" indent="0">
              <a:buNone/>
            </a:pPr>
            <a:r>
              <a:rPr lang="en-US" sz="2000" b="1" dirty="0" smtClean="0"/>
              <a:t>Parameter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2*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While$(a(‘i4’) &lt; 25,</a:t>
            </a:r>
          </a:p>
          <a:p>
            <a:pPr marL="0" indent="0">
              <a:buNone/>
            </a:pPr>
            <a:r>
              <a:rPr lang="en-US" sz="2000" b="1" dirty="0" smtClean="0"/>
              <a:t>  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+ a(i-1); 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);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21501" y="5820921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2, 6, 12, 20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501" y="5086643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2,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8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3176" y="5820921"/>
            <a:ext cx="252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{ 2, 8, 20,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}</a:t>
            </a:r>
          </a:p>
        </p:txBody>
      </p:sp>
    </p:spTree>
    <p:extLst>
      <p:ext uri="{BB962C8B-B14F-4D97-AF65-F5344CB8AC3E}">
        <p14:creationId xmlns:p14="http://schemas.microsoft.com/office/powerpoint/2010/main" val="39099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3811148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If-</a:t>
            </a:r>
            <a:r>
              <a:rPr lang="en-US" sz="2000" b="1" dirty="0" err="1" smtClean="0"/>
              <a:t>Elseif</a:t>
            </a:r>
            <a:r>
              <a:rPr lang="en-US" sz="2000" b="1" dirty="0" smtClean="0"/>
              <a:t>-Else</a:t>
            </a:r>
            <a:r>
              <a:rPr lang="en-US" sz="2000" dirty="0" smtClean="0"/>
              <a:t> statement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If(</a:t>
            </a:r>
            <a:r>
              <a:rPr lang="en-US" sz="2000" b="1" dirty="0">
                <a:solidFill>
                  <a:srgbClr val="0000FF"/>
                </a:solidFill>
              </a:rPr>
              <a:t>condition</a:t>
            </a:r>
            <a:r>
              <a:rPr lang="en-US" sz="2000" b="1" dirty="0"/>
              <a:t>,</a:t>
            </a:r>
          </a:p>
          <a:p>
            <a:pPr marL="0" indent="0">
              <a:buNone/>
            </a:pPr>
            <a:r>
              <a:rPr lang="en-US" sz="2000" b="1" dirty="0"/>
              <a:t>   ## statements here</a:t>
            </a:r>
          </a:p>
          <a:p>
            <a:pPr marL="0" indent="0">
              <a:buNone/>
            </a:pPr>
            <a:r>
              <a:rPr lang="en-US" sz="2000" b="1" dirty="0" err="1"/>
              <a:t>Elseif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0000FF"/>
                </a:solidFill>
              </a:rPr>
              <a:t>condition</a:t>
            </a:r>
            <a:r>
              <a:rPr lang="en-US" sz="2000" b="1" dirty="0"/>
              <a:t>),</a:t>
            </a:r>
          </a:p>
          <a:p>
            <a:pPr marL="0" indent="0">
              <a:buNone/>
            </a:pPr>
            <a:r>
              <a:rPr lang="en-US" sz="2000" b="1" dirty="0"/>
              <a:t>   ## statements here</a:t>
            </a:r>
          </a:p>
          <a:p>
            <a:pPr marL="0" indent="0">
              <a:buNone/>
            </a:pPr>
            <a:r>
              <a:rPr lang="en-US" sz="2000" b="1" dirty="0"/>
              <a:t>Else</a:t>
            </a:r>
          </a:p>
          <a:p>
            <a:pPr marL="0" indent="0">
              <a:buNone/>
            </a:pPr>
            <a:r>
              <a:rPr lang="en-US" sz="2000" b="1" dirty="0"/>
              <a:t>   ## statements here</a:t>
            </a:r>
          </a:p>
          <a:p>
            <a:pPr marL="0" indent="0">
              <a:buNone/>
            </a:pPr>
            <a:r>
              <a:rPr lang="en-US" sz="2000" b="1" dirty="0"/>
              <a:t>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04202" y="1509311"/>
            <a:ext cx="3811148" cy="466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Loop(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$(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&lt;= 10),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   If(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&lt;= 2,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      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1;</a:t>
            </a:r>
          </a:p>
          <a:p>
            <a:pPr marL="0" indent="0">
              <a:buNone/>
            </a:pPr>
            <a:r>
              <a:rPr lang="en-US" sz="2000" b="1" dirty="0" smtClean="0"/>
              <a:t>   </a:t>
            </a:r>
            <a:r>
              <a:rPr lang="en-US" sz="2000" b="1" dirty="0" err="1" smtClean="0"/>
              <a:t>Elseif</a:t>
            </a:r>
            <a:r>
              <a:rPr lang="en-US" sz="2000" b="1" dirty="0" smtClean="0"/>
              <a:t>(</a:t>
            </a:r>
            <a:r>
              <a:rPr lang="en-US" sz="2000" b="1" dirty="0" err="1"/>
              <a:t>ord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&lt;= </a:t>
            </a:r>
            <a:r>
              <a:rPr lang="en-US" sz="2000" b="1" dirty="0" smtClean="0"/>
              <a:t>4),</a:t>
            </a:r>
          </a:p>
          <a:p>
            <a:pPr marL="0" indent="0">
              <a:buNone/>
            </a:pPr>
            <a:r>
              <a:rPr lang="en-US" sz="2000" b="1" dirty="0" smtClean="0"/>
              <a:t>       a(</a:t>
            </a:r>
            <a:r>
              <a:rPr lang="en-US" sz="2000" b="1" dirty="0" err="1" smtClean="0"/>
              <a:t>i</a:t>
            </a:r>
            <a:r>
              <a:rPr lang="en-US" sz="2000" b="1" dirty="0"/>
              <a:t>) = 4</a:t>
            </a:r>
            <a:r>
              <a:rPr lang="en-US" sz="2000" b="1" dirty="0" smtClean="0"/>
              <a:t>;</a:t>
            </a:r>
          </a:p>
          <a:p>
            <a:pPr marL="0" indent="0">
              <a:buNone/>
            </a:pPr>
            <a:r>
              <a:rPr lang="en-US" sz="2000" b="1" dirty="0" smtClean="0"/>
              <a:t>   </a:t>
            </a:r>
            <a:r>
              <a:rPr lang="en-US" sz="2000" b="1" dirty="0" err="1" smtClean="0"/>
              <a:t>Elseif</a:t>
            </a:r>
            <a:r>
              <a:rPr lang="en-US" sz="2000" b="1" dirty="0" smtClean="0"/>
              <a:t>(</a:t>
            </a:r>
            <a:r>
              <a:rPr lang="en-US" sz="2000" b="1" dirty="0" err="1"/>
              <a:t>ord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&lt;= </a:t>
            </a:r>
            <a:r>
              <a:rPr lang="en-US" sz="2000" b="1" dirty="0" smtClean="0"/>
              <a:t>6),</a:t>
            </a:r>
          </a:p>
          <a:p>
            <a:pPr marL="0" indent="0">
              <a:buNone/>
            </a:pPr>
            <a:r>
              <a:rPr lang="en-US" sz="2000" b="1" dirty="0" smtClean="0"/>
              <a:t>       a(</a:t>
            </a:r>
            <a:r>
              <a:rPr lang="en-US" sz="2000" b="1" dirty="0" err="1" smtClean="0"/>
              <a:t>i</a:t>
            </a:r>
            <a:r>
              <a:rPr lang="en-US" sz="2000" b="1" dirty="0"/>
              <a:t>) = </a:t>
            </a:r>
            <a:r>
              <a:rPr lang="en-US" sz="2000" b="1" dirty="0" smtClean="0"/>
              <a:t>b(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       a(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-1;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);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3385" y="6351828"/>
            <a:ext cx="647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{ 1,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b(‘i5’), b(‘i6’), -1, -1, -1, -1, ?, ?, … }</a:t>
            </a:r>
          </a:p>
        </p:txBody>
      </p:sp>
    </p:spTree>
    <p:extLst>
      <p:ext uri="{BB962C8B-B14F-4D97-AF65-F5344CB8AC3E}">
        <p14:creationId xmlns:p14="http://schemas.microsoft.com/office/powerpoint/2010/main" val="21229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7886700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/>
              <a:t>F</a:t>
            </a:r>
            <a:r>
              <a:rPr lang="en-US" sz="2000" b="1" dirty="0" smtClean="0"/>
              <a:t>or </a:t>
            </a:r>
            <a:r>
              <a:rPr lang="en-US" sz="2000" dirty="0" smtClean="0"/>
              <a:t>statement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Scalar </a:t>
            </a:r>
            <a:r>
              <a:rPr lang="en-US" sz="2000" b="1" dirty="0" smtClean="0">
                <a:solidFill>
                  <a:srgbClr val="0000FF"/>
                </a:solidFill>
              </a:rPr>
              <a:t>counter</a:t>
            </a:r>
            <a:r>
              <a:rPr lang="en-US" sz="2000" b="1" dirty="0" smtClean="0"/>
              <a:t>;</a:t>
            </a:r>
          </a:p>
          <a:p>
            <a:pPr marL="0" indent="0">
              <a:buNone/>
            </a:pPr>
            <a:r>
              <a:rPr lang="en-US" sz="2000" b="1" dirty="0" smtClean="0"/>
              <a:t>For(</a:t>
            </a:r>
            <a:r>
              <a:rPr lang="en-US" sz="2000" b="1" dirty="0" smtClean="0">
                <a:solidFill>
                  <a:srgbClr val="0000FF"/>
                </a:solidFill>
              </a:rPr>
              <a:t>counter</a:t>
            </a:r>
            <a:r>
              <a:rPr lang="en-US" sz="2000" b="1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start</a:t>
            </a:r>
            <a:r>
              <a:rPr lang="en-US" sz="2000" b="1" dirty="0" smtClean="0"/>
              <a:t> to </a:t>
            </a:r>
            <a:r>
              <a:rPr lang="en-US" sz="2000" b="1" dirty="0" smtClean="0">
                <a:solidFill>
                  <a:srgbClr val="0000FF"/>
                </a:solidFill>
              </a:rPr>
              <a:t>end</a:t>
            </a:r>
            <a:r>
              <a:rPr lang="en-US" sz="2000" b="1" dirty="0" smtClean="0"/>
              <a:t> by </a:t>
            </a:r>
            <a:r>
              <a:rPr lang="en-US" sz="2000" b="1" dirty="0" err="1" smtClean="0">
                <a:solidFill>
                  <a:srgbClr val="0000FF"/>
                </a:solidFill>
              </a:rPr>
              <a:t>incr</a:t>
            </a:r>
            <a:r>
              <a:rPr lang="en-US" sz="2000" b="1" dirty="0"/>
              <a:t>,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## statements here referencing </a:t>
            </a:r>
            <a:r>
              <a:rPr lang="en-US" sz="2000" b="1" dirty="0" smtClean="0">
                <a:solidFill>
                  <a:srgbClr val="0000FF"/>
                </a:solidFill>
              </a:rPr>
              <a:t>counter</a:t>
            </a:r>
          </a:p>
          <a:p>
            <a:pPr marL="0" indent="0">
              <a:buNone/>
            </a:pPr>
            <a:r>
              <a:rPr lang="en-US" sz="2000" b="1" dirty="0" smtClean="0"/>
              <a:t>);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Example:</a:t>
            </a:r>
          </a:p>
          <a:p>
            <a:pPr marL="0" indent="0">
              <a:buNone/>
            </a:pPr>
            <a:r>
              <a:rPr lang="en-US" sz="2000" b="1" dirty="0" smtClean="0"/>
              <a:t>Scalar </a:t>
            </a:r>
            <a:r>
              <a:rPr lang="en-US" sz="2000" b="1" dirty="0" err="1" smtClean="0"/>
              <a:t>cnt</a:t>
            </a:r>
            <a:r>
              <a:rPr lang="en-US" sz="2000" b="1" dirty="0" smtClean="0"/>
              <a:t>; Parameter </a:t>
            </a:r>
            <a:r>
              <a:rPr lang="en-US" sz="2000" b="1" dirty="0"/>
              <a:t>a(</a:t>
            </a:r>
            <a:r>
              <a:rPr lang="en-US" sz="2000" b="1" dirty="0" err="1"/>
              <a:t>i</a:t>
            </a:r>
            <a:r>
              <a:rPr lang="en-US" sz="2000" b="1" dirty="0" smtClean="0"/>
              <a:t>);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For(</a:t>
            </a:r>
            <a:r>
              <a:rPr lang="en-US" sz="2000" b="1" dirty="0" err="1" smtClean="0"/>
              <a:t>cnt</a:t>
            </a:r>
            <a:r>
              <a:rPr lang="en-US" sz="2000" b="1" dirty="0" smtClean="0"/>
              <a:t> = 3 to 10 by 2,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a(</a:t>
            </a:r>
            <a:r>
              <a:rPr lang="en-US" sz="2000" b="1" dirty="0" err="1"/>
              <a:t>i</a:t>
            </a:r>
            <a:r>
              <a:rPr lang="en-US" sz="2000" b="1" dirty="0" smtClean="0"/>
              <a:t>)$(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 </a:t>
            </a:r>
            <a:r>
              <a:rPr lang="en-US" sz="2000" b="1" dirty="0" err="1" smtClean="0"/>
              <a:t>cnt</a:t>
            </a:r>
            <a:r>
              <a:rPr lang="en-US" sz="2000" b="1" dirty="0" smtClean="0"/>
              <a:t>) </a:t>
            </a:r>
            <a:r>
              <a:rPr lang="en-US" sz="2000" b="1" dirty="0"/>
              <a:t>= </a:t>
            </a:r>
            <a:r>
              <a:rPr lang="en-US" sz="2000" b="1" dirty="0" smtClean="0"/>
              <a:t>1; 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);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3385" y="6351828"/>
            <a:ext cx="647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{ 0, 0, 1,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 0, 1, 0, 1, 0, 0, 0, 0, … 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97426" y="5514546"/>
            <a:ext cx="4317924" cy="323165"/>
            <a:chOff x="4197426" y="5514546"/>
            <a:chExt cx="4317924" cy="323165"/>
          </a:xfrm>
        </p:grpSpPr>
        <p:sp>
          <p:nvSpPr>
            <p:cNvPr id="6" name="TextBox 5"/>
            <p:cNvSpPr txBox="1"/>
            <p:nvPr/>
          </p:nvSpPr>
          <p:spPr>
            <a:xfrm>
              <a:off x="4891489" y="5514546"/>
              <a:ext cx="36238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Loop(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</a:t>
              </a: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$(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ord</a:t>
              </a: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(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</a:t>
              </a: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) = 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cnt</a:t>
              </a: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), a(</a:t>
              </a:r>
              <a:r>
                <a:rPr lang="en-US" sz="15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</a:t>
              </a: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) = 1);</a:t>
              </a:r>
              <a:endParaRPr lang="en-US" sz="15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197426" y="5687144"/>
              <a:ext cx="69406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18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7886700" cy="466765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are restrictions on what you </a:t>
            </a:r>
            <a:r>
              <a:rPr lang="en-US" sz="2000" dirty="0"/>
              <a:t>can </a:t>
            </a:r>
            <a:r>
              <a:rPr lang="en-US" sz="2000" dirty="0" smtClean="0"/>
              <a:t>do </a:t>
            </a:r>
            <a:r>
              <a:rPr lang="en-US" sz="2000" dirty="0"/>
              <a:t>inside a </a:t>
            </a:r>
            <a:r>
              <a:rPr lang="en-US" sz="2000" b="1" dirty="0" smtClean="0"/>
              <a:t>Loop</a:t>
            </a:r>
            <a:r>
              <a:rPr lang="en-US" sz="2000" dirty="0"/>
              <a:t>, </a:t>
            </a:r>
            <a:r>
              <a:rPr lang="en-US" sz="2000" b="1" dirty="0" smtClean="0"/>
              <a:t>While</a:t>
            </a:r>
            <a:r>
              <a:rPr lang="en-US" sz="2000" dirty="0"/>
              <a:t>, </a:t>
            </a:r>
            <a:r>
              <a:rPr lang="en-US" sz="2000" b="1" dirty="0" smtClean="0"/>
              <a:t>If-</a:t>
            </a:r>
            <a:r>
              <a:rPr lang="en-US" sz="2000" b="1" dirty="0" err="1" smtClean="0"/>
              <a:t>Elseif</a:t>
            </a:r>
            <a:r>
              <a:rPr lang="en-US" sz="2000" b="1" dirty="0" smtClean="0"/>
              <a:t>-Else</a:t>
            </a:r>
            <a:r>
              <a:rPr lang="en-US" sz="2000" dirty="0"/>
              <a:t>, </a:t>
            </a:r>
            <a:r>
              <a:rPr lang="en-US" sz="2000" dirty="0" smtClean="0"/>
              <a:t>or </a:t>
            </a:r>
            <a:r>
              <a:rPr lang="en-US" sz="2000" b="1" dirty="0" smtClean="0"/>
              <a:t>For</a:t>
            </a:r>
            <a:r>
              <a:rPr lang="en-US" sz="2000" dirty="0" smtClean="0"/>
              <a:t> statement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You may not declare sets, </a:t>
            </a:r>
            <a:r>
              <a:rPr lang="en-US" sz="2000" dirty="0"/>
              <a:t>parameters, variables, etc.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You may not define equations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However, you may run a </a:t>
            </a:r>
            <a:r>
              <a:rPr lang="en-US" sz="2000" b="1" dirty="0" smtClean="0">
                <a:solidFill>
                  <a:srgbClr val="FF0000"/>
                </a:solidFill>
              </a:rPr>
              <a:t>Solve</a:t>
            </a:r>
            <a:r>
              <a:rPr lang="en-US" sz="2000" dirty="0" smtClean="0">
                <a:solidFill>
                  <a:srgbClr val="FF0000"/>
                </a:solidFill>
              </a:rPr>
              <a:t> statement (presumably by updating the model based on the controlling index)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69754" y="3002097"/>
            <a:ext cx="4429595" cy="923330"/>
            <a:chOff x="4267200" y="3200400"/>
            <a:chExt cx="4429595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267200" y="3200400"/>
              <a:ext cx="3601391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while(s </a:t>
              </a:r>
              <a:r>
                <a:rPr lang="en-US" dirty="0" smtClean="0">
                  <a:latin typeface="Courier New"/>
                  <a:cs typeface="Courier New"/>
                </a:rPr>
                <a:t>&gt; </a:t>
              </a:r>
              <a:r>
                <a:rPr lang="en-US" dirty="0">
                  <a:latin typeface="Courier New"/>
                  <a:cs typeface="Courier New"/>
                </a:rPr>
                <a:t>0,</a:t>
              </a:r>
            </a:p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	scalar y ; y = 5 ;</a:t>
              </a:r>
            </a:p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)</a:t>
              </a:r>
              <a:r>
                <a:rPr lang="en-US" dirty="0" smtClean="0">
                  <a:latin typeface="Courier New"/>
                  <a:cs typeface="Courier New"/>
                </a:rPr>
                <a:t>;</a:t>
              </a:r>
              <a:endParaRPr lang="en-US" dirty="0">
                <a:latin typeface="Courier New"/>
                <a:cs typeface="Courier New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3200400"/>
              <a:ext cx="3581400" cy="914400"/>
            </a:xfrm>
            <a:prstGeom prst="line">
              <a:avLst/>
            </a:prstGeom>
            <a:ln>
              <a:solidFill>
                <a:srgbClr val="9537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53620" y="3472934"/>
              <a:ext cx="643175" cy="369332"/>
            </a:xfrm>
            <a:prstGeom prst="rect">
              <a:avLst/>
            </a:prstGeom>
            <a:solidFill>
              <a:srgbClr val="F2DCDB"/>
            </a:solidFill>
            <a:ln w="38100" cmpd="sng">
              <a:solidFill>
                <a:srgbClr val="95373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NO!!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89603" y="4685066"/>
            <a:ext cx="5236453" cy="923330"/>
            <a:chOff x="3886200" y="5020270"/>
            <a:chExt cx="5236453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3886200" y="5020270"/>
              <a:ext cx="4432524" cy="923330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953735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while (s &gt;</a:t>
              </a:r>
              <a:r>
                <a:rPr lang="en-US" dirty="0" smtClean="0">
                  <a:latin typeface="Courier New"/>
                  <a:cs typeface="Courier New"/>
                </a:rPr>
                <a:t> </a:t>
              </a:r>
              <a:r>
                <a:rPr lang="en-US" dirty="0">
                  <a:latin typeface="Courier New"/>
                  <a:cs typeface="Courier New"/>
                </a:rPr>
                <a:t>0,</a:t>
              </a:r>
            </a:p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	eq.. sum(</a:t>
              </a:r>
              <a:r>
                <a:rPr lang="en-US" dirty="0" err="1">
                  <a:latin typeface="Courier New"/>
                  <a:cs typeface="Courier New"/>
                </a:rPr>
                <a:t>i,x</a:t>
              </a:r>
              <a:r>
                <a:rPr lang="en-US" dirty="0">
                  <a:latin typeface="Courier New"/>
                  <a:cs typeface="Courier New"/>
                </a:rPr>
                <a:t>(</a:t>
              </a:r>
              <a:r>
                <a:rPr lang="en-US" dirty="0" err="1">
                  <a:latin typeface="Courier New"/>
                  <a:cs typeface="Courier New"/>
                </a:rPr>
                <a:t>i</a:t>
              </a:r>
              <a:r>
                <a:rPr lang="en-US" dirty="0">
                  <a:latin typeface="Courier New"/>
                  <a:cs typeface="Courier New"/>
                </a:rPr>
                <a:t>)) </a:t>
              </a:r>
              <a:r>
                <a:rPr lang="en-US" dirty="0" smtClean="0">
                  <a:latin typeface="Courier New"/>
                  <a:cs typeface="Courier New"/>
                </a:rPr>
                <a:t>=G= </a:t>
              </a:r>
              <a:r>
                <a:rPr lang="en-US" dirty="0">
                  <a:latin typeface="Courier New"/>
                  <a:cs typeface="Courier New"/>
                </a:rPr>
                <a:t>2 ;</a:t>
              </a:r>
            </a:p>
            <a:p>
              <a:pPr>
                <a:defRPr/>
              </a:pPr>
              <a:r>
                <a:rPr lang="en-US" dirty="0">
                  <a:latin typeface="Courier New"/>
                  <a:cs typeface="Courier New"/>
                </a:rPr>
                <a:t>)</a:t>
              </a:r>
              <a:r>
                <a:rPr lang="en-US" dirty="0" smtClean="0">
                  <a:latin typeface="Courier New"/>
                  <a:cs typeface="Courier New"/>
                </a:rPr>
                <a:t>;</a:t>
              </a:r>
              <a:endParaRPr lang="en-US" dirty="0">
                <a:latin typeface="Courier New"/>
                <a:cs typeface="Courier New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3886200" y="5029200"/>
              <a:ext cx="4419600" cy="914400"/>
            </a:xfrm>
            <a:prstGeom prst="line">
              <a:avLst/>
            </a:prstGeom>
            <a:ln>
              <a:solidFill>
                <a:srgbClr val="9537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479478" y="5297269"/>
              <a:ext cx="643175" cy="369332"/>
            </a:xfrm>
            <a:prstGeom prst="rect">
              <a:avLst/>
            </a:prstGeom>
            <a:solidFill>
              <a:srgbClr val="F2DCDB"/>
            </a:solidFill>
            <a:ln w="38100" cmpd="sng">
              <a:solidFill>
                <a:srgbClr val="95373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NO!!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6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</a:t>
            </a:r>
            <a:r>
              <a:rPr lang="en-US" sz="2000" b="1" dirty="0" err="1" smtClean="0"/>
              <a:t>objf</a:t>
            </a:r>
            <a:r>
              <a:rPr lang="en-US" sz="2000" b="1" dirty="0" smtClean="0"/>
              <a:t> ;	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objf</a:t>
            </a:r>
            <a:r>
              <a:rPr lang="en-US" sz="2000" b="1" dirty="0" smtClean="0"/>
              <a:t>.. </a:t>
            </a:r>
            <a:r>
              <a:rPr lang="en-US" sz="2000" b="1" dirty="0"/>
              <a:t>z</a:t>
            </a:r>
            <a:r>
              <a:rPr lang="en-US" sz="2000" b="1" dirty="0" smtClean="0"/>
              <a:t> =E= sum(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));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Equation </a:t>
            </a:r>
            <a:r>
              <a:rPr lang="en-US" sz="2000" b="1" dirty="0" err="1" smtClean="0"/>
              <a:t>sumbound</a:t>
            </a:r>
            <a:r>
              <a:rPr lang="en-US" sz="2000" b="1" dirty="0" smtClean="0"/>
              <a:t>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sumbound</a:t>
            </a:r>
            <a:r>
              <a:rPr lang="en-US" sz="2000" b="1" dirty="0" smtClean="0"/>
              <a:t>.. sum(</a:t>
            </a:r>
            <a:r>
              <a:rPr lang="en-US" sz="2000" b="1" dirty="0" err="1" smtClean="0"/>
              <a:t>i</a:t>
            </a:r>
            <a:r>
              <a:rPr lang="en-US" sz="2000" b="1" dirty="0"/>
              <a:t>, </a:t>
            </a:r>
            <a:r>
              <a:rPr lang="en-US" sz="2000" b="1" dirty="0" smtClean="0"/>
              <a:t>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)) =L= card(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).. q(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power(x(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), 2) =G= beta + gamma;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22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).. q(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power(x(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), 2) =G= beta + gamma;</a:t>
            </a:r>
          </a:p>
          <a:p>
            <a:pPr>
              <a:lnSpc>
                <a:spcPct val="170000"/>
              </a:lnSpc>
              <a:defRPr/>
            </a:pPr>
            <a:endParaRPr lang="en-US" sz="20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Declared for all elements of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Defined for </a:t>
            </a:r>
            <a:r>
              <a:rPr lang="en-US" sz="2000" b="1" dirty="0"/>
              <a:t>all elements of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Although you have to declare for all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there is no need to define it for all </a:t>
            </a:r>
            <a:r>
              <a:rPr lang="en-US" sz="2000" b="1" dirty="0" err="1" smtClean="0"/>
              <a:t>i</a:t>
            </a:r>
            <a:endParaRPr lang="en-US" sz="2000" b="1" dirty="0"/>
          </a:p>
          <a:p>
            <a:pPr>
              <a:lnSpc>
                <a:spcPct val="170000"/>
              </a:lnSpc>
              <a:defRPr/>
            </a:pPr>
            <a:endParaRPr 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41500" y="2044700"/>
            <a:ext cx="153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74800" y="2692400"/>
            <a:ext cx="153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</a:t>
            </a:r>
            <a:r>
              <a:rPr lang="en-US" sz="2000" b="1" dirty="0" smtClean="0">
                <a:solidFill>
                  <a:srgbClr val="0000FF"/>
                </a:solidFill>
              </a:rPr>
              <a:t>$(</a:t>
            </a:r>
            <a:r>
              <a:rPr lang="en-US" sz="2000" b="1" dirty="0" err="1" smtClean="0">
                <a:solidFill>
                  <a:srgbClr val="0000FF"/>
                </a:solidFill>
              </a:rPr>
              <a:t>ord</a:t>
            </a:r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) &gt; 10 and q(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) &lt; 2.34)</a:t>
            </a:r>
            <a:r>
              <a:rPr lang="en-US" sz="2000" b="1" dirty="0" smtClean="0"/>
              <a:t>..					 q(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* power(x(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), 2) =G= beta + gamma;</a:t>
            </a:r>
          </a:p>
          <a:p>
            <a:pPr>
              <a:lnSpc>
                <a:spcPct val="170000"/>
              </a:lnSpc>
              <a:defRPr/>
            </a:pPr>
            <a:endParaRPr lang="en-US" sz="20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Declared for all elements of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Defined for </a:t>
            </a:r>
            <a:r>
              <a:rPr lang="en-US" sz="2000" b="1" dirty="0"/>
              <a:t>all elements of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2000" b="1" dirty="0" smtClean="0"/>
              <a:t>Although you have to declare for all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 there is no need to define it for all </a:t>
            </a:r>
            <a:r>
              <a:rPr lang="en-US" sz="2000" b="1" dirty="0" err="1" smtClean="0"/>
              <a:t>i</a:t>
            </a:r>
            <a:endParaRPr lang="en-US" sz="2000" b="1" dirty="0"/>
          </a:p>
          <a:p>
            <a:pPr>
              <a:lnSpc>
                <a:spcPct val="17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839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Frequent </a:t>
            </a:r>
            <a:r>
              <a:rPr lang="en-US" dirty="0"/>
              <a:t>e</a:t>
            </a:r>
            <a:r>
              <a:rPr lang="en-US" dirty="0" smtClean="0"/>
              <a:t>xample: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)$(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&gt; 1).. 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=G= y(i-1);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/>
              <a:t>constraint(</a:t>
            </a:r>
            <a:r>
              <a:rPr lang="en-US" sz="2000" b="1" dirty="0" err="1"/>
              <a:t>i</a:t>
            </a:r>
            <a:r>
              <a:rPr lang="en-US" sz="2000" b="1" dirty="0"/>
              <a:t>)$(</a:t>
            </a:r>
            <a:r>
              <a:rPr lang="en-US" sz="2000" b="1" dirty="0" err="1"/>
              <a:t>ord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b="1" dirty="0" smtClean="0"/>
              <a:t>= </a:t>
            </a:r>
            <a:r>
              <a:rPr lang="en-US" sz="2000" b="1" dirty="0"/>
              <a:t>1).. x(</a:t>
            </a:r>
            <a:r>
              <a:rPr lang="en-US" sz="2000" b="1" dirty="0" err="1"/>
              <a:t>i</a:t>
            </a:r>
            <a:r>
              <a:rPr lang="en-US" sz="2000" b="1" dirty="0"/>
              <a:t>) =G= </a:t>
            </a:r>
            <a:r>
              <a:rPr lang="en-US" sz="2000" b="1" dirty="0" smtClean="0"/>
              <a:t>y0; </a:t>
            </a:r>
            <a:endParaRPr lang="en-US" sz="2000" b="1" dirty="0"/>
          </a:p>
          <a:p>
            <a:pPr>
              <a:lnSpc>
                <a:spcPct val="170000"/>
              </a:lnSpc>
              <a:buNone/>
              <a:defRPr/>
            </a:pPr>
            <a:endParaRPr lang="en-US" sz="2000" b="1" dirty="0" smtClean="0"/>
          </a:p>
        </p:txBody>
      </p:sp>
      <p:sp>
        <p:nvSpPr>
          <p:cNvPr id="12" name="Freeform 539"/>
          <p:cNvSpPr>
            <a:spLocks/>
          </p:cNvSpPr>
          <p:nvPr/>
        </p:nvSpPr>
        <p:spPr bwMode="auto">
          <a:xfrm>
            <a:off x="7232964" y="3452236"/>
            <a:ext cx="326376" cy="345623"/>
          </a:xfrm>
          <a:custGeom>
            <a:avLst/>
            <a:gdLst>
              <a:gd name="T0" fmla="*/ 51 w 336"/>
              <a:gd name="T1" fmla="*/ 74 h 340"/>
              <a:gd name="T2" fmla="*/ 75 w 336"/>
              <a:gd name="T3" fmla="*/ 37 h 340"/>
              <a:gd name="T4" fmla="*/ 111 w 336"/>
              <a:gd name="T5" fmla="*/ 0 h 340"/>
              <a:gd name="T6" fmla="*/ 113 w 336"/>
              <a:gd name="T7" fmla="*/ 33 h 340"/>
              <a:gd name="T8" fmla="*/ 127 w 336"/>
              <a:gd name="T9" fmla="*/ 66 h 340"/>
              <a:gd name="T10" fmla="*/ 159 w 336"/>
              <a:gd name="T11" fmla="*/ 126 h 340"/>
              <a:gd name="T12" fmla="*/ 185 w 336"/>
              <a:gd name="T13" fmla="*/ 97 h 340"/>
              <a:gd name="T14" fmla="*/ 212 w 336"/>
              <a:gd name="T15" fmla="*/ 67 h 340"/>
              <a:gd name="T16" fmla="*/ 250 w 336"/>
              <a:gd name="T17" fmla="*/ 40 h 340"/>
              <a:gd name="T18" fmla="*/ 281 w 336"/>
              <a:gd name="T19" fmla="*/ 37 h 340"/>
              <a:gd name="T20" fmla="*/ 311 w 336"/>
              <a:gd name="T21" fmla="*/ 56 h 340"/>
              <a:gd name="T22" fmla="*/ 325 w 336"/>
              <a:gd name="T23" fmla="*/ 94 h 340"/>
              <a:gd name="T24" fmla="*/ 305 w 336"/>
              <a:gd name="T25" fmla="*/ 99 h 340"/>
              <a:gd name="T26" fmla="*/ 288 w 336"/>
              <a:gd name="T27" fmla="*/ 104 h 340"/>
              <a:gd name="T28" fmla="*/ 212 w 336"/>
              <a:gd name="T29" fmla="*/ 185 h 340"/>
              <a:gd name="T30" fmla="*/ 257 w 336"/>
              <a:gd name="T31" fmla="*/ 224 h 340"/>
              <a:gd name="T32" fmla="*/ 296 w 336"/>
              <a:gd name="T33" fmla="*/ 245 h 340"/>
              <a:gd name="T34" fmla="*/ 336 w 336"/>
              <a:gd name="T35" fmla="*/ 250 h 340"/>
              <a:gd name="T36" fmla="*/ 325 w 336"/>
              <a:gd name="T37" fmla="*/ 275 h 340"/>
              <a:gd name="T38" fmla="*/ 296 w 336"/>
              <a:gd name="T39" fmla="*/ 310 h 340"/>
              <a:gd name="T40" fmla="*/ 267 w 336"/>
              <a:gd name="T41" fmla="*/ 319 h 340"/>
              <a:gd name="T42" fmla="*/ 224 w 336"/>
              <a:gd name="T43" fmla="*/ 297 h 340"/>
              <a:gd name="T44" fmla="*/ 167 w 336"/>
              <a:gd name="T45" fmla="*/ 247 h 340"/>
              <a:gd name="T46" fmla="*/ 135 w 336"/>
              <a:gd name="T47" fmla="*/ 293 h 340"/>
              <a:gd name="T48" fmla="*/ 101 w 336"/>
              <a:gd name="T49" fmla="*/ 330 h 340"/>
              <a:gd name="T50" fmla="*/ 74 w 336"/>
              <a:gd name="T51" fmla="*/ 340 h 340"/>
              <a:gd name="T52" fmla="*/ 33 w 336"/>
              <a:gd name="T53" fmla="*/ 318 h 340"/>
              <a:gd name="T54" fmla="*/ 0 w 336"/>
              <a:gd name="T55" fmla="*/ 274 h 340"/>
              <a:gd name="T56" fmla="*/ 35 w 336"/>
              <a:gd name="T57" fmla="*/ 270 h 340"/>
              <a:gd name="T58" fmla="*/ 67 w 336"/>
              <a:gd name="T59" fmla="*/ 247 h 340"/>
              <a:gd name="T60" fmla="*/ 112 w 336"/>
              <a:gd name="T61" fmla="*/ 188 h 340"/>
              <a:gd name="T62" fmla="*/ 69 w 336"/>
              <a:gd name="T63" fmla="*/ 127 h 340"/>
              <a:gd name="T64" fmla="*/ 57 w 336"/>
              <a:gd name="T65" fmla="*/ 99 h 340"/>
              <a:gd name="T66" fmla="*/ 51 w 336"/>
              <a:gd name="T67" fmla="*/ 7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6" h="340">
                <a:moveTo>
                  <a:pt x="51" y="74"/>
                </a:moveTo>
                <a:lnTo>
                  <a:pt x="75" y="37"/>
                </a:lnTo>
                <a:lnTo>
                  <a:pt x="111" y="0"/>
                </a:lnTo>
                <a:lnTo>
                  <a:pt x="113" y="33"/>
                </a:lnTo>
                <a:lnTo>
                  <a:pt x="127" y="66"/>
                </a:lnTo>
                <a:lnTo>
                  <a:pt x="159" y="126"/>
                </a:lnTo>
                <a:lnTo>
                  <a:pt x="185" y="97"/>
                </a:lnTo>
                <a:lnTo>
                  <a:pt x="212" y="67"/>
                </a:lnTo>
                <a:lnTo>
                  <a:pt x="250" y="40"/>
                </a:lnTo>
                <a:lnTo>
                  <a:pt x="281" y="37"/>
                </a:lnTo>
                <a:lnTo>
                  <a:pt x="311" y="56"/>
                </a:lnTo>
                <a:lnTo>
                  <a:pt x="325" y="94"/>
                </a:lnTo>
                <a:lnTo>
                  <a:pt x="305" y="99"/>
                </a:lnTo>
                <a:lnTo>
                  <a:pt x="288" y="104"/>
                </a:lnTo>
                <a:lnTo>
                  <a:pt x="212" y="185"/>
                </a:lnTo>
                <a:lnTo>
                  <a:pt x="257" y="224"/>
                </a:lnTo>
                <a:lnTo>
                  <a:pt x="296" y="245"/>
                </a:lnTo>
                <a:lnTo>
                  <a:pt x="336" y="250"/>
                </a:lnTo>
                <a:lnTo>
                  <a:pt x="325" y="275"/>
                </a:lnTo>
                <a:lnTo>
                  <a:pt x="296" y="310"/>
                </a:lnTo>
                <a:lnTo>
                  <a:pt x="267" y="319"/>
                </a:lnTo>
                <a:lnTo>
                  <a:pt x="224" y="297"/>
                </a:lnTo>
                <a:lnTo>
                  <a:pt x="167" y="247"/>
                </a:lnTo>
                <a:lnTo>
                  <a:pt x="135" y="293"/>
                </a:lnTo>
                <a:lnTo>
                  <a:pt x="101" y="330"/>
                </a:lnTo>
                <a:lnTo>
                  <a:pt x="74" y="340"/>
                </a:lnTo>
                <a:lnTo>
                  <a:pt x="33" y="318"/>
                </a:lnTo>
                <a:lnTo>
                  <a:pt x="0" y="274"/>
                </a:lnTo>
                <a:lnTo>
                  <a:pt x="35" y="270"/>
                </a:lnTo>
                <a:lnTo>
                  <a:pt x="67" y="247"/>
                </a:lnTo>
                <a:lnTo>
                  <a:pt x="112" y="188"/>
                </a:lnTo>
                <a:lnTo>
                  <a:pt x="69" y="127"/>
                </a:lnTo>
                <a:lnTo>
                  <a:pt x="57" y="99"/>
                </a:lnTo>
                <a:lnTo>
                  <a:pt x="51" y="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Frequent </a:t>
            </a:r>
            <a:r>
              <a:rPr lang="en-US" dirty="0"/>
              <a:t>e</a:t>
            </a:r>
            <a:r>
              <a:rPr lang="en-US" dirty="0" smtClean="0"/>
              <a:t>xample:</a:t>
            </a:r>
            <a:endParaRPr lang="en-US" dirty="0"/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Equation 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);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constraint(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)$(</a:t>
            </a:r>
            <a:r>
              <a:rPr lang="en-US" sz="2000" b="1" dirty="0" err="1" smtClean="0"/>
              <a:t>ord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&gt; 1).. x(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=G= y(i-1);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/>
              <a:t>Equation </a:t>
            </a:r>
            <a:r>
              <a:rPr lang="en-US" sz="2000" b="1" dirty="0" err="1" smtClean="0"/>
              <a:t>constraint_bound</a:t>
            </a:r>
            <a:r>
              <a:rPr lang="en-US" sz="2000" b="1" dirty="0" smtClean="0"/>
              <a:t>;</a:t>
            </a:r>
            <a:r>
              <a:rPr lang="en-US" sz="2000" b="1" dirty="0"/>
              <a:t>	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err="1" smtClean="0"/>
              <a:t>constraint_bound</a:t>
            </a:r>
            <a:r>
              <a:rPr lang="en-US" sz="2000" b="1" dirty="0" smtClean="0"/>
              <a:t>.. x(‘i1’) =G= y0;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2000" b="1" dirty="0" smtClean="0"/>
              <a:t>Model </a:t>
            </a:r>
            <a:r>
              <a:rPr lang="en-US" sz="2000" b="1" dirty="0" err="1" smtClean="0"/>
              <a:t>mymodel</a:t>
            </a:r>
            <a:r>
              <a:rPr lang="en-US" sz="2000" b="1" dirty="0" smtClean="0"/>
              <a:t> /constraint, </a:t>
            </a:r>
            <a:r>
              <a:rPr lang="en-US" sz="2000" b="1" dirty="0" err="1" smtClean="0"/>
              <a:t>constraint_bound</a:t>
            </a:r>
            <a:r>
              <a:rPr lang="en-US" sz="2000" b="1" dirty="0" smtClean="0"/>
              <a:t>/;</a:t>
            </a:r>
            <a:endParaRPr lang="en-US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8313" y="5236715"/>
            <a:ext cx="6327373" cy="1175102"/>
            <a:chOff x="1408313" y="5236715"/>
            <a:chExt cx="6327373" cy="1175102"/>
          </a:xfrm>
        </p:grpSpPr>
        <p:sp>
          <p:nvSpPr>
            <p:cNvPr id="4" name="TextBox 3"/>
            <p:cNvSpPr txBox="1"/>
            <p:nvPr/>
          </p:nvSpPr>
          <p:spPr>
            <a:xfrm>
              <a:off x="1408313" y="5765486"/>
              <a:ext cx="6327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Although all constraints added in the list, the model will only 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include those constraints that were actually defined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724048" y="5236715"/>
              <a:ext cx="530452" cy="52877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6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Sometimes it is convenient to define aliases for a particular set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smtClean="0"/>
              <a:t>For example, consider the need to declare the constraints</a:t>
            </a:r>
          </a:p>
          <a:p>
            <a:pPr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The following is erroneous </a:t>
            </a:r>
            <a:endParaRPr lang="en-US" sz="2200" dirty="0"/>
          </a:p>
          <a:p>
            <a:pPr marL="0" indent="0">
              <a:buNone/>
              <a:defRPr/>
            </a:pPr>
            <a:r>
              <a:rPr lang="en-US" sz="2200" b="1" dirty="0"/>
              <a:t>Set </a:t>
            </a:r>
            <a:r>
              <a:rPr lang="en-US" sz="2200" b="1" dirty="0" err="1"/>
              <a:t>i</a:t>
            </a:r>
            <a:r>
              <a:rPr lang="en-US" sz="2200" b="1" dirty="0"/>
              <a:t> / i1, i2, i3, i4 </a:t>
            </a:r>
            <a:r>
              <a:rPr lang="en-US" sz="2200" b="1" dirty="0" smtClean="0"/>
              <a:t>/;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Constraint(</a:t>
            </a:r>
            <a:r>
              <a:rPr lang="en-US" sz="2200" b="1" dirty="0" err="1" smtClean="0"/>
              <a:t>i</a:t>
            </a:r>
            <a:r>
              <a:rPr lang="en-US" sz="2200" b="1" dirty="0"/>
              <a:t>) ..  x(</a:t>
            </a:r>
            <a:r>
              <a:rPr lang="en-US" sz="2200" b="1" dirty="0" err="1"/>
              <a:t>i</a:t>
            </a:r>
            <a:r>
              <a:rPr lang="en-US" sz="2200" b="1" dirty="0"/>
              <a:t>) – </a:t>
            </a:r>
            <a:r>
              <a:rPr lang="en-US" sz="2200" b="1" dirty="0" smtClean="0"/>
              <a:t>sum(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, y(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)) </a:t>
            </a:r>
            <a:r>
              <a:rPr lang="en-US" sz="2200" b="1" dirty="0"/>
              <a:t>=E= 0;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GAMS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2018843" y="1690689"/>
            <a:ext cx="5106314" cy="476533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188945" y="5563518"/>
            <a:ext cx="1564395" cy="694063"/>
            <a:chOff x="5188945" y="5563518"/>
            <a:chExt cx="1564395" cy="694063"/>
          </a:xfrm>
        </p:grpSpPr>
        <p:sp>
          <p:nvSpPr>
            <p:cNvPr id="6" name="Rectangle 5"/>
            <p:cNvSpPr/>
            <p:nvPr/>
          </p:nvSpPr>
          <p:spPr>
            <a:xfrm>
              <a:off x="5695721" y="5563518"/>
              <a:ext cx="1057619" cy="6940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6" idx="1"/>
            </p:cNvCxnSpPr>
            <p:nvPr/>
          </p:nvCxnSpPr>
          <p:spPr>
            <a:xfrm flipV="1">
              <a:off x="5188945" y="5910550"/>
              <a:ext cx="506776" cy="5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85949" y="5772049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sto MT" panose="02040603050505030304" pitchFamily="18" charset="0"/>
                </a:rPr>
                <a:t>MODELS</a:t>
              </a:r>
              <a:endParaRPr lang="en-US" sz="1200" b="1" dirty="0"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Sometimes it is convenient to define aliases for a particular set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smtClean="0"/>
              <a:t>For example, consider the need to declare the constraints</a:t>
            </a:r>
          </a:p>
          <a:p>
            <a:pPr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One way to do this would be 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/ i1, i2, i3, i4 /;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 / i1, i2, i3, i4 /;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Constraint(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) ..  x(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) – sum(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, y(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)) =E= 0;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But this is cumbersome and prone to mistakes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283996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Sometimes it is convenient to define aliases for a particular set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smtClean="0"/>
              <a:t>For example, consider the need to declare the constraints</a:t>
            </a:r>
          </a:p>
          <a:p>
            <a:pPr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An alias statement introduces additional name(s) for the set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Set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/ i1, i2, i3, i4 /;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alias(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);</a:t>
            </a:r>
          </a:p>
          <a:p>
            <a:pPr marL="0" indent="0">
              <a:buNone/>
              <a:defRPr/>
            </a:pPr>
            <a:r>
              <a:rPr lang="en-US" sz="2200" b="1" dirty="0" smtClean="0"/>
              <a:t>Constraint(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) ..  x(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) – sum(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, y(</a:t>
            </a:r>
            <a:r>
              <a:rPr lang="en-US" sz="2200" b="1" dirty="0" err="1" smtClean="0"/>
              <a:t>ip</a:t>
            </a:r>
            <a:r>
              <a:rPr lang="en-US" sz="2200" b="1" dirty="0" smtClean="0"/>
              <a:t>)) =E= 0;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91" y="2919469"/>
                <a:ext cx="2136418" cy="773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7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WRITING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0"/>
            <a:ext cx="8283996" cy="50897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Output to console and to the listing file are mostly predetermined (user has very little control via some options)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GAMS offers the ability for the user to create customized output to some external text file</a:t>
            </a:r>
            <a:endParaRPr lang="en-US" sz="20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 number of </a:t>
            </a:r>
            <a:r>
              <a:rPr lang="en-US" b="1" dirty="0" smtClean="0"/>
              <a:t>put</a:t>
            </a:r>
            <a:r>
              <a:rPr lang="en-US" dirty="0" smtClean="0"/>
              <a:t> statements can be used to that purpose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65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WRITING FACILITY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9360"/>
            <a:ext cx="8271126" cy="35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096250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Preprocessor directives affect the parsing of the file and take effect before </a:t>
            </a:r>
            <a:r>
              <a:rPr lang="en-US" sz="2200" dirty="0"/>
              <a:t>compilation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b="1" dirty="0"/>
              <a:t>$</a:t>
            </a:r>
            <a:r>
              <a:rPr lang="en-US" sz="2200" b="1" dirty="0" err="1" smtClean="0"/>
              <a:t>setglobal</a:t>
            </a:r>
            <a:r>
              <a:rPr lang="en-US" sz="2200" b="1" dirty="0" smtClean="0"/>
              <a:t>  </a:t>
            </a:r>
            <a:r>
              <a:rPr lang="en-US" sz="2200" b="1" dirty="0" smtClean="0">
                <a:solidFill>
                  <a:srgbClr val="0000FF"/>
                </a:solidFill>
              </a:rPr>
              <a:t>symbol  value</a:t>
            </a:r>
          </a:p>
          <a:p>
            <a:pPr marL="0" indent="0">
              <a:buNone/>
              <a:defRPr/>
            </a:pPr>
            <a:r>
              <a:rPr lang="en-US" sz="2200" dirty="0" smtClean="0"/>
              <a:t>For everything below this line, a text replacement of the string “symbol” with the string “value” occurs</a:t>
            </a:r>
            <a:endParaRPr lang="en-US" sz="18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b="1" dirty="0" smtClean="0"/>
              <a:t>$include “</a:t>
            </a:r>
            <a:r>
              <a:rPr lang="en-US" sz="2200" b="1" dirty="0" smtClean="0">
                <a:solidFill>
                  <a:srgbClr val="0000FF"/>
                </a:solidFill>
              </a:rPr>
              <a:t>filename</a:t>
            </a:r>
            <a:r>
              <a:rPr lang="en-US" sz="2200" b="1" dirty="0" smtClean="0"/>
              <a:t>”</a:t>
            </a:r>
            <a:endParaRPr lang="en-US" sz="2200" b="1" dirty="0"/>
          </a:p>
          <a:p>
            <a:pPr marL="0" indent="0">
              <a:buNone/>
              <a:defRPr/>
            </a:pPr>
            <a:r>
              <a:rPr lang="en-US" sz="2200" dirty="0" smtClean="0"/>
              <a:t>Interjects in this spot the text from a separate file (path relevant to where the .</a:t>
            </a:r>
            <a:r>
              <a:rPr lang="en-US" sz="2200" dirty="0" err="1" smtClean="0"/>
              <a:t>gms</a:t>
            </a:r>
            <a:r>
              <a:rPr lang="en-US" sz="2200" dirty="0" smtClean="0"/>
              <a:t> file is)</a:t>
            </a: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b="1" dirty="0" smtClean="0"/>
              <a:t>$</a:t>
            </a:r>
            <a:r>
              <a:rPr lang="en-US" sz="2200" b="1" dirty="0" err="1" smtClean="0"/>
              <a:t>eolcom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symbol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/>
              <a:t>Below </a:t>
            </a:r>
            <a:r>
              <a:rPr lang="en-US" sz="2200" dirty="0"/>
              <a:t>this </a:t>
            </a:r>
            <a:r>
              <a:rPr lang="en-US" sz="2200" dirty="0" smtClean="0"/>
              <a:t>line “symbol” signifies the start of an inline comment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77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11"/>
            <a:ext cx="8096250" cy="46676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/>
              <a:t>There are certain keywords for common solver options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b="1" dirty="0"/>
              <a:t>Option </a:t>
            </a:r>
            <a:r>
              <a:rPr lang="en-US" sz="2200" b="1" dirty="0" err="1" smtClean="0"/>
              <a:t>optcr</a:t>
            </a:r>
            <a:r>
              <a:rPr lang="en-US" sz="2200" b="1" dirty="0" smtClean="0"/>
              <a:t> </a:t>
            </a:r>
            <a:r>
              <a:rPr lang="en-US" sz="2200" b="1" dirty="0"/>
              <a:t>= </a:t>
            </a:r>
            <a:r>
              <a:rPr lang="en-US" sz="2200" b="1" dirty="0">
                <a:solidFill>
                  <a:srgbClr val="0000FF"/>
                </a:solidFill>
              </a:rPr>
              <a:t>tolerance</a:t>
            </a:r>
            <a:r>
              <a:rPr lang="en-US" sz="2200" b="1" dirty="0"/>
              <a:t>;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sz="2200" dirty="0"/>
              <a:t>Select </a:t>
            </a:r>
            <a:r>
              <a:rPr lang="en-US" sz="2200" dirty="0" smtClean="0"/>
              <a:t>relative </a:t>
            </a:r>
            <a:r>
              <a:rPr lang="en-US" sz="2200" dirty="0"/>
              <a:t>tolerance for </a:t>
            </a:r>
            <a:r>
              <a:rPr lang="en-US" sz="2200" dirty="0" smtClean="0"/>
              <a:t>global NLP, MIP</a:t>
            </a:r>
            <a:r>
              <a:rPr lang="en-US" sz="2200" dirty="0"/>
              <a:t>, MINLP </a:t>
            </a:r>
            <a:r>
              <a:rPr lang="en-US" sz="2200" dirty="0" smtClean="0"/>
              <a:t>runs (default of 10% is generally too high!)</a:t>
            </a: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b="1" dirty="0"/>
              <a:t>Option </a:t>
            </a:r>
            <a:r>
              <a:rPr lang="en-US" sz="2200" b="1" dirty="0" err="1" smtClean="0"/>
              <a:t>optca</a:t>
            </a:r>
            <a:r>
              <a:rPr lang="en-US" sz="2200" b="1" dirty="0" smtClean="0"/>
              <a:t> </a:t>
            </a:r>
            <a:r>
              <a:rPr lang="en-US" sz="2200" b="1" dirty="0"/>
              <a:t>= </a:t>
            </a:r>
            <a:r>
              <a:rPr lang="en-US" sz="2200" b="1" dirty="0" smtClean="0">
                <a:solidFill>
                  <a:srgbClr val="0000FF"/>
                </a:solidFill>
              </a:rPr>
              <a:t>tolerance</a:t>
            </a:r>
            <a:r>
              <a:rPr lang="en-US" sz="2200" b="1" dirty="0" smtClean="0"/>
              <a:t>;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/>
              <a:t>Select absolute tolerance for global NLP, MIP, MINLP runs</a:t>
            </a: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b="1" dirty="0" smtClean="0"/>
              <a:t>Option LP = </a:t>
            </a:r>
            <a:r>
              <a:rPr lang="en-US" sz="2200" b="1" dirty="0" err="1" smtClean="0">
                <a:solidFill>
                  <a:srgbClr val="0000FF"/>
                </a:solidFill>
              </a:rPr>
              <a:t>LPsolver_name</a:t>
            </a:r>
            <a:r>
              <a:rPr lang="en-US" sz="2200" b="1" dirty="0" smtClean="0"/>
              <a:t>;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/>
              <a:t>Select solver for LP (see Solver manual for what is available); Similarly for NLP, MIP, MINLP</a:t>
            </a:r>
          </a:p>
        </p:txBody>
      </p:sp>
    </p:spTree>
    <p:extLst>
      <p:ext uri="{BB962C8B-B14F-4D97-AF65-F5344CB8AC3E}">
        <p14:creationId xmlns:p14="http://schemas.microsoft.com/office/powerpoint/2010/main" val="207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GAMS Model Library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www.gams.com/modlib/modlib.htm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GAMS – A User's Guide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www.gams.com/dd/docs/bigdocs/GAMSUsersGuide.pdf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GAMS List Archive (Archived Answers to Most Frequently Asked Questions)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www.gams.com/maillist/gams-l-archive.pdf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GAMS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31000"/>
          </a:blip>
          <a:srcRect/>
          <a:stretch>
            <a:fillRect/>
          </a:stretch>
        </p:blipFill>
        <p:spPr bwMode="auto">
          <a:xfrm>
            <a:off x="4963103" y="2346733"/>
            <a:ext cx="3689077" cy="344273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175918" y="1499981"/>
            <a:ext cx="2364369" cy="1685791"/>
            <a:chOff x="2504342" y="2000536"/>
            <a:chExt cx="2524858" cy="1809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90800" y="2000536"/>
                  <a:ext cx="1729128" cy="640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𝐦𝐢𝐧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000536"/>
                  <a:ext cx="1729128" cy="6406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04342" y="2743386"/>
                  <a:ext cx="2524858" cy="4431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342" y="2743386"/>
                  <a:ext cx="2524858" cy="4431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58" b="-16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300319" y="3366802"/>
                  <a:ext cx="1119281" cy="4431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319" y="3366802"/>
                  <a:ext cx="1119281" cy="4431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own Arrow 2"/>
          <p:cNvSpPr/>
          <p:nvPr/>
        </p:nvSpPr>
        <p:spPr>
          <a:xfrm>
            <a:off x="1729064" y="3464868"/>
            <a:ext cx="1641514" cy="500409"/>
          </a:xfrm>
          <a:prstGeom prst="downArrow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75918" y="4068101"/>
            <a:ext cx="3158305" cy="2328400"/>
            <a:chOff x="1693682" y="4068101"/>
            <a:chExt cx="3158305" cy="232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𝐦𝐢𝐧</m:t>
                                </m:r>
                              </m:e>
                              <m:li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682" y="4068101"/>
                  <a:ext cx="1132810" cy="6787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340986"/>
                  <a:ext cx="1729191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02" y="5921793"/>
                  <a:ext cx="1048135" cy="4129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751" y="5904058"/>
                  <a:ext cx="1095236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686" y="4741595"/>
                  <a:ext cx="2421497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249099" y="5145902"/>
            <a:ext cx="1124464" cy="494734"/>
            <a:chOff x="5188945" y="5563526"/>
            <a:chExt cx="1596740" cy="694064"/>
          </a:xfrm>
        </p:grpSpPr>
        <p:sp>
          <p:nvSpPr>
            <p:cNvPr id="23" name="Rectangle 22"/>
            <p:cNvSpPr/>
            <p:nvPr/>
          </p:nvSpPr>
          <p:spPr>
            <a:xfrm>
              <a:off x="5695721" y="5563526"/>
              <a:ext cx="1057620" cy="694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endCxn id="23" idx="1"/>
            </p:cNvCxnSpPr>
            <p:nvPr/>
          </p:nvCxnSpPr>
          <p:spPr>
            <a:xfrm flipV="1">
              <a:off x="5188945" y="5910558"/>
              <a:ext cx="506776" cy="5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785949" y="5772049"/>
              <a:ext cx="999736" cy="323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listo MT" panose="02040603050505030304" pitchFamily="18" charset="0"/>
                </a:rPr>
                <a:t>MODELS</a:t>
              </a:r>
              <a:endParaRPr lang="en-US" sz="900" b="1" dirty="0"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7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39080" cy="469636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Any line starting with </a:t>
            </a:r>
            <a:r>
              <a:rPr lang="en-US" b="1" dirty="0" smtClean="0"/>
              <a:t>*</a:t>
            </a:r>
            <a:r>
              <a:rPr lang="en-US" dirty="0" smtClean="0"/>
              <a:t> constitutes a comment and is not interpreted by the GAMS parser</a:t>
            </a:r>
          </a:p>
          <a:p>
            <a:pPr marL="457200" lvl="1" indent="0">
              <a:buNone/>
              <a:defRPr/>
            </a:pPr>
            <a:endParaRPr lang="en-US" b="1" dirty="0"/>
          </a:p>
          <a:p>
            <a:pPr marL="457200" lvl="1" indent="0">
              <a:buNone/>
              <a:defRPr/>
            </a:pPr>
            <a:r>
              <a:rPr lang="en-US" b="1" dirty="0" smtClean="0"/>
              <a:t>GAMS code</a:t>
            </a:r>
          </a:p>
          <a:p>
            <a:pPr marL="457200" lvl="1" indent="0">
              <a:buNone/>
              <a:defRPr/>
            </a:pPr>
            <a:r>
              <a:rPr lang="en-US" b="1" dirty="0" smtClean="0"/>
              <a:t>* This </a:t>
            </a:r>
            <a:r>
              <a:rPr lang="en-US" b="1" dirty="0"/>
              <a:t>is a </a:t>
            </a:r>
            <a:r>
              <a:rPr lang="en-US" b="1" dirty="0" smtClean="0"/>
              <a:t>comment</a:t>
            </a:r>
          </a:p>
          <a:p>
            <a:pPr marL="457200" lvl="1" indent="0">
              <a:buNone/>
              <a:defRPr/>
            </a:pPr>
            <a:r>
              <a:rPr lang="en-US" b="1" dirty="0" smtClean="0"/>
              <a:t>GAMS code</a:t>
            </a:r>
            <a:endParaRPr lang="en-US" b="1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 of line commenting is also possible via the following declaration:</a:t>
            </a:r>
          </a:p>
          <a:p>
            <a:pPr marL="457200" lvl="1" indent="0">
              <a:buNone/>
              <a:defRPr/>
            </a:pPr>
            <a:endParaRPr lang="en-US" b="1" dirty="0" smtClean="0"/>
          </a:p>
          <a:p>
            <a:pPr marL="457200" lvl="1" indent="0">
              <a:buNone/>
              <a:defRPr/>
            </a:pPr>
            <a:r>
              <a:rPr lang="en-US" b="1" dirty="0" smtClean="0"/>
              <a:t>$</a:t>
            </a:r>
            <a:r>
              <a:rPr lang="en-US" b="1" dirty="0" err="1" smtClean="0"/>
              <a:t>eolcom</a:t>
            </a:r>
            <a:r>
              <a:rPr lang="en-US" b="1" dirty="0" smtClean="0"/>
              <a:t> ##</a:t>
            </a:r>
          </a:p>
          <a:p>
            <a:pPr marL="457200" lvl="1" indent="0">
              <a:buNone/>
              <a:defRPr/>
            </a:pPr>
            <a:endParaRPr lang="en-US" b="1" dirty="0" smtClean="0"/>
          </a:p>
          <a:p>
            <a:pPr marL="457200" lvl="1" indent="0">
              <a:buNone/>
              <a:defRPr/>
            </a:pPr>
            <a:r>
              <a:rPr lang="en-US" sz="2400" b="1" dirty="0" smtClean="0"/>
              <a:t>GAMS code ## This is a comment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9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39080" cy="46963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Larger blocks of the file can become comments as follows</a:t>
            </a:r>
          </a:p>
          <a:p>
            <a:pPr marL="457200" lvl="1" indent="0">
              <a:buNone/>
              <a:defRPr/>
            </a:pPr>
            <a:endParaRPr lang="en-US" b="1" dirty="0" smtClean="0"/>
          </a:p>
          <a:p>
            <a:pPr marL="457200" lvl="1" indent="0">
              <a:buNone/>
              <a:defRPr/>
            </a:pPr>
            <a:r>
              <a:rPr lang="en-US" b="1" dirty="0" smtClean="0"/>
              <a:t>$</a:t>
            </a:r>
            <a:r>
              <a:rPr lang="en-US" b="1" dirty="0" err="1" smtClean="0"/>
              <a:t>ontext</a:t>
            </a:r>
            <a:endParaRPr lang="en-US" b="1" dirty="0"/>
          </a:p>
          <a:p>
            <a:pPr marL="457200" lvl="1" indent="0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everything here are comments</a:t>
            </a:r>
          </a:p>
          <a:p>
            <a:pPr marL="457200" lvl="1" indent="0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…..</a:t>
            </a:r>
          </a:p>
          <a:p>
            <a:pPr marL="457200" lvl="1" indent="0">
              <a:buNone/>
              <a:defRPr/>
            </a:pPr>
            <a:endParaRPr lang="en-US" b="1" dirty="0" smtClean="0"/>
          </a:p>
          <a:p>
            <a:pPr marL="457200" lvl="1" indent="0">
              <a:buNone/>
              <a:defRPr/>
            </a:pPr>
            <a:r>
              <a:rPr lang="en-US" b="1" dirty="0" smtClean="0"/>
              <a:t>$</a:t>
            </a:r>
            <a:r>
              <a:rPr lang="en-US" b="1" dirty="0" err="1" smtClean="0"/>
              <a:t>offtext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11311</TotalTime>
  <Words>3151</Words>
  <Application>Microsoft Office PowerPoint</Application>
  <PresentationFormat>On-screen Show (4:3)</PresentationFormat>
  <Paragraphs>712</Paragraphs>
  <Slides>66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宋体</vt:lpstr>
      <vt:lpstr>Arial</vt:lpstr>
      <vt:lpstr>Calibri</vt:lpstr>
      <vt:lpstr>Calisto MT</vt:lpstr>
      <vt:lpstr>Cambria Math</vt:lpstr>
      <vt:lpstr>Courier New</vt:lpstr>
      <vt:lpstr>Times New Roman</vt:lpstr>
      <vt:lpstr>Wingdings</vt:lpstr>
      <vt:lpstr>Office Theme</vt:lpstr>
      <vt:lpstr>Bitmap Image</vt:lpstr>
      <vt:lpstr>PowerPoint Presentation</vt:lpstr>
      <vt:lpstr>WHAT IS GAMS?</vt:lpstr>
      <vt:lpstr>WHY PREFER GAMS?</vt:lpstr>
      <vt:lpstr>HOW DOES GAMS WORK?</vt:lpstr>
      <vt:lpstr>WHERE IS GAMS?</vt:lpstr>
      <vt:lpstr>MODELING IN GAMS</vt:lpstr>
      <vt:lpstr>MODELING IN GAMS</vt:lpstr>
      <vt:lpstr>COMMENTS</vt:lpstr>
      <vt:lpstr>COMMENTS</vt:lpstr>
      <vt:lpstr>SETS</vt:lpstr>
      <vt:lpstr>SETS</vt:lpstr>
      <vt:lpstr>SETS</vt:lpstr>
      <vt:lpstr>DATA</vt:lpstr>
      <vt:lpstr>SCALARS</vt:lpstr>
      <vt:lpstr>PARAMETERS</vt:lpstr>
      <vt:lpstr>TABLES</vt:lpstr>
      <vt:lpstr>TABLES</vt:lpstr>
      <vt:lpstr>DATA</vt:lpstr>
      <vt:lpstr>VARIABLES</vt:lpstr>
      <vt:lpstr>VARIABLES</vt:lpstr>
      <vt:lpstr>VARIABLES</vt:lpstr>
      <vt:lpstr>VARIABLES</vt:lpstr>
      <vt:lpstr>EQUATIONS</vt:lpstr>
      <vt:lpstr>EQUATIONS</vt:lpstr>
      <vt:lpstr>EQUATIONS</vt:lpstr>
      <vt:lpstr>MODELS</vt:lpstr>
      <vt:lpstr>CALLING THE SOLVER!</vt:lpstr>
      <vt:lpstr>CALLING THE SOLVER!</vt:lpstr>
      <vt:lpstr>DISPLAYING THE RESULTS</vt:lpstr>
      <vt:lpstr>BELIEVING THE RESULTS</vt:lpstr>
      <vt:lpstr>A TOY EXAMPLE (TRANSPORTATION PROBLEM)</vt:lpstr>
      <vt:lpstr>OPEN GAMS</vt:lpstr>
      <vt:lpstr>CREATE A PROJECT</vt:lpstr>
      <vt:lpstr>CREATE .GMS FILE</vt:lpstr>
      <vt:lpstr>CREATE .GMS FILE</vt:lpstr>
      <vt:lpstr>CREATE .GMS FILE</vt:lpstr>
      <vt:lpstr>RUN GAMS</vt:lpstr>
      <vt:lpstr>RUN GAMS</vt:lpstr>
      <vt:lpstr>RUN GAMS</vt:lpstr>
      <vt:lpstr>RUN GAMS</vt:lpstr>
      <vt:lpstr>ONLINE REFERENCES</vt:lpstr>
      <vt:lpstr>PowerPoint Presentation</vt:lpstr>
      <vt:lpstr>MODELING IN GAMS</vt:lpstr>
      <vt:lpstr>MODELING IN GAMS</vt:lpstr>
      <vt:lpstr>SETS</vt:lpstr>
      <vt:lpstr>SET OPERATORS</vt:lpstr>
      <vt:lpstr>SET OPERATORS</vt:lpstr>
      <vt:lpstr>LOOPS</vt:lpstr>
      <vt:lpstr>CONDITIONAL LOOPS</vt:lpstr>
      <vt:lpstr>PROGRAM FLOW CONTROL</vt:lpstr>
      <vt:lpstr>PROGRAM FLOW CONTROL</vt:lpstr>
      <vt:lpstr>PROGRAM FLOW CONTROL</vt:lpstr>
      <vt:lpstr>PROGRAM FLOW CONTROL</vt:lpstr>
      <vt:lpstr>EQUATIONS</vt:lpstr>
      <vt:lpstr>EQUATIONS</vt:lpstr>
      <vt:lpstr>EQUATIONS</vt:lpstr>
      <vt:lpstr>EQUATIONS</vt:lpstr>
      <vt:lpstr>EQUATIONS</vt:lpstr>
      <vt:lpstr>ALIASES</vt:lpstr>
      <vt:lpstr>ALIASES</vt:lpstr>
      <vt:lpstr>ALIASES</vt:lpstr>
      <vt:lpstr>PUT WRITING FACILITY</vt:lpstr>
      <vt:lpstr>PUT WRITING FACILITY</vt:lpstr>
      <vt:lpstr>PREPROCESSOR</vt:lpstr>
      <vt:lpstr>OPTIONS</vt:lpstr>
      <vt:lpstr>ONLINE REFERENCES</vt:lpstr>
    </vt:vector>
  </TitlesOfParts>
  <Company>cheme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Chrysanthos Gounaris</dc:creator>
  <cp:lastModifiedBy>Chrysanthos Gounaris</cp:lastModifiedBy>
  <cp:revision>368</cp:revision>
  <dcterms:created xsi:type="dcterms:W3CDTF">2013-12-05T19:03:39Z</dcterms:created>
  <dcterms:modified xsi:type="dcterms:W3CDTF">2014-01-28T22:47:54Z</dcterms:modified>
</cp:coreProperties>
</file>