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67"/>
  </p:notesMasterIdLst>
  <p:handoutMasterIdLst>
    <p:handoutMasterId r:id="rId68"/>
  </p:handoutMasterIdLst>
  <p:sldIdLst>
    <p:sldId id="293" r:id="rId2"/>
    <p:sldId id="323" r:id="rId3"/>
    <p:sldId id="324" r:id="rId4"/>
    <p:sldId id="325" r:id="rId5"/>
    <p:sldId id="326" r:id="rId6"/>
    <p:sldId id="327" r:id="rId7"/>
    <p:sldId id="328" r:id="rId8"/>
    <p:sldId id="383" r:id="rId9"/>
    <p:sldId id="330" r:id="rId10"/>
    <p:sldId id="331" r:id="rId11"/>
    <p:sldId id="332" r:id="rId12"/>
    <p:sldId id="333" r:id="rId13"/>
    <p:sldId id="384" r:id="rId14"/>
    <p:sldId id="335" r:id="rId15"/>
    <p:sldId id="336" r:id="rId16"/>
    <p:sldId id="390" r:id="rId17"/>
    <p:sldId id="338" r:id="rId18"/>
    <p:sldId id="386" r:id="rId19"/>
    <p:sldId id="405" r:id="rId20"/>
    <p:sldId id="404" r:id="rId21"/>
    <p:sldId id="340" r:id="rId22"/>
    <p:sldId id="341" r:id="rId23"/>
    <p:sldId id="343" r:id="rId24"/>
    <p:sldId id="344" r:id="rId25"/>
    <p:sldId id="345" r:id="rId26"/>
    <p:sldId id="406" r:id="rId27"/>
    <p:sldId id="408" r:id="rId28"/>
    <p:sldId id="391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87" r:id="rId52"/>
    <p:sldId id="372" r:id="rId53"/>
    <p:sldId id="392" r:id="rId54"/>
    <p:sldId id="395" r:id="rId55"/>
    <p:sldId id="398" r:id="rId56"/>
    <p:sldId id="399" r:id="rId57"/>
    <p:sldId id="400" r:id="rId58"/>
    <p:sldId id="401" r:id="rId59"/>
    <p:sldId id="402" r:id="rId60"/>
    <p:sldId id="403" r:id="rId61"/>
    <p:sldId id="375" r:id="rId62"/>
    <p:sldId id="379" r:id="rId63"/>
    <p:sldId id="380" r:id="rId64"/>
    <p:sldId id="381" r:id="rId65"/>
    <p:sldId id="385" r:id="rId66"/>
  </p:sldIdLst>
  <p:sldSz cx="9144000" cy="6858000" type="letter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8F8F8"/>
    <a:srgbClr val="006666"/>
    <a:srgbClr val="336699"/>
    <a:srgbClr val="003366"/>
    <a:srgbClr val="FFFFCC"/>
    <a:srgbClr val="333399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25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4"/>
    </p:cViewPr>
  </p:sorterViewPr>
  <p:notesViewPr>
    <p:cSldViewPr>
      <p:cViewPr varScale="1">
        <p:scale>
          <a:sx n="100" d="100"/>
          <a:sy n="100" d="100"/>
        </p:scale>
        <p:origin x="-828" y="-108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Double Exponential</a:t>
            </a:r>
            <a:r>
              <a:rPr lang="en-US" sz="1600" baseline="0" dirty="0"/>
              <a:t> Smoothing</a:t>
            </a:r>
            <a:endParaRPr lang="en-GB" sz="1600" dirty="0"/>
          </a:p>
        </c:rich>
      </c:tx>
      <c:layout>
        <c:manualLayout>
          <c:xMode val="edge"/>
          <c:yMode val="edge"/>
          <c:x val="0.17097160347221499"/>
          <c:y val="5.73476702508960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391294838145"/>
          <c:y val="0.19480351414406499"/>
          <c:w val="0.79109470691163597"/>
          <c:h val="0.55665062700495804"/>
        </c:manualLayout>
      </c:layout>
      <c:lineChart>
        <c:grouping val="standard"/>
        <c:varyColors val="0"/>
        <c:ser>
          <c:idx val="1"/>
          <c:order val="0"/>
          <c:tx>
            <c:v>Actual Observations</c:v>
          </c:tx>
          <c:spPr>
            <a:ln w="25400"/>
          </c:spPr>
          <c:marker>
            <c:symbol val="square"/>
            <c:size val="4"/>
          </c:marker>
          <c:val>
            <c:numRef>
              <c:f>'[Chart in Microsoft PowerPoint]Χρονοσειρές'!$F$6:$F$17</c:f>
              <c:numCache>
                <c:formatCode>General</c:formatCode>
                <c:ptCount val="12"/>
                <c:pt idx="0">
                  <c:v>10</c:v>
                </c:pt>
                <c:pt idx="1">
                  <c:v>12</c:v>
                </c:pt>
                <c:pt idx="2">
                  <c:v>16</c:v>
                </c:pt>
                <c:pt idx="3">
                  <c:v>13</c:v>
                </c:pt>
                <c:pt idx="4">
                  <c:v>17</c:v>
                </c:pt>
                <c:pt idx="5">
                  <c:v>19</c:v>
                </c:pt>
                <c:pt idx="6">
                  <c:v>15</c:v>
                </c:pt>
                <c:pt idx="7">
                  <c:v>20</c:v>
                </c:pt>
                <c:pt idx="8">
                  <c:v>22</c:v>
                </c:pt>
                <c:pt idx="9">
                  <c:v>19</c:v>
                </c:pt>
                <c:pt idx="10">
                  <c:v>21</c:v>
                </c:pt>
                <c:pt idx="11">
                  <c:v>19</c:v>
                </c:pt>
              </c:numCache>
            </c:numRef>
          </c:val>
          <c:smooth val="0"/>
        </c:ser>
        <c:ser>
          <c:idx val="2"/>
          <c:order val="1"/>
          <c:tx>
            <c:v>Forecast DES</c:v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none"/>
          </c:marker>
          <c:val>
            <c:numRef>
              <c:f>'[Chart in Microsoft PowerPoint]Χρονοσειρές'!$I$71:$I$82</c:f>
              <c:numCache>
                <c:formatCode>0.00</c:formatCode>
                <c:ptCount val="12"/>
                <c:pt idx="1">
                  <c:v>12.661238468588071</c:v>
                </c:pt>
                <c:pt idx="2">
                  <c:v>16.111194499187711</c:v>
                </c:pt>
                <c:pt idx="3">
                  <c:v>16.104967962003261</c:v>
                </c:pt>
                <c:pt idx="4">
                  <c:v>17.994161534120661</c:v>
                </c:pt>
                <c:pt idx="5">
                  <c:v>20.173435769142468</c:v>
                </c:pt>
                <c:pt idx="6">
                  <c:v>18.510388941634329</c:v>
                </c:pt>
                <c:pt idx="7">
                  <c:v>19.99999983642245</c:v>
                </c:pt>
                <c:pt idx="8">
                  <c:v>22.187940743095261</c:v>
                </c:pt>
                <c:pt idx="9">
                  <c:v>21.42989252631525</c:v>
                </c:pt>
                <c:pt idx="10">
                  <c:v>21.723330005134009</c:v>
                </c:pt>
                <c:pt idx="11">
                  <c:v>20.396121890424119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-2029342528"/>
        <c:axId val="-2029347968"/>
      </c:lineChart>
      <c:catAx>
        <c:axId val="-2029342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029347968"/>
        <c:crosses val="autoZero"/>
        <c:auto val="1"/>
        <c:lblAlgn val="ctr"/>
        <c:lblOffset val="100"/>
        <c:noMultiLvlLbl val="0"/>
      </c:catAx>
      <c:valAx>
        <c:axId val="-2029347968"/>
        <c:scaling>
          <c:orientation val="minMax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Demand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2934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281933508311501"/>
          <c:y val="0.196317439486731"/>
          <c:w val="0.37318066491688601"/>
          <c:h val="0.1558486439195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3967E-D68D-4719-9DCF-AB2F517CCA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95634C6-4437-473E-B0A1-E6D52363E2E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Evaluation of suppliers</a:t>
          </a:r>
        </a:p>
      </dgm:t>
    </dgm:pt>
    <dgm:pt modelId="{0C1951A3-21A8-4732-934E-21CFF0A426A7}" type="parTrans" cxnId="{585D240F-0099-42C1-B53F-C974F2AE5CF6}">
      <dgm:prSet/>
      <dgm:spPr/>
      <dgm:t>
        <a:bodyPr/>
        <a:lstStyle/>
        <a:p>
          <a:endParaRPr lang="el-GR"/>
        </a:p>
      </dgm:t>
    </dgm:pt>
    <dgm:pt modelId="{4776CA64-6FC6-4C34-85C2-CB208A17EF72}" type="sibTrans" cxnId="{585D240F-0099-42C1-B53F-C974F2AE5CF6}">
      <dgm:prSet/>
      <dgm:spPr/>
      <dgm:t>
        <a:bodyPr/>
        <a:lstStyle/>
        <a:p>
          <a:endParaRPr lang="el-GR"/>
        </a:p>
      </dgm:t>
    </dgm:pt>
    <dgm:pt modelId="{603E5A74-FD8B-4147-B167-24054EA4CFB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Quality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21A1C426-C195-42E9-A5B1-69EBA95A32D9}" type="parTrans" cxnId="{B3A18D2D-2BCE-447C-8B6F-F34387095809}">
      <dgm:prSet/>
      <dgm:spPr/>
      <dgm:t>
        <a:bodyPr/>
        <a:lstStyle/>
        <a:p>
          <a:endParaRPr lang="el-GR"/>
        </a:p>
      </dgm:t>
    </dgm:pt>
    <dgm:pt modelId="{3C9FB5CF-7390-49CA-8DB5-575B8EBDE88A}" type="sibTrans" cxnId="{B3A18D2D-2BCE-447C-8B6F-F34387095809}">
      <dgm:prSet/>
      <dgm:spPr/>
      <dgm:t>
        <a:bodyPr/>
        <a:lstStyle/>
        <a:p>
          <a:endParaRPr lang="el-GR"/>
        </a:p>
      </dgm:t>
    </dgm:pt>
    <dgm:pt modelId="{2E5D6FF5-F0BD-439B-AE9E-475AD1B6939A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gm:t>
    </dgm:pt>
    <dgm:pt modelId="{351BFDA0-F58F-4D9D-BA3C-BE8821D9EA04}" type="parTrans" cxnId="{21B9E540-2D13-48D2-B071-4649DF5AD63A}">
      <dgm:prSet/>
      <dgm:spPr/>
      <dgm:t>
        <a:bodyPr/>
        <a:lstStyle/>
        <a:p>
          <a:endParaRPr lang="el-GR"/>
        </a:p>
      </dgm:t>
    </dgm:pt>
    <dgm:pt modelId="{9ACF4428-41C0-4711-A50D-CFCBFB55910D}" type="sibTrans" cxnId="{21B9E540-2D13-48D2-B071-4649DF5AD63A}">
      <dgm:prSet/>
      <dgm:spPr/>
      <dgm:t>
        <a:bodyPr/>
        <a:lstStyle/>
        <a:p>
          <a:endParaRPr lang="el-GR"/>
        </a:p>
      </dgm:t>
    </dgm:pt>
    <dgm:pt modelId="{FBD68CC9-C49A-4298-9D0F-7E39592AE3C0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gm:t>
    </dgm:pt>
    <dgm:pt modelId="{9E332517-D491-4A99-95E5-99350E703030}" type="parTrans" cxnId="{86B869F2-9FE7-4DDF-AE5E-D775352B7AD0}">
      <dgm:prSet/>
      <dgm:spPr/>
      <dgm:t>
        <a:bodyPr/>
        <a:lstStyle/>
        <a:p>
          <a:endParaRPr lang="el-GR"/>
        </a:p>
      </dgm:t>
    </dgm:pt>
    <dgm:pt modelId="{FF2408F9-6E79-42B2-9F89-727DD6D9A579}" type="sibTrans" cxnId="{86B869F2-9FE7-4DDF-AE5E-D775352B7AD0}">
      <dgm:prSet/>
      <dgm:spPr/>
      <dgm:t>
        <a:bodyPr/>
        <a:lstStyle/>
        <a:p>
          <a:endParaRPr lang="el-GR"/>
        </a:p>
      </dgm:t>
    </dgm:pt>
    <dgm:pt modelId="{DD25DD09-8958-4979-B8CA-54ED7EB92F32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gm:t>
    </dgm:pt>
    <dgm:pt modelId="{33102179-9395-40C0-B731-B33401C80CDA}" type="parTrans" cxnId="{54B19DDA-C5DA-4BE2-9A7B-B07FC158DDF3}">
      <dgm:prSet/>
      <dgm:spPr/>
      <dgm:t>
        <a:bodyPr/>
        <a:lstStyle/>
        <a:p>
          <a:endParaRPr lang="el-GR"/>
        </a:p>
      </dgm:t>
    </dgm:pt>
    <dgm:pt modelId="{8EB2E418-0C53-476F-A8DC-AFE455FDF181}" type="sibTrans" cxnId="{54B19DDA-C5DA-4BE2-9A7B-B07FC158DDF3}">
      <dgm:prSet/>
      <dgm:spPr/>
      <dgm:t>
        <a:bodyPr/>
        <a:lstStyle/>
        <a:p>
          <a:endParaRPr lang="el-GR"/>
        </a:p>
      </dgm:t>
    </dgm:pt>
    <dgm:pt modelId="{4C01A229-118D-4500-B460-2F2A93526C3A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gm:t>
    </dgm:pt>
    <dgm:pt modelId="{99708D3E-DCBD-4137-8A42-3DCD602C2D0E}" type="parTrans" cxnId="{865C9729-BDC1-47C7-A39B-91D6428C018A}">
      <dgm:prSet/>
      <dgm:spPr/>
      <dgm:t>
        <a:bodyPr/>
        <a:lstStyle/>
        <a:p>
          <a:endParaRPr lang="el-GR"/>
        </a:p>
      </dgm:t>
    </dgm:pt>
    <dgm:pt modelId="{CD5C0045-DA19-4452-B1E2-2D70883ACAE8}" type="sibTrans" cxnId="{865C9729-BDC1-47C7-A39B-91D6428C018A}">
      <dgm:prSet/>
      <dgm:spPr/>
      <dgm:t>
        <a:bodyPr/>
        <a:lstStyle/>
        <a:p>
          <a:endParaRPr lang="el-GR"/>
        </a:p>
      </dgm:t>
    </dgm:pt>
    <dgm:pt modelId="{87B3A363-09DC-48FA-B566-DBE4BDD395E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Cost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1AAA4E3B-3A77-4B61-9A86-92A1A18FCA93}" type="parTrans" cxnId="{D2498742-9EB1-4269-8624-2F5C26EBE00E}">
      <dgm:prSet/>
      <dgm:spPr/>
      <dgm:t>
        <a:bodyPr/>
        <a:lstStyle/>
        <a:p>
          <a:endParaRPr lang="el-GR"/>
        </a:p>
      </dgm:t>
    </dgm:pt>
    <dgm:pt modelId="{FE42A96D-245F-4DAC-80D8-09DA9211F105}" type="sibTrans" cxnId="{D2498742-9EB1-4269-8624-2F5C26EBE00E}">
      <dgm:prSet/>
      <dgm:spPr/>
      <dgm:t>
        <a:bodyPr/>
        <a:lstStyle/>
        <a:p>
          <a:endParaRPr lang="el-GR"/>
        </a:p>
      </dgm:t>
    </dgm:pt>
    <dgm:pt modelId="{7665BF5E-A506-4908-B67B-7E257259D340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gm:t>
    </dgm:pt>
    <dgm:pt modelId="{8750D6BC-F543-46FB-A831-33D4E19011D7}" type="parTrans" cxnId="{98746BA1-B50D-4F70-9B92-382BE5C20067}">
      <dgm:prSet/>
      <dgm:spPr/>
      <dgm:t>
        <a:bodyPr/>
        <a:lstStyle/>
        <a:p>
          <a:endParaRPr lang="el-GR"/>
        </a:p>
      </dgm:t>
    </dgm:pt>
    <dgm:pt modelId="{7A61975C-F1BC-4F83-8F3D-1F28867B3D51}" type="sibTrans" cxnId="{98746BA1-B50D-4F70-9B92-382BE5C20067}">
      <dgm:prSet/>
      <dgm:spPr/>
      <dgm:t>
        <a:bodyPr/>
        <a:lstStyle/>
        <a:p>
          <a:endParaRPr lang="el-GR"/>
        </a:p>
      </dgm:t>
    </dgm:pt>
    <dgm:pt modelId="{84492915-190A-4EF7-BA29-E8D1730C5013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gm:t>
    </dgm:pt>
    <dgm:pt modelId="{8C8B19D8-67B5-47D1-A956-FC1C1BFAFCA1}" type="parTrans" cxnId="{6927E70C-3670-459E-B150-4B758AD11830}">
      <dgm:prSet/>
      <dgm:spPr/>
      <dgm:t>
        <a:bodyPr/>
        <a:lstStyle/>
        <a:p>
          <a:endParaRPr lang="el-GR"/>
        </a:p>
      </dgm:t>
    </dgm:pt>
    <dgm:pt modelId="{829CD7D1-6A04-409F-89DA-3D893088CD76}" type="sibTrans" cxnId="{6927E70C-3670-459E-B150-4B758AD11830}">
      <dgm:prSet/>
      <dgm:spPr/>
      <dgm:t>
        <a:bodyPr/>
        <a:lstStyle/>
        <a:p>
          <a:endParaRPr lang="el-GR"/>
        </a:p>
      </dgm:t>
    </dgm:pt>
    <dgm:pt modelId="{1A6A12D5-D57C-465A-9741-406BB940D781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gm:t>
    </dgm:pt>
    <dgm:pt modelId="{2FE9D5AD-B817-43CD-8041-A8D83257C2CB}" type="parTrans" cxnId="{D627B0A3-F83E-4980-B202-926AC6217335}">
      <dgm:prSet/>
      <dgm:spPr/>
      <dgm:t>
        <a:bodyPr/>
        <a:lstStyle/>
        <a:p>
          <a:endParaRPr lang="el-GR"/>
        </a:p>
      </dgm:t>
    </dgm:pt>
    <dgm:pt modelId="{3E65DF10-66E8-48F8-9BEB-C0774EEFC74E}" type="sibTrans" cxnId="{D627B0A3-F83E-4980-B202-926AC6217335}">
      <dgm:prSet/>
      <dgm:spPr/>
      <dgm:t>
        <a:bodyPr/>
        <a:lstStyle/>
        <a:p>
          <a:endParaRPr lang="el-GR"/>
        </a:p>
      </dgm:t>
    </dgm:pt>
    <dgm:pt modelId="{A583B13C-8C7A-4B79-89AB-ABF3E2467587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gm:t>
    </dgm:pt>
    <dgm:pt modelId="{A27A4BCA-FC84-4106-A02C-E51D44289F82}" type="parTrans" cxnId="{2B52BCBB-7761-4D7F-978B-99BD0666552F}">
      <dgm:prSet/>
      <dgm:spPr/>
      <dgm:t>
        <a:bodyPr/>
        <a:lstStyle/>
        <a:p>
          <a:endParaRPr lang="el-GR"/>
        </a:p>
      </dgm:t>
    </dgm:pt>
    <dgm:pt modelId="{CF883A1E-00A5-4635-B059-B832F231EFD7}" type="sibTrans" cxnId="{2B52BCBB-7761-4D7F-978B-99BD0666552F}">
      <dgm:prSet/>
      <dgm:spPr/>
      <dgm:t>
        <a:bodyPr/>
        <a:lstStyle/>
        <a:p>
          <a:endParaRPr lang="el-GR"/>
        </a:p>
      </dgm:t>
    </dgm:pt>
    <dgm:pt modelId="{5D70D6FA-E277-4BE1-B2B2-A556FCE84CD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Service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06E2BA98-EEA4-42A2-A301-FFC40A3A2189}" type="parTrans" cxnId="{B92D5FB9-E372-4400-BE26-08C7D6D527DC}">
      <dgm:prSet/>
      <dgm:spPr/>
      <dgm:t>
        <a:bodyPr/>
        <a:lstStyle/>
        <a:p>
          <a:endParaRPr lang="el-GR"/>
        </a:p>
      </dgm:t>
    </dgm:pt>
    <dgm:pt modelId="{D7482D44-6126-43CF-BD29-B981A51A52F0}" type="sibTrans" cxnId="{B92D5FB9-E372-4400-BE26-08C7D6D527DC}">
      <dgm:prSet/>
      <dgm:spPr/>
      <dgm:t>
        <a:bodyPr/>
        <a:lstStyle/>
        <a:p>
          <a:endParaRPr lang="el-GR"/>
        </a:p>
      </dgm:t>
    </dgm:pt>
    <dgm:pt modelId="{FF6C34EB-1364-494D-A04A-61A49A20B6AC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gm:t>
    </dgm:pt>
    <dgm:pt modelId="{40908C45-310E-411E-8C21-132667497F8D}" type="parTrans" cxnId="{E5CDE7E8-8377-4119-85D4-3776B2D1CE9A}">
      <dgm:prSet/>
      <dgm:spPr/>
      <dgm:t>
        <a:bodyPr/>
        <a:lstStyle/>
        <a:p>
          <a:endParaRPr lang="el-GR"/>
        </a:p>
      </dgm:t>
    </dgm:pt>
    <dgm:pt modelId="{BC23EDE3-203A-469C-9835-F659966A906A}" type="sibTrans" cxnId="{E5CDE7E8-8377-4119-85D4-3776B2D1CE9A}">
      <dgm:prSet/>
      <dgm:spPr/>
      <dgm:t>
        <a:bodyPr/>
        <a:lstStyle/>
        <a:p>
          <a:endParaRPr lang="el-GR"/>
        </a:p>
      </dgm:t>
    </dgm:pt>
    <dgm:pt modelId="{54D00149-C96E-4F0C-AFCE-BF33E1199F6A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gm:t>
    </dgm:pt>
    <dgm:pt modelId="{F252DCDE-8E79-4A11-BFE5-4B813B91DA69}" type="parTrans" cxnId="{95DC1140-E1AA-4121-9CCB-B02ED07ACFF8}">
      <dgm:prSet/>
      <dgm:spPr/>
      <dgm:t>
        <a:bodyPr/>
        <a:lstStyle/>
        <a:p>
          <a:endParaRPr lang="el-GR"/>
        </a:p>
      </dgm:t>
    </dgm:pt>
    <dgm:pt modelId="{E66DF0E9-3174-4A25-9C50-0FA1B90560A6}" type="sibTrans" cxnId="{95DC1140-E1AA-4121-9CCB-B02ED07ACFF8}">
      <dgm:prSet/>
      <dgm:spPr/>
      <dgm:t>
        <a:bodyPr/>
        <a:lstStyle/>
        <a:p>
          <a:endParaRPr lang="el-GR"/>
        </a:p>
      </dgm:t>
    </dgm:pt>
    <dgm:pt modelId="{E563A29C-803A-46CA-9A1B-8359158C338C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gm:t>
    </dgm:pt>
    <dgm:pt modelId="{1AFC0C85-AC2F-43A3-935D-E9BAFD863FAE}" type="parTrans" cxnId="{0EE4D77F-FE9B-45CA-B6F0-88A824606A2F}">
      <dgm:prSet/>
      <dgm:spPr/>
      <dgm:t>
        <a:bodyPr/>
        <a:lstStyle/>
        <a:p>
          <a:endParaRPr lang="el-GR"/>
        </a:p>
      </dgm:t>
    </dgm:pt>
    <dgm:pt modelId="{386684D2-2D48-4219-AF09-BF2C6D02781B}" type="sibTrans" cxnId="{0EE4D77F-FE9B-45CA-B6F0-88A824606A2F}">
      <dgm:prSet/>
      <dgm:spPr/>
      <dgm:t>
        <a:bodyPr/>
        <a:lstStyle/>
        <a:p>
          <a:endParaRPr lang="el-GR"/>
        </a:p>
      </dgm:t>
    </dgm:pt>
    <dgm:pt modelId="{B31CFD42-3A0C-4A7A-953E-CA9C5F2A6FEE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gm:t>
    </dgm:pt>
    <dgm:pt modelId="{364A2895-F529-4365-8DE6-6D478F4FDB2E}" type="parTrans" cxnId="{916BEEEF-B621-4896-907A-6A62F902F198}">
      <dgm:prSet/>
      <dgm:spPr/>
      <dgm:t>
        <a:bodyPr/>
        <a:lstStyle/>
        <a:p>
          <a:endParaRPr lang="el-GR"/>
        </a:p>
      </dgm:t>
    </dgm:pt>
    <dgm:pt modelId="{8C41F728-9D30-4C13-B636-81FA974068E0}" type="sibTrans" cxnId="{916BEEEF-B621-4896-907A-6A62F902F198}">
      <dgm:prSet/>
      <dgm:spPr/>
      <dgm:t>
        <a:bodyPr/>
        <a:lstStyle/>
        <a:p>
          <a:endParaRPr lang="el-GR"/>
        </a:p>
      </dgm:t>
    </dgm:pt>
    <dgm:pt modelId="{E51C9D32-2CAF-438D-83DE-F950F4CEBAF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Response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AEFF2FD9-FE7E-4FEA-9395-2C471CF6CB58}" type="parTrans" cxnId="{694C0EE4-73E4-49BB-AA90-DF40AF2FE329}">
      <dgm:prSet/>
      <dgm:spPr/>
      <dgm:t>
        <a:bodyPr/>
        <a:lstStyle/>
        <a:p>
          <a:endParaRPr lang="el-GR"/>
        </a:p>
      </dgm:t>
    </dgm:pt>
    <dgm:pt modelId="{598BD84A-9ACB-4FDE-84F4-A0B4BFCE91BB}" type="sibTrans" cxnId="{694C0EE4-73E4-49BB-AA90-DF40AF2FE329}">
      <dgm:prSet/>
      <dgm:spPr/>
      <dgm:t>
        <a:bodyPr/>
        <a:lstStyle/>
        <a:p>
          <a:endParaRPr lang="el-GR"/>
        </a:p>
      </dgm:t>
    </dgm:pt>
    <dgm:pt modelId="{097D0B04-C692-4DEC-A382-399E01316D2D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gm:t>
    </dgm:pt>
    <dgm:pt modelId="{617AD57F-3F3B-4F65-B6DB-42434503A298}" type="parTrans" cxnId="{1193ECEE-2912-48ED-ADC7-0E0D89D878E1}">
      <dgm:prSet/>
      <dgm:spPr/>
      <dgm:t>
        <a:bodyPr/>
        <a:lstStyle/>
        <a:p>
          <a:endParaRPr lang="el-GR"/>
        </a:p>
      </dgm:t>
    </dgm:pt>
    <dgm:pt modelId="{5B27D882-EC0F-4B4F-9E0A-3B51D5B0CA87}" type="sibTrans" cxnId="{1193ECEE-2912-48ED-ADC7-0E0D89D878E1}">
      <dgm:prSet/>
      <dgm:spPr/>
      <dgm:t>
        <a:bodyPr/>
        <a:lstStyle/>
        <a:p>
          <a:endParaRPr lang="el-GR"/>
        </a:p>
      </dgm:t>
    </dgm:pt>
    <dgm:pt modelId="{814E8E5B-1CDB-4F94-9338-0832E27272E9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gm:t>
    </dgm:pt>
    <dgm:pt modelId="{AF2CDFA9-AE61-4348-A085-4FBF056F476C}" type="parTrans" cxnId="{D9FA93F0-0FB9-4D2F-A2DF-5024F13062FE}">
      <dgm:prSet/>
      <dgm:spPr/>
      <dgm:t>
        <a:bodyPr/>
        <a:lstStyle/>
        <a:p>
          <a:endParaRPr lang="el-GR"/>
        </a:p>
      </dgm:t>
    </dgm:pt>
    <dgm:pt modelId="{86D2B89B-D532-4686-83AA-6A4BBBFE2E7D}" type="sibTrans" cxnId="{D9FA93F0-0FB9-4D2F-A2DF-5024F13062FE}">
      <dgm:prSet/>
      <dgm:spPr/>
      <dgm:t>
        <a:bodyPr/>
        <a:lstStyle/>
        <a:p>
          <a:endParaRPr lang="el-GR"/>
        </a:p>
      </dgm:t>
    </dgm:pt>
    <dgm:pt modelId="{6B07507D-DD75-4F3E-9092-7569A69C9EB6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gm:t>
    </dgm:pt>
    <dgm:pt modelId="{30EDBA78-B6F4-4676-A5BC-78033A60D074}" type="parTrans" cxnId="{0E6D0D47-3052-4C41-BAF6-59BCE434645E}">
      <dgm:prSet/>
      <dgm:spPr/>
      <dgm:t>
        <a:bodyPr/>
        <a:lstStyle/>
        <a:p>
          <a:endParaRPr lang="el-GR"/>
        </a:p>
      </dgm:t>
    </dgm:pt>
    <dgm:pt modelId="{FDC88FEF-60F2-4031-A6E1-54986319E425}" type="sibTrans" cxnId="{0E6D0D47-3052-4C41-BAF6-59BCE434645E}">
      <dgm:prSet/>
      <dgm:spPr/>
      <dgm:t>
        <a:bodyPr/>
        <a:lstStyle/>
        <a:p>
          <a:endParaRPr lang="el-GR"/>
        </a:p>
      </dgm:t>
    </dgm:pt>
    <dgm:pt modelId="{DF475F92-FA7F-45C7-8EAB-024C47342051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gm:t>
    </dgm:pt>
    <dgm:pt modelId="{C61F7F68-3B9C-48CA-9EC1-39EE33369DE3}" type="parTrans" cxnId="{8BA4A6FE-099F-46F0-9590-C9E538240969}">
      <dgm:prSet/>
      <dgm:spPr/>
      <dgm:t>
        <a:bodyPr/>
        <a:lstStyle/>
        <a:p>
          <a:endParaRPr lang="el-GR"/>
        </a:p>
      </dgm:t>
    </dgm:pt>
    <dgm:pt modelId="{92420F7D-0E26-4E90-9ED3-4F91CBC76385}" type="sibTrans" cxnId="{8BA4A6FE-099F-46F0-9590-C9E538240969}">
      <dgm:prSet/>
      <dgm:spPr/>
      <dgm:t>
        <a:bodyPr/>
        <a:lstStyle/>
        <a:p>
          <a:endParaRPr lang="el-GR"/>
        </a:p>
      </dgm:t>
    </dgm:pt>
    <dgm:pt modelId="{2F49B19F-A185-4A99-B517-311F8B9BB8F5}" type="pres">
      <dgm:prSet presAssocID="{C1C3967E-D68D-4719-9DCF-AB2F517CCA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CE701A-DE6F-41E1-B154-17448CB252BC}" type="pres">
      <dgm:prSet presAssocID="{E95634C6-4437-473E-B0A1-E6D52363E2E8}" presName="hierRoot1" presStyleCnt="0">
        <dgm:presLayoutVars>
          <dgm:hierBranch/>
        </dgm:presLayoutVars>
      </dgm:prSet>
      <dgm:spPr/>
    </dgm:pt>
    <dgm:pt modelId="{F12DACC8-682B-4CEB-9D11-7A49A5738FEA}" type="pres">
      <dgm:prSet presAssocID="{E95634C6-4437-473E-B0A1-E6D52363E2E8}" presName="rootComposite1" presStyleCnt="0"/>
      <dgm:spPr/>
    </dgm:pt>
    <dgm:pt modelId="{1A2AF9A8-D115-45BF-8F3E-79B499B7CC6E}" type="pres">
      <dgm:prSet presAssocID="{E95634C6-4437-473E-B0A1-E6D52363E2E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34531A2-E463-45FE-83A9-145521B27E50}" type="pres">
      <dgm:prSet presAssocID="{E95634C6-4437-473E-B0A1-E6D52363E2E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AB5FDD4-7553-4820-9067-C9C22EAD5D60}" type="pres">
      <dgm:prSet presAssocID="{E95634C6-4437-473E-B0A1-E6D52363E2E8}" presName="hierChild2" presStyleCnt="0"/>
      <dgm:spPr/>
    </dgm:pt>
    <dgm:pt modelId="{2C3B6771-1A41-4C50-A2D4-2F862EF5843F}" type="pres">
      <dgm:prSet presAssocID="{21A1C426-C195-42E9-A5B1-69EBA95A32D9}" presName="Name35" presStyleLbl="parChTrans1D2" presStyleIdx="0" presStyleCnt="4"/>
      <dgm:spPr/>
      <dgm:t>
        <a:bodyPr/>
        <a:lstStyle/>
        <a:p>
          <a:endParaRPr lang="en-US"/>
        </a:p>
      </dgm:t>
    </dgm:pt>
    <dgm:pt modelId="{E4DCDA00-A4B9-4677-AE46-63B8ADA0F716}" type="pres">
      <dgm:prSet presAssocID="{603E5A74-FD8B-4147-B167-24054EA4CFB0}" presName="hierRoot2" presStyleCnt="0">
        <dgm:presLayoutVars>
          <dgm:hierBranch val="r"/>
        </dgm:presLayoutVars>
      </dgm:prSet>
      <dgm:spPr/>
    </dgm:pt>
    <dgm:pt modelId="{C6FAAE28-777D-4330-AC08-35F60A9A537C}" type="pres">
      <dgm:prSet presAssocID="{603E5A74-FD8B-4147-B167-24054EA4CFB0}" presName="rootComposite" presStyleCnt="0"/>
      <dgm:spPr/>
    </dgm:pt>
    <dgm:pt modelId="{3BFAC178-2DB1-4266-A627-805A05F2CE2D}" type="pres">
      <dgm:prSet presAssocID="{603E5A74-FD8B-4147-B167-24054EA4CFB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1925C-A3C6-42D7-85E3-BECB7926AEB7}" type="pres">
      <dgm:prSet presAssocID="{603E5A74-FD8B-4147-B167-24054EA4CFB0}" presName="rootConnector" presStyleLbl="node2" presStyleIdx="0" presStyleCnt="4"/>
      <dgm:spPr/>
      <dgm:t>
        <a:bodyPr/>
        <a:lstStyle/>
        <a:p>
          <a:endParaRPr lang="en-US"/>
        </a:p>
      </dgm:t>
    </dgm:pt>
    <dgm:pt modelId="{3AAEB154-2028-41F4-B1DC-FBDB89038601}" type="pres">
      <dgm:prSet presAssocID="{603E5A74-FD8B-4147-B167-24054EA4CFB0}" presName="hierChild4" presStyleCnt="0"/>
      <dgm:spPr/>
    </dgm:pt>
    <dgm:pt modelId="{B7F9C1C7-D9EB-4240-97F1-043C55B2F3BC}" type="pres">
      <dgm:prSet presAssocID="{351BFDA0-F58F-4D9D-BA3C-BE8821D9EA04}" presName="Name50" presStyleLbl="parChTrans1D3" presStyleIdx="0" presStyleCnt="16"/>
      <dgm:spPr/>
      <dgm:t>
        <a:bodyPr/>
        <a:lstStyle/>
        <a:p>
          <a:endParaRPr lang="en-US"/>
        </a:p>
      </dgm:t>
    </dgm:pt>
    <dgm:pt modelId="{8425670B-9B10-458A-8D87-0332B8AFA96D}" type="pres">
      <dgm:prSet presAssocID="{2E5D6FF5-F0BD-439B-AE9E-475AD1B6939A}" presName="hierRoot2" presStyleCnt="0">
        <dgm:presLayoutVars>
          <dgm:hierBranch val="r"/>
        </dgm:presLayoutVars>
      </dgm:prSet>
      <dgm:spPr/>
    </dgm:pt>
    <dgm:pt modelId="{4CF55101-5708-4958-AFDC-B99A8F93ACEC}" type="pres">
      <dgm:prSet presAssocID="{2E5D6FF5-F0BD-439B-AE9E-475AD1B6939A}" presName="rootComposite" presStyleCnt="0"/>
      <dgm:spPr/>
    </dgm:pt>
    <dgm:pt modelId="{DE4011FB-ED25-4BF6-99E3-7A0F274FB500}" type="pres">
      <dgm:prSet presAssocID="{2E5D6FF5-F0BD-439B-AE9E-475AD1B6939A}" presName="rootText" presStyleLbl="node3" presStyleIdx="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CFFA3-7A54-400D-BE1C-651D89B1542E}" type="pres">
      <dgm:prSet presAssocID="{2E5D6FF5-F0BD-439B-AE9E-475AD1B6939A}" presName="rootConnector" presStyleLbl="node3" presStyleIdx="0" presStyleCnt="16"/>
      <dgm:spPr/>
      <dgm:t>
        <a:bodyPr/>
        <a:lstStyle/>
        <a:p>
          <a:endParaRPr lang="en-US"/>
        </a:p>
      </dgm:t>
    </dgm:pt>
    <dgm:pt modelId="{2E3580D6-661B-4C90-A2F2-79A76685B448}" type="pres">
      <dgm:prSet presAssocID="{2E5D6FF5-F0BD-439B-AE9E-475AD1B6939A}" presName="hierChild4" presStyleCnt="0"/>
      <dgm:spPr/>
    </dgm:pt>
    <dgm:pt modelId="{915129F2-1585-4113-BDE0-AFE07BADD3F5}" type="pres">
      <dgm:prSet presAssocID="{2E5D6FF5-F0BD-439B-AE9E-475AD1B6939A}" presName="hierChild5" presStyleCnt="0"/>
      <dgm:spPr/>
    </dgm:pt>
    <dgm:pt modelId="{BAEBAEB6-04A7-4C49-9917-AE28F0D9280C}" type="pres">
      <dgm:prSet presAssocID="{9E332517-D491-4A99-95E5-99350E703030}" presName="Name50" presStyleLbl="parChTrans1D3" presStyleIdx="1" presStyleCnt="16"/>
      <dgm:spPr/>
      <dgm:t>
        <a:bodyPr/>
        <a:lstStyle/>
        <a:p>
          <a:endParaRPr lang="en-US"/>
        </a:p>
      </dgm:t>
    </dgm:pt>
    <dgm:pt modelId="{9DBE6CBB-543D-44DE-8AF4-728D7A8385A1}" type="pres">
      <dgm:prSet presAssocID="{FBD68CC9-C49A-4298-9D0F-7E39592AE3C0}" presName="hierRoot2" presStyleCnt="0">
        <dgm:presLayoutVars>
          <dgm:hierBranch val="r"/>
        </dgm:presLayoutVars>
      </dgm:prSet>
      <dgm:spPr/>
    </dgm:pt>
    <dgm:pt modelId="{61044692-52E9-4953-90EB-D0A161B6E533}" type="pres">
      <dgm:prSet presAssocID="{FBD68CC9-C49A-4298-9D0F-7E39592AE3C0}" presName="rootComposite" presStyleCnt="0"/>
      <dgm:spPr/>
    </dgm:pt>
    <dgm:pt modelId="{2D65B0CF-95E1-4C6B-8079-FB4438BEAFBC}" type="pres">
      <dgm:prSet presAssocID="{FBD68CC9-C49A-4298-9D0F-7E39592AE3C0}" presName="rootText" presStyleLbl="node3" presStyleIdx="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4D698-E701-4B99-A069-C204A9821F25}" type="pres">
      <dgm:prSet presAssocID="{FBD68CC9-C49A-4298-9D0F-7E39592AE3C0}" presName="rootConnector" presStyleLbl="node3" presStyleIdx="1" presStyleCnt="16"/>
      <dgm:spPr/>
      <dgm:t>
        <a:bodyPr/>
        <a:lstStyle/>
        <a:p>
          <a:endParaRPr lang="en-US"/>
        </a:p>
      </dgm:t>
    </dgm:pt>
    <dgm:pt modelId="{D1445A5E-2DA4-470F-BD11-B5B4574B08FC}" type="pres">
      <dgm:prSet presAssocID="{FBD68CC9-C49A-4298-9D0F-7E39592AE3C0}" presName="hierChild4" presStyleCnt="0"/>
      <dgm:spPr/>
    </dgm:pt>
    <dgm:pt modelId="{79A86381-140D-47C8-B7A6-2D89646557D6}" type="pres">
      <dgm:prSet presAssocID="{FBD68CC9-C49A-4298-9D0F-7E39592AE3C0}" presName="hierChild5" presStyleCnt="0"/>
      <dgm:spPr/>
    </dgm:pt>
    <dgm:pt modelId="{2CC45923-C140-4540-ACF7-45369619FC64}" type="pres">
      <dgm:prSet presAssocID="{33102179-9395-40C0-B731-B33401C80CDA}" presName="Name50" presStyleLbl="parChTrans1D3" presStyleIdx="2" presStyleCnt="16"/>
      <dgm:spPr/>
      <dgm:t>
        <a:bodyPr/>
        <a:lstStyle/>
        <a:p>
          <a:endParaRPr lang="en-US"/>
        </a:p>
      </dgm:t>
    </dgm:pt>
    <dgm:pt modelId="{7CDD87B8-239E-4C29-9590-DD0EF91707C0}" type="pres">
      <dgm:prSet presAssocID="{DD25DD09-8958-4979-B8CA-54ED7EB92F32}" presName="hierRoot2" presStyleCnt="0">
        <dgm:presLayoutVars>
          <dgm:hierBranch val="r"/>
        </dgm:presLayoutVars>
      </dgm:prSet>
      <dgm:spPr/>
    </dgm:pt>
    <dgm:pt modelId="{DDD9230E-6D14-44A8-879B-58251175BF12}" type="pres">
      <dgm:prSet presAssocID="{DD25DD09-8958-4979-B8CA-54ED7EB92F32}" presName="rootComposite" presStyleCnt="0"/>
      <dgm:spPr/>
    </dgm:pt>
    <dgm:pt modelId="{32E0BD36-635F-4B07-BC4B-73506EF4E86A}" type="pres">
      <dgm:prSet presAssocID="{DD25DD09-8958-4979-B8CA-54ED7EB92F32}" presName="rootText" presStyleLbl="node3" presStyleIdx="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3C9A00-822F-405A-A85C-0A68E847CEA2}" type="pres">
      <dgm:prSet presAssocID="{DD25DD09-8958-4979-B8CA-54ED7EB92F32}" presName="rootConnector" presStyleLbl="node3" presStyleIdx="2" presStyleCnt="16"/>
      <dgm:spPr/>
      <dgm:t>
        <a:bodyPr/>
        <a:lstStyle/>
        <a:p>
          <a:endParaRPr lang="en-US"/>
        </a:p>
      </dgm:t>
    </dgm:pt>
    <dgm:pt modelId="{306C2E56-EE43-4023-929C-3493B2DFEEB5}" type="pres">
      <dgm:prSet presAssocID="{DD25DD09-8958-4979-B8CA-54ED7EB92F32}" presName="hierChild4" presStyleCnt="0"/>
      <dgm:spPr/>
    </dgm:pt>
    <dgm:pt modelId="{5DD34A5A-D9F8-4A61-92AE-1EDB2C48F3EB}" type="pres">
      <dgm:prSet presAssocID="{DD25DD09-8958-4979-B8CA-54ED7EB92F32}" presName="hierChild5" presStyleCnt="0"/>
      <dgm:spPr/>
    </dgm:pt>
    <dgm:pt modelId="{A69EDDDF-C748-4BC2-B882-1E08B04BA6C7}" type="pres">
      <dgm:prSet presAssocID="{99708D3E-DCBD-4137-8A42-3DCD602C2D0E}" presName="Name50" presStyleLbl="parChTrans1D3" presStyleIdx="3" presStyleCnt="16"/>
      <dgm:spPr/>
      <dgm:t>
        <a:bodyPr/>
        <a:lstStyle/>
        <a:p>
          <a:endParaRPr lang="en-US"/>
        </a:p>
      </dgm:t>
    </dgm:pt>
    <dgm:pt modelId="{D1348D68-53D7-44B2-8BED-4F32E254658B}" type="pres">
      <dgm:prSet presAssocID="{4C01A229-118D-4500-B460-2F2A93526C3A}" presName="hierRoot2" presStyleCnt="0">
        <dgm:presLayoutVars>
          <dgm:hierBranch val="r"/>
        </dgm:presLayoutVars>
      </dgm:prSet>
      <dgm:spPr/>
    </dgm:pt>
    <dgm:pt modelId="{53A38451-9DC8-4649-8B5E-0E829A582673}" type="pres">
      <dgm:prSet presAssocID="{4C01A229-118D-4500-B460-2F2A93526C3A}" presName="rootComposite" presStyleCnt="0"/>
      <dgm:spPr/>
    </dgm:pt>
    <dgm:pt modelId="{7F7EE2CB-ECD1-40E7-89B6-18F9DFCD3265}" type="pres">
      <dgm:prSet presAssocID="{4C01A229-118D-4500-B460-2F2A93526C3A}" presName="rootText" presStyleLbl="node3" presStyleIdx="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A8153-8EF5-4E87-82AF-31BA02E013D8}" type="pres">
      <dgm:prSet presAssocID="{4C01A229-118D-4500-B460-2F2A93526C3A}" presName="rootConnector" presStyleLbl="node3" presStyleIdx="3" presStyleCnt="16"/>
      <dgm:spPr/>
      <dgm:t>
        <a:bodyPr/>
        <a:lstStyle/>
        <a:p>
          <a:endParaRPr lang="en-US"/>
        </a:p>
      </dgm:t>
    </dgm:pt>
    <dgm:pt modelId="{4DB10188-5E8A-431E-93F4-BD0D91FCAB39}" type="pres">
      <dgm:prSet presAssocID="{4C01A229-118D-4500-B460-2F2A93526C3A}" presName="hierChild4" presStyleCnt="0"/>
      <dgm:spPr/>
    </dgm:pt>
    <dgm:pt modelId="{9EE6F7C4-3A16-47C4-AD41-1CB87B030B7D}" type="pres">
      <dgm:prSet presAssocID="{4C01A229-118D-4500-B460-2F2A93526C3A}" presName="hierChild5" presStyleCnt="0"/>
      <dgm:spPr/>
    </dgm:pt>
    <dgm:pt modelId="{3AA62BC1-148A-43DD-805C-391A5D4AE345}" type="pres">
      <dgm:prSet presAssocID="{603E5A74-FD8B-4147-B167-24054EA4CFB0}" presName="hierChild5" presStyleCnt="0"/>
      <dgm:spPr/>
    </dgm:pt>
    <dgm:pt modelId="{C33B0499-B82E-403E-99E0-0CDABDE9F68A}" type="pres">
      <dgm:prSet presAssocID="{1AAA4E3B-3A77-4B61-9A86-92A1A18FCA93}" presName="Name35" presStyleLbl="parChTrans1D2" presStyleIdx="1" presStyleCnt="4"/>
      <dgm:spPr/>
      <dgm:t>
        <a:bodyPr/>
        <a:lstStyle/>
        <a:p>
          <a:endParaRPr lang="en-US"/>
        </a:p>
      </dgm:t>
    </dgm:pt>
    <dgm:pt modelId="{2ABB412A-A54A-4CEE-9280-DA4A27622984}" type="pres">
      <dgm:prSet presAssocID="{87B3A363-09DC-48FA-B566-DBE4BDD395E2}" presName="hierRoot2" presStyleCnt="0">
        <dgm:presLayoutVars>
          <dgm:hierBranch val="r"/>
        </dgm:presLayoutVars>
      </dgm:prSet>
      <dgm:spPr/>
    </dgm:pt>
    <dgm:pt modelId="{4E12AB05-4052-4023-9CF5-C8452BC09DDB}" type="pres">
      <dgm:prSet presAssocID="{87B3A363-09DC-48FA-B566-DBE4BDD395E2}" presName="rootComposite" presStyleCnt="0"/>
      <dgm:spPr/>
    </dgm:pt>
    <dgm:pt modelId="{5BFB042A-6439-426A-8B1E-77867A376A92}" type="pres">
      <dgm:prSet presAssocID="{87B3A363-09DC-48FA-B566-DBE4BDD395E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0897FD-4543-435D-94D2-93449660E117}" type="pres">
      <dgm:prSet presAssocID="{87B3A363-09DC-48FA-B566-DBE4BDD395E2}" presName="rootConnector" presStyleLbl="node2" presStyleIdx="1" presStyleCnt="4"/>
      <dgm:spPr/>
      <dgm:t>
        <a:bodyPr/>
        <a:lstStyle/>
        <a:p>
          <a:endParaRPr lang="en-US"/>
        </a:p>
      </dgm:t>
    </dgm:pt>
    <dgm:pt modelId="{A98E20F4-01D3-4B14-A52D-6467A8BD5F9F}" type="pres">
      <dgm:prSet presAssocID="{87B3A363-09DC-48FA-B566-DBE4BDD395E2}" presName="hierChild4" presStyleCnt="0"/>
      <dgm:spPr/>
    </dgm:pt>
    <dgm:pt modelId="{D9876620-DC14-48CA-854F-179787E5E40A}" type="pres">
      <dgm:prSet presAssocID="{8750D6BC-F543-46FB-A831-33D4E19011D7}" presName="Name50" presStyleLbl="parChTrans1D3" presStyleIdx="4" presStyleCnt="16"/>
      <dgm:spPr/>
      <dgm:t>
        <a:bodyPr/>
        <a:lstStyle/>
        <a:p>
          <a:endParaRPr lang="en-US"/>
        </a:p>
      </dgm:t>
    </dgm:pt>
    <dgm:pt modelId="{BDE64681-E29B-439A-8881-6A8D699ED5E8}" type="pres">
      <dgm:prSet presAssocID="{7665BF5E-A506-4908-B67B-7E257259D340}" presName="hierRoot2" presStyleCnt="0">
        <dgm:presLayoutVars>
          <dgm:hierBranch val="r"/>
        </dgm:presLayoutVars>
      </dgm:prSet>
      <dgm:spPr/>
    </dgm:pt>
    <dgm:pt modelId="{107F8843-3387-493E-AD1F-6B64EF9A3A24}" type="pres">
      <dgm:prSet presAssocID="{7665BF5E-A506-4908-B67B-7E257259D340}" presName="rootComposite" presStyleCnt="0"/>
      <dgm:spPr/>
    </dgm:pt>
    <dgm:pt modelId="{9648A2DD-8277-4E71-A11C-05225BEAE14B}" type="pres">
      <dgm:prSet presAssocID="{7665BF5E-A506-4908-B67B-7E257259D340}" presName="rootText" presStyleLbl="node3" presStyleIdx="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6C1811-7B7C-4AB4-98B6-758269FFDC22}" type="pres">
      <dgm:prSet presAssocID="{7665BF5E-A506-4908-B67B-7E257259D340}" presName="rootConnector" presStyleLbl="node3" presStyleIdx="4" presStyleCnt="16"/>
      <dgm:spPr/>
      <dgm:t>
        <a:bodyPr/>
        <a:lstStyle/>
        <a:p>
          <a:endParaRPr lang="en-US"/>
        </a:p>
      </dgm:t>
    </dgm:pt>
    <dgm:pt modelId="{F97DA5F6-700F-4513-AFC7-59698C56DCB0}" type="pres">
      <dgm:prSet presAssocID="{7665BF5E-A506-4908-B67B-7E257259D340}" presName="hierChild4" presStyleCnt="0"/>
      <dgm:spPr/>
    </dgm:pt>
    <dgm:pt modelId="{485B9FD9-FCDF-424F-8166-A6E2A77DE6BE}" type="pres">
      <dgm:prSet presAssocID="{7665BF5E-A506-4908-B67B-7E257259D340}" presName="hierChild5" presStyleCnt="0"/>
      <dgm:spPr/>
    </dgm:pt>
    <dgm:pt modelId="{EA8DCB4E-119F-42AE-94A4-E404452F5879}" type="pres">
      <dgm:prSet presAssocID="{8C8B19D8-67B5-47D1-A956-FC1C1BFAFCA1}" presName="Name50" presStyleLbl="parChTrans1D3" presStyleIdx="5" presStyleCnt="16"/>
      <dgm:spPr/>
      <dgm:t>
        <a:bodyPr/>
        <a:lstStyle/>
        <a:p>
          <a:endParaRPr lang="en-US"/>
        </a:p>
      </dgm:t>
    </dgm:pt>
    <dgm:pt modelId="{F7B7AC1A-EA64-4409-9DC7-999CEE1CC5B2}" type="pres">
      <dgm:prSet presAssocID="{84492915-190A-4EF7-BA29-E8D1730C5013}" presName="hierRoot2" presStyleCnt="0">
        <dgm:presLayoutVars>
          <dgm:hierBranch val="r"/>
        </dgm:presLayoutVars>
      </dgm:prSet>
      <dgm:spPr/>
    </dgm:pt>
    <dgm:pt modelId="{194E3586-61F1-48A6-AA8D-8CB506221A6F}" type="pres">
      <dgm:prSet presAssocID="{84492915-190A-4EF7-BA29-E8D1730C5013}" presName="rootComposite" presStyleCnt="0"/>
      <dgm:spPr/>
    </dgm:pt>
    <dgm:pt modelId="{6917CDA4-5087-48C3-A9F6-7C6E00DF3F12}" type="pres">
      <dgm:prSet presAssocID="{84492915-190A-4EF7-BA29-E8D1730C5013}" presName="rootText" presStyleLbl="node3" presStyleIdx="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22FA40-1965-4680-9154-9EA1ED08E164}" type="pres">
      <dgm:prSet presAssocID="{84492915-190A-4EF7-BA29-E8D1730C5013}" presName="rootConnector" presStyleLbl="node3" presStyleIdx="5" presStyleCnt="16"/>
      <dgm:spPr/>
      <dgm:t>
        <a:bodyPr/>
        <a:lstStyle/>
        <a:p>
          <a:endParaRPr lang="en-US"/>
        </a:p>
      </dgm:t>
    </dgm:pt>
    <dgm:pt modelId="{BFC3E02A-AE38-4AEE-9D75-B48BBB768554}" type="pres">
      <dgm:prSet presAssocID="{84492915-190A-4EF7-BA29-E8D1730C5013}" presName="hierChild4" presStyleCnt="0"/>
      <dgm:spPr/>
    </dgm:pt>
    <dgm:pt modelId="{9EB74266-FE52-4473-BBEE-FE905E117A05}" type="pres">
      <dgm:prSet presAssocID="{84492915-190A-4EF7-BA29-E8D1730C5013}" presName="hierChild5" presStyleCnt="0"/>
      <dgm:spPr/>
    </dgm:pt>
    <dgm:pt modelId="{B38FF658-4398-484A-A9AC-E0D334746523}" type="pres">
      <dgm:prSet presAssocID="{2FE9D5AD-B817-43CD-8041-A8D83257C2CB}" presName="Name50" presStyleLbl="parChTrans1D3" presStyleIdx="6" presStyleCnt="16"/>
      <dgm:spPr/>
      <dgm:t>
        <a:bodyPr/>
        <a:lstStyle/>
        <a:p>
          <a:endParaRPr lang="en-US"/>
        </a:p>
      </dgm:t>
    </dgm:pt>
    <dgm:pt modelId="{40373758-6A36-415E-970B-1256FBFAB5FE}" type="pres">
      <dgm:prSet presAssocID="{1A6A12D5-D57C-465A-9741-406BB940D781}" presName="hierRoot2" presStyleCnt="0">
        <dgm:presLayoutVars>
          <dgm:hierBranch val="r"/>
        </dgm:presLayoutVars>
      </dgm:prSet>
      <dgm:spPr/>
    </dgm:pt>
    <dgm:pt modelId="{A643BB79-5E5B-4B53-B8B1-04D18BB132BB}" type="pres">
      <dgm:prSet presAssocID="{1A6A12D5-D57C-465A-9741-406BB940D781}" presName="rootComposite" presStyleCnt="0"/>
      <dgm:spPr/>
    </dgm:pt>
    <dgm:pt modelId="{8900F93D-9FDA-41A6-9C6F-7ECAE927EA54}" type="pres">
      <dgm:prSet presAssocID="{1A6A12D5-D57C-465A-9741-406BB940D781}" presName="rootText" presStyleLbl="node3" presStyleIdx="6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236762-B7B8-4408-B23D-033BC3A48CE1}" type="pres">
      <dgm:prSet presAssocID="{1A6A12D5-D57C-465A-9741-406BB940D781}" presName="rootConnector" presStyleLbl="node3" presStyleIdx="6" presStyleCnt="16"/>
      <dgm:spPr/>
      <dgm:t>
        <a:bodyPr/>
        <a:lstStyle/>
        <a:p>
          <a:endParaRPr lang="en-US"/>
        </a:p>
      </dgm:t>
    </dgm:pt>
    <dgm:pt modelId="{1F1AA267-8F31-4EC6-8373-487E2D78C1DD}" type="pres">
      <dgm:prSet presAssocID="{1A6A12D5-D57C-465A-9741-406BB940D781}" presName="hierChild4" presStyleCnt="0"/>
      <dgm:spPr/>
    </dgm:pt>
    <dgm:pt modelId="{4A149648-0358-41FD-8DA1-990A5F1191FA}" type="pres">
      <dgm:prSet presAssocID="{1A6A12D5-D57C-465A-9741-406BB940D781}" presName="hierChild5" presStyleCnt="0"/>
      <dgm:spPr/>
    </dgm:pt>
    <dgm:pt modelId="{426FC0C1-AF48-4373-8CA5-D2B256C33BDE}" type="pres">
      <dgm:prSet presAssocID="{A27A4BCA-FC84-4106-A02C-E51D44289F82}" presName="Name50" presStyleLbl="parChTrans1D3" presStyleIdx="7" presStyleCnt="16"/>
      <dgm:spPr/>
      <dgm:t>
        <a:bodyPr/>
        <a:lstStyle/>
        <a:p>
          <a:endParaRPr lang="en-US"/>
        </a:p>
      </dgm:t>
    </dgm:pt>
    <dgm:pt modelId="{C4BEDA83-C6E0-49E7-A973-BA6FB27A5FDF}" type="pres">
      <dgm:prSet presAssocID="{A583B13C-8C7A-4B79-89AB-ABF3E2467587}" presName="hierRoot2" presStyleCnt="0">
        <dgm:presLayoutVars>
          <dgm:hierBranch val="r"/>
        </dgm:presLayoutVars>
      </dgm:prSet>
      <dgm:spPr/>
    </dgm:pt>
    <dgm:pt modelId="{163F4080-5C44-4CE0-BFD2-616870FB8525}" type="pres">
      <dgm:prSet presAssocID="{A583B13C-8C7A-4B79-89AB-ABF3E2467587}" presName="rootComposite" presStyleCnt="0"/>
      <dgm:spPr/>
    </dgm:pt>
    <dgm:pt modelId="{42AF5372-8A3A-45D7-857D-99DDCCD10DC9}" type="pres">
      <dgm:prSet presAssocID="{A583B13C-8C7A-4B79-89AB-ABF3E2467587}" presName="rootText" presStyleLbl="node3" presStyleIdx="7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473F1A-3549-4BE9-9C10-9214478BBE70}" type="pres">
      <dgm:prSet presAssocID="{A583B13C-8C7A-4B79-89AB-ABF3E2467587}" presName="rootConnector" presStyleLbl="node3" presStyleIdx="7" presStyleCnt="16"/>
      <dgm:spPr/>
      <dgm:t>
        <a:bodyPr/>
        <a:lstStyle/>
        <a:p>
          <a:endParaRPr lang="en-US"/>
        </a:p>
      </dgm:t>
    </dgm:pt>
    <dgm:pt modelId="{8A0DFBD0-BCCC-44AB-821D-1C381C0EA8E2}" type="pres">
      <dgm:prSet presAssocID="{A583B13C-8C7A-4B79-89AB-ABF3E2467587}" presName="hierChild4" presStyleCnt="0"/>
      <dgm:spPr/>
    </dgm:pt>
    <dgm:pt modelId="{DABCD933-549B-4D0A-83D5-6912452761EA}" type="pres">
      <dgm:prSet presAssocID="{A583B13C-8C7A-4B79-89AB-ABF3E2467587}" presName="hierChild5" presStyleCnt="0"/>
      <dgm:spPr/>
    </dgm:pt>
    <dgm:pt modelId="{71F43CF3-2D46-432B-B84F-30312715169C}" type="pres">
      <dgm:prSet presAssocID="{87B3A363-09DC-48FA-B566-DBE4BDD395E2}" presName="hierChild5" presStyleCnt="0"/>
      <dgm:spPr/>
    </dgm:pt>
    <dgm:pt modelId="{73E611E4-B989-44DD-AEB7-64CAB5577CE1}" type="pres">
      <dgm:prSet presAssocID="{06E2BA98-EEA4-42A2-A301-FFC40A3A2189}" presName="Name35" presStyleLbl="parChTrans1D2" presStyleIdx="2" presStyleCnt="4"/>
      <dgm:spPr/>
      <dgm:t>
        <a:bodyPr/>
        <a:lstStyle/>
        <a:p>
          <a:endParaRPr lang="en-US"/>
        </a:p>
      </dgm:t>
    </dgm:pt>
    <dgm:pt modelId="{7BB0C6B5-4F8D-4F84-9C73-84FFB3D2B3C8}" type="pres">
      <dgm:prSet presAssocID="{5D70D6FA-E277-4BE1-B2B2-A556FCE84CDC}" presName="hierRoot2" presStyleCnt="0">
        <dgm:presLayoutVars>
          <dgm:hierBranch val="r"/>
        </dgm:presLayoutVars>
      </dgm:prSet>
      <dgm:spPr/>
    </dgm:pt>
    <dgm:pt modelId="{AD877835-8342-4108-9180-DDD9AFDE7D5D}" type="pres">
      <dgm:prSet presAssocID="{5D70D6FA-E277-4BE1-B2B2-A556FCE84CDC}" presName="rootComposite" presStyleCnt="0"/>
      <dgm:spPr/>
    </dgm:pt>
    <dgm:pt modelId="{CB0AA58A-A88B-408A-ACED-8E462CDDB0A8}" type="pres">
      <dgm:prSet presAssocID="{5D70D6FA-E277-4BE1-B2B2-A556FCE84CD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53D151-E2AE-476C-98CB-2EEADDF87F06}" type="pres">
      <dgm:prSet presAssocID="{5D70D6FA-E277-4BE1-B2B2-A556FCE84CDC}" presName="rootConnector" presStyleLbl="node2" presStyleIdx="2" presStyleCnt="4"/>
      <dgm:spPr/>
      <dgm:t>
        <a:bodyPr/>
        <a:lstStyle/>
        <a:p>
          <a:endParaRPr lang="en-US"/>
        </a:p>
      </dgm:t>
    </dgm:pt>
    <dgm:pt modelId="{CE1735ED-2E7D-4E98-A70B-CE1DC52EDE9F}" type="pres">
      <dgm:prSet presAssocID="{5D70D6FA-E277-4BE1-B2B2-A556FCE84CDC}" presName="hierChild4" presStyleCnt="0"/>
      <dgm:spPr/>
    </dgm:pt>
    <dgm:pt modelId="{904AD835-1CFB-4AC1-A858-F50DCE580E93}" type="pres">
      <dgm:prSet presAssocID="{40908C45-310E-411E-8C21-132667497F8D}" presName="Name50" presStyleLbl="parChTrans1D3" presStyleIdx="8" presStyleCnt="16"/>
      <dgm:spPr/>
      <dgm:t>
        <a:bodyPr/>
        <a:lstStyle/>
        <a:p>
          <a:endParaRPr lang="en-US"/>
        </a:p>
      </dgm:t>
    </dgm:pt>
    <dgm:pt modelId="{72E997B7-53AE-49BE-B886-45A3A6413089}" type="pres">
      <dgm:prSet presAssocID="{FF6C34EB-1364-494D-A04A-61A49A20B6AC}" presName="hierRoot2" presStyleCnt="0">
        <dgm:presLayoutVars>
          <dgm:hierBranch val="r"/>
        </dgm:presLayoutVars>
      </dgm:prSet>
      <dgm:spPr/>
    </dgm:pt>
    <dgm:pt modelId="{ADAB5FD3-ED07-4EE0-A04B-B5DEB4EB6333}" type="pres">
      <dgm:prSet presAssocID="{FF6C34EB-1364-494D-A04A-61A49A20B6AC}" presName="rootComposite" presStyleCnt="0"/>
      <dgm:spPr/>
    </dgm:pt>
    <dgm:pt modelId="{482E2C57-EB89-43D9-8519-2DA623FE2784}" type="pres">
      <dgm:prSet presAssocID="{FF6C34EB-1364-494D-A04A-61A49A20B6AC}" presName="rootText" presStyleLbl="node3" presStyleIdx="8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DBFBA-0F0A-4056-8F68-356738C95375}" type="pres">
      <dgm:prSet presAssocID="{FF6C34EB-1364-494D-A04A-61A49A20B6AC}" presName="rootConnector" presStyleLbl="node3" presStyleIdx="8" presStyleCnt="16"/>
      <dgm:spPr/>
      <dgm:t>
        <a:bodyPr/>
        <a:lstStyle/>
        <a:p>
          <a:endParaRPr lang="en-US"/>
        </a:p>
      </dgm:t>
    </dgm:pt>
    <dgm:pt modelId="{A42ED17C-BBD1-481E-AD4B-3CCDAF995E49}" type="pres">
      <dgm:prSet presAssocID="{FF6C34EB-1364-494D-A04A-61A49A20B6AC}" presName="hierChild4" presStyleCnt="0"/>
      <dgm:spPr/>
    </dgm:pt>
    <dgm:pt modelId="{B89E15D4-AEBE-4511-8A4F-767509013502}" type="pres">
      <dgm:prSet presAssocID="{FF6C34EB-1364-494D-A04A-61A49A20B6AC}" presName="hierChild5" presStyleCnt="0"/>
      <dgm:spPr/>
    </dgm:pt>
    <dgm:pt modelId="{16340BF7-A086-4DB0-8BD8-CB10CE28DC5D}" type="pres">
      <dgm:prSet presAssocID="{F252DCDE-8E79-4A11-BFE5-4B813B91DA69}" presName="Name50" presStyleLbl="parChTrans1D3" presStyleIdx="9" presStyleCnt="16"/>
      <dgm:spPr/>
      <dgm:t>
        <a:bodyPr/>
        <a:lstStyle/>
        <a:p>
          <a:endParaRPr lang="en-US"/>
        </a:p>
      </dgm:t>
    </dgm:pt>
    <dgm:pt modelId="{C5A777D6-5D0E-4AD3-A9E3-BCEB2BBFADC7}" type="pres">
      <dgm:prSet presAssocID="{54D00149-C96E-4F0C-AFCE-BF33E1199F6A}" presName="hierRoot2" presStyleCnt="0">
        <dgm:presLayoutVars>
          <dgm:hierBranch val="r"/>
        </dgm:presLayoutVars>
      </dgm:prSet>
      <dgm:spPr/>
    </dgm:pt>
    <dgm:pt modelId="{C0EAE222-1CF4-474F-B984-0FB4A8D067CE}" type="pres">
      <dgm:prSet presAssocID="{54D00149-C96E-4F0C-AFCE-BF33E1199F6A}" presName="rootComposite" presStyleCnt="0"/>
      <dgm:spPr/>
    </dgm:pt>
    <dgm:pt modelId="{F32AF1F9-93CF-4BE7-A6A2-F5DA6667B420}" type="pres">
      <dgm:prSet presAssocID="{54D00149-C96E-4F0C-AFCE-BF33E1199F6A}" presName="rootText" presStyleLbl="node3" presStyleIdx="9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C1F846-C9DA-4231-9B72-F5C91A8A6550}" type="pres">
      <dgm:prSet presAssocID="{54D00149-C96E-4F0C-AFCE-BF33E1199F6A}" presName="rootConnector" presStyleLbl="node3" presStyleIdx="9" presStyleCnt="16"/>
      <dgm:spPr/>
      <dgm:t>
        <a:bodyPr/>
        <a:lstStyle/>
        <a:p>
          <a:endParaRPr lang="en-US"/>
        </a:p>
      </dgm:t>
    </dgm:pt>
    <dgm:pt modelId="{9C06F2E1-F965-4D30-B805-D2EBD290FE12}" type="pres">
      <dgm:prSet presAssocID="{54D00149-C96E-4F0C-AFCE-BF33E1199F6A}" presName="hierChild4" presStyleCnt="0"/>
      <dgm:spPr/>
    </dgm:pt>
    <dgm:pt modelId="{2C371FA2-EDE5-4AB9-A1FE-24CA90D66F1F}" type="pres">
      <dgm:prSet presAssocID="{54D00149-C96E-4F0C-AFCE-BF33E1199F6A}" presName="hierChild5" presStyleCnt="0"/>
      <dgm:spPr/>
    </dgm:pt>
    <dgm:pt modelId="{87AF9612-4980-4867-8E94-DB6BA16E1C79}" type="pres">
      <dgm:prSet presAssocID="{1AFC0C85-AC2F-43A3-935D-E9BAFD863FAE}" presName="Name50" presStyleLbl="parChTrans1D3" presStyleIdx="10" presStyleCnt="16"/>
      <dgm:spPr/>
      <dgm:t>
        <a:bodyPr/>
        <a:lstStyle/>
        <a:p>
          <a:endParaRPr lang="en-US"/>
        </a:p>
      </dgm:t>
    </dgm:pt>
    <dgm:pt modelId="{D1D74009-D42C-4094-A533-E8038232B59B}" type="pres">
      <dgm:prSet presAssocID="{E563A29C-803A-46CA-9A1B-8359158C338C}" presName="hierRoot2" presStyleCnt="0">
        <dgm:presLayoutVars>
          <dgm:hierBranch val="r"/>
        </dgm:presLayoutVars>
      </dgm:prSet>
      <dgm:spPr/>
    </dgm:pt>
    <dgm:pt modelId="{9E463730-5339-4EFF-85FA-159CF67B42D1}" type="pres">
      <dgm:prSet presAssocID="{E563A29C-803A-46CA-9A1B-8359158C338C}" presName="rootComposite" presStyleCnt="0"/>
      <dgm:spPr/>
    </dgm:pt>
    <dgm:pt modelId="{32452196-A934-407C-9F1E-3935F93FEDFB}" type="pres">
      <dgm:prSet presAssocID="{E563A29C-803A-46CA-9A1B-8359158C338C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F123F-DEB5-413A-944F-F7B8035E5FA6}" type="pres">
      <dgm:prSet presAssocID="{E563A29C-803A-46CA-9A1B-8359158C338C}" presName="rootConnector" presStyleLbl="node3" presStyleIdx="10" presStyleCnt="16"/>
      <dgm:spPr/>
      <dgm:t>
        <a:bodyPr/>
        <a:lstStyle/>
        <a:p>
          <a:endParaRPr lang="en-US"/>
        </a:p>
      </dgm:t>
    </dgm:pt>
    <dgm:pt modelId="{75DFEE96-1D53-4054-88B6-74A024150477}" type="pres">
      <dgm:prSet presAssocID="{E563A29C-803A-46CA-9A1B-8359158C338C}" presName="hierChild4" presStyleCnt="0"/>
      <dgm:spPr/>
    </dgm:pt>
    <dgm:pt modelId="{06D91014-86A7-493B-8929-AC078E66D1EA}" type="pres">
      <dgm:prSet presAssocID="{E563A29C-803A-46CA-9A1B-8359158C338C}" presName="hierChild5" presStyleCnt="0"/>
      <dgm:spPr/>
    </dgm:pt>
    <dgm:pt modelId="{90369D2C-43FB-4C7B-9D4E-610BEAA727F4}" type="pres">
      <dgm:prSet presAssocID="{364A2895-F529-4365-8DE6-6D478F4FDB2E}" presName="Name50" presStyleLbl="parChTrans1D3" presStyleIdx="11" presStyleCnt="16"/>
      <dgm:spPr/>
      <dgm:t>
        <a:bodyPr/>
        <a:lstStyle/>
        <a:p>
          <a:endParaRPr lang="en-US"/>
        </a:p>
      </dgm:t>
    </dgm:pt>
    <dgm:pt modelId="{F8BEC656-2FAC-4603-94FB-E5A7D3C71D70}" type="pres">
      <dgm:prSet presAssocID="{B31CFD42-3A0C-4A7A-953E-CA9C5F2A6FEE}" presName="hierRoot2" presStyleCnt="0">
        <dgm:presLayoutVars>
          <dgm:hierBranch val="r"/>
        </dgm:presLayoutVars>
      </dgm:prSet>
      <dgm:spPr/>
    </dgm:pt>
    <dgm:pt modelId="{FB9565B5-7520-44CE-9601-2787DB0866AC}" type="pres">
      <dgm:prSet presAssocID="{B31CFD42-3A0C-4A7A-953E-CA9C5F2A6FEE}" presName="rootComposite" presStyleCnt="0"/>
      <dgm:spPr/>
    </dgm:pt>
    <dgm:pt modelId="{B4A54D0D-E7CD-42E9-964E-003B77913428}" type="pres">
      <dgm:prSet presAssocID="{B31CFD42-3A0C-4A7A-953E-CA9C5F2A6FEE}" presName="rootText" presStyleLbl="node3" presStyleIdx="1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EE1E28-1A71-402E-93DB-346C8C14CA79}" type="pres">
      <dgm:prSet presAssocID="{B31CFD42-3A0C-4A7A-953E-CA9C5F2A6FEE}" presName="rootConnector" presStyleLbl="node3" presStyleIdx="11" presStyleCnt="16"/>
      <dgm:spPr/>
      <dgm:t>
        <a:bodyPr/>
        <a:lstStyle/>
        <a:p>
          <a:endParaRPr lang="en-US"/>
        </a:p>
      </dgm:t>
    </dgm:pt>
    <dgm:pt modelId="{679A86BA-4E14-41BD-ABBD-BE660328268A}" type="pres">
      <dgm:prSet presAssocID="{B31CFD42-3A0C-4A7A-953E-CA9C5F2A6FEE}" presName="hierChild4" presStyleCnt="0"/>
      <dgm:spPr/>
    </dgm:pt>
    <dgm:pt modelId="{04D47461-E0B7-4478-AB1F-EC2425AAE8C4}" type="pres">
      <dgm:prSet presAssocID="{B31CFD42-3A0C-4A7A-953E-CA9C5F2A6FEE}" presName="hierChild5" presStyleCnt="0"/>
      <dgm:spPr/>
    </dgm:pt>
    <dgm:pt modelId="{B8B6C519-7422-428D-95B9-156D2744C300}" type="pres">
      <dgm:prSet presAssocID="{5D70D6FA-E277-4BE1-B2B2-A556FCE84CDC}" presName="hierChild5" presStyleCnt="0"/>
      <dgm:spPr/>
    </dgm:pt>
    <dgm:pt modelId="{D8439C84-B178-43E1-9F45-54E42F85BE4D}" type="pres">
      <dgm:prSet presAssocID="{AEFF2FD9-FE7E-4FEA-9395-2C471CF6CB58}" presName="Name35" presStyleLbl="parChTrans1D2" presStyleIdx="3" presStyleCnt="4"/>
      <dgm:spPr/>
      <dgm:t>
        <a:bodyPr/>
        <a:lstStyle/>
        <a:p>
          <a:endParaRPr lang="en-US"/>
        </a:p>
      </dgm:t>
    </dgm:pt>
    <dgm:pt modelId="{4E91649F-C0E7-4B13-9F35-BC45EFEDDEEA}" type="pres">
      <dgm:prSet presAssocID="{E51C9D32-2CAF-438D-83DE-F950F4CEBAFC}" presName="hierRoot2" presStyleCnt="0">
        <dgm:presLayoutVars>
          <dgm:hierBranch val="r"/>
        </dgm:presLayoutVars>
      </dgm:prSet>
      <dgm:spPr/>
    </dgm:pt>
    <dgm:pt modelId="{7C18F310-4EF0-4882-A3C9-B948BF5D1322}" type="pres">
      <dgm:prSet presAssocID="{E51C9D32-2CAF-438D-83DE-F950F4CEBAFC}" presName="rootComposite" presStyleCnt="0"/>
      <dgm:spPr/>
    </dgm:pt>
    <dgm:pt modelId="{4EBB22D2-63B1-4EE0-AF4F-752FFA76712E}" type="pres">
      <dgm:prSet presAssocID="{E51C9D32-2CAF-438D-83DE-F950F4CEBAF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AB98D-D71D-4520-9718-4D15A725650F}" type="pres">
      <dgm:prSet presAssocID="{E51C9D32-2CAF-438D-83DE-F950F4CEBAFC}" presName="rootConnector" presStyleLbl="node2" presStyleIdx="3" presStyleCnt="4"/>
      <dgm:spPr/>
      <dgm:t>
        <a:bodyPr/>
        <a:lstStyle/>
        <a:p>
          <a:endParaRPr lang="en-US"/>
        </a:p>
      </dgm:t>
    </dgm:pt>
    <dgm:pt modelId="{50C16AF8-7CA6-427C-A5FA-8D373707E1A1}" type="pres">
      <dgm:prSet presAssocID="{E51C9D32-2CAF-438D-83DE-F950F4CEBAFC}" presName="hierChild4" presStyleCnt="0"/>
      <dgm:spPr/>
    </dgm:pt>
    <dgm:pt modelId="{659CD96F-F98F-4C04-9196-9BBEFA31E2F7}" type="pres">
      <dgm:prSet presAssocID="{617AD57F-3F3B-4F65-B6DB-42434503A298}" presName="Name50" presStyleLbl="parChTrans1D3" presStyleIdx="12" presStyleCnt="16"/>
      <dgm:spPr/>
      <dgm:t>
        <a:bodyPr/>
        <a:lstStyle/>
        <a:p>
          <a:endParaRPr lang="en-US"/>
        </a:p>
      </dgm:t>
    </dgm:pt>
    <dgm:pt modelId="{1C292AE6-6BA1-41CB-A497-AA9F15E1AA77}" type="pres">
      <dgm:prSet presAssocID="{097D0B04-C692-4DEC-A382-399E01316D2D}" presName="hierRoot2" presStyleCnt="0">
        <dgm:presLayoutVars>
          <dgm:hierBranch val="r"/>
        </dgm:presLayoutVars>
      </dgm:prSet>
      <dgm:spPr/>
    </dgm:pt>
    <dgm:pt modelId="{78EF5B3F-F224-4C03-A58B-F86A01EC531D}" type="pres">
      <dgm:prSet presAssocID="{097D0B04-C692-4DEC-A382-399E01316D2D}" presName="rootComposite" presStyleCnt="0"/>
      <dgm:spPr/>
    </dgm:pt>
    <dgm:pt modelId="{E57B5AAF-B342-4E71-96A1-13B6C15784EA}" type="pres">
      <dgm:prSet presAssocID="{097D0B04-C692-4DEC-A382-399E01316D2D}" presName="rootText" presStyleLbl="node3" presStyleIdx="1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31F3BB-FB96-4589-BACC-F6D888C111CD}" type="pres">
      <dgm:prSet presAssocID="{097D0B04-C692-4DEC-A382-399E01316D2D}" presName="rootConnector" presStyleLbl="node3" presStyleIdx="12" presStyleCnt="16"/>
      <dgm:spPr/>
      <dgm:t>
        <a:bodyPr/>
        <a:lstStyle/>
        <a:p>
          <a:endParaRPr lang="en-US"/>
        </a:p>
      </dgm:t>
    </dgm:pt>
    <dgm:pt modelId="{276AE732-9845-46D7-826E-F287F0A4F505}" type="pres">
      <dgm:prSet presAssocID="{097D0B04-C692-4DEC-A382-399E01316D2D}" presName="hierChild4" presStyleCnt="0"/>
      <dgm:spPr/>
    </dgm:pt>
    <dgm:pt modelId="{FEC3F36A-FDEB-48E3-BBB4-89FD83B21E49}" type="pres">
      <dgm:prSet presAssocID="{097D0B04-C692-4DEC-A382-399E01316D2D}" presName="hierChild5" presStyleCnt="0"/>
      <dgm:spPr/>
    </dgm:pt>
    <dgm:pt modelId="{58BB27ED-D617-4761-B9C9-00213B465043}" type="pres">
      <dgm:prSet presAssocID="{AF2CDFA9-AE61-4348-A085-4FBF056F476C}" presName="Name50" presStyleLbl="parChTrans1D3" presStyleIdx="13" presStyleCnt="16"/>
      <dgm:spPr/>
      <dgm:t>
        <a:bodyPr/>
        <a:lstStyle/>
        <a:p>
          <a:endParaRPr lang="en-US"/>
        </a:p>
      </dgm:t>
    </dgm:pt>
    <dgm:pt modelId="{E366199F-C97B-40F2-A846-667037A4A624}" type="pres">
      <dgm:prSet presAssocID="{814E8E5B-1CDB-4F94-9338-0832E27272E9}" presName="hierRoot2" presStyleCnt="0">
        <dgm:presLayoutVars>
          <dgm:hierBranch val="r"/>
        </dgm:presLayoutVars>
      </dgm:prSet>
      <dgm:spPr/>
    </dgm:pt>
    <dgm:pt modelId="{A965A53D-B631-4703-8595-FC0FB89BE3E0}" type="pres">
      <dgm:prSet presAssocID="{814E8E5B-1CDB-4F94-9338-0832E27272E9}" presName="rootComposite" presStyleCnt="0"/>
      <dgm:spPr/>
    </dgm:pt>
    <dgm:pt modelId="{3A878519-6DB9-464F-AA5E-767BAEC0314D}" type="pres">
      <dgm:prSet presAssocID="{814E8E5B-1CDB-4F94-9338-0832E27272E9}" presName="rootText" presStyleLbl="node3" presStyleIdx="1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C1B09F-C717-497B-88D2-4118E596E010}" type="pres">
      <dgm:prSet presAssocID="{814E8E5B-1CDB-4F94-9338-0832E27272E9}" presName="rootConnector" presStyleLbl="node3" presStyleIdx="13" presStyleCnt="16"/>
      <dgm:spPr/>
      <dgm:t>
        <a:bodyPr/>
        <a:lstStyle/>
        <a:p>
          <a:endParaRPr lang="en-US"/>
        </a:p>
      </dgm:t>
    </dgm:pt>
    <dgm:pt modelId="{4DE9C88F-22B6-443F-8EE8-4F95443E3BD4}" type="pres">
      <dgm:prSet presAssocID="{814E8E5B-1CDB-4F94-9338-0832E27272E9}" presName="hierChild4" presStyleCnt="0"/>
      <dgm:spPr/>
    </dgm:pt>
    <dgm:pt modelId="{7C7FADB2-862D-4DCE-9E36-368A949A8889}" type="pres">
      <dgm:prSet presAssocID="{814E8E5B-1CDB-4F94-9338-0832E27272E9}" presName="hierChild5" presStyleCnt="0"/>
      <dgm:spPr/>
    </dgm:pt>
    <dgm:pt modelId="{2BC4BF71-2BCF-4873-81F8-B1DBDADFBBC6}" type="pres">
      <dgm:prSet presAssocID="{30EDBA78-B6F4-4676-A5BC-78033A60D074}" presName="Name50" presStyleLbl="parChTrans1D3" presStyleIdx="14" presStyleCnt="16"/>
      <dgm:spPr/>
      <dgm:t>
        <a:bodyPr/>
        <a:lstStyle/>
        <a:p>
          <a:endParaRPr lang="en-US"/>
        </a:p>
      </dgm:t>
    </dgm:pt>
    <dgm:pt modelId="{B790A320-736B-4A25-86B0-6098BDC2BE28}" type="pres">
      <dgm:prSet presAssocID="{6B07507D-DD75-4F3E-9092-7569A69C9EB6}" presName="hierRoot2" presStyleCnt="0">
        <dgm:presLayoutVars>
          <dgm:hierBranch val="r"/>
        </dgm:presLayoutVars>
      </dgm:prSet>
      <dgm:spPr/>
    </dgm:pt>
    <dgm:pt modelId="{C85666B4-B666-4073-B15F-86C8BF40E847}" type="pres">
      <dgm:prSet presAssocID="{6B07507D-DD75-4F3E-9092-7569A69C9EB6}" presName="rootComposite" presStyleCnt="0"/>
      <dgm:spPr/>
    </dgm:pt>
    <dgm:pt modelId="{93301539-0836-4678-895D-2775333DA734}" type="pres">
      <dgm:prSet presAssocID="{6B07507D-DD75-4F3E-9092-7569A69C9EB6}" presName="rootText" presStyleLbl="node3" presStyleIdx="1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7E294-CBA3-4DD2-AA96-613D67EC0AC8}" type="pres">
      <dgm:prSet presAssocID="{6B07507D-DD75-4F3E-9092-7569A69C9EB6}" presName="rootConnector" presStyleLbl="node3" presStyleIdx="14" presStyleCnt="16"/>
      <dgm:spPr/>
      <dgm:t>
        <a:bodyPr/>
        <a:lstStyle/>
        <a:p>
          <a:endParaRPr lang="en-US"/>
        </a:p>
      </dgm:t>
    </dgm:pt>
    <dgm:pt modelId="{7525FF4B-D3FE-4FC0-80D6-EE2EC16BBBD5}" type="pres">
      <dgm:prSet presAssocID="{6B07507D-DD75-4F3E-9092-7569A69C9EB6}" presName="hierChild4" presStyleCnt="0"/>
      <dgm:spPr/>
    </dgm:pt>
    <dgm:pt modelId="{1E7D70BD-1318-4487-90CD-274E6AFA3686}" type="pres">
      <dgm:prSet presAssocID="{6B07507D-DD75-4F3E-9092-7569A69C9EB6}" presName="hierChild5" presStyleCnt="0"/>
      <dgm:spPr/>
    </dgm:pt>
    <dgm:pt modelId="{92584B96-E556-4475-A964-CA15B8B63B1C}" type="pres">
      <dgm:prSet presAssocID="{C61F7F68-3B9C-48CA-9EC1-39EE33369DE3}" presName="Name50" presStyleLbl="parChTrans1D3" presStyleIdx="15" presStyleCnt="16"/>
      <dgm:spPr/>
      <dgm:t>
        <a:bodyPr/>
        <a:lstStyle/>
        <a:p>
          <a:endParaRPr lang="en-US"/>
        </a:p>
      </dgm:t>
    </dgm:pt>
    <dgm:pt modelId="{3754774E-9096-44E5-A775-5A4DF6EF0D5B}" type="pres">
      <dgm:prSet presAssocID="{DF475F92-FA7F-45C7-8EAB-024C47342051}" presName="hierRoot2" presStyleCnt="0">
        <dgm:presLayoutVars>
          <dgm:hierBranch val="r"/>
        </dgm:presLayoutVars>
      </dgm:prSet>
      <dgm:spPr/>
    </dgm:pt>
    <dgm:pt modelId="{976120F5-C0CC-491E-8F72-8C4976D68F13}" type="pres">
      <dgm:prSet presAssocID="{DF475F92-FA7F-45C7-8EAB-024C47342051}" presName="rootComposite" presStyleCnt="0"/>
      <dgm:spPr/>
    </dgm:pt>
    <dgm:pt modelId="{C53955B2-C002-4930-999A-A235C93A30F8}" type="pres">
      <dgm:prSet presAssocID="{DF475F92-FA7F-45C7-8EAB-024C47342051}" presName="rootText" presStyleLbl="node3" presStyleIdx="1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57F64E-7526-4DFF-B5AA-BB4FAABD0735}" type="pres">
      <dgm:prSet presAssocID="{DF475F92-FA7F-45C7-8EAB-024C47342051}" presName="rootConnector" presStyleLbl="node3" presStyleIdx="15" presStyleCnt="16"/>
      <dgm:spPr/>
      <dgm:t>
        <a:bodyPr/>
        <a:lstStyle/>
        <a:p>
          <a:endParaRPr lang="en-US"/>
        </a:p>
      </dgm:t>
    </dgm:pt>
    <dgm:pt modelId="{27159B35-15D9-4AB4-98B4-0B03D3CE9A9D}" type="pres">
      <dgm:prSet presAssocID="{DF475F92-FA7F-45C7-8EAB-024C47342051}" presName="hierChild4" presStyleCnt="0"/>
      <dgm:spPr/>
    </dgm:pt>
    <dgm:pt modelId="{6911AF9D-D18B-411C-B4B3-BE4093D6313E}" type="pres">
      <dgm:prSet presAssocID="{DF475F92-FA7F-45C7-8EAB-024C47342051}" presName="hierChild5" presStyleCnt="0"/>
      <dgm:spPr/>
    </dgm:pt>
    <dgm:pt modelId="{FCED4D0F-7BCB-4B6E-80E0-90E805DD3EEA}" type="pres">
      <dgm:prSet presAssocID="{E51C9D32-2CAF-438D-83DE-F950F4CEBAFC}" presName="hierChild5" presStyleCnt="0"/>
      <dgm:spPr/>
    </dgm:pt>
    <dgm:pt modelId="{8A563A74-0A49-420D-8B22-87D485AF717A}" type="pres">
      <dgm:prSet presAssocID="{E95634C6-4437-473E-B0A1-E6D52363E2E8}" presName="hierChild3" presStyleCnt="0"/>
      <dgm:spPr/>
    </dgm:pt>
  </dgm:ptLst>
  <dgm:cxnLst>
    <dgm:cxn modelId="{B3A18D2D-2BCE-447C-8B6F-F34387095809}" srcId="{E95634C6-4437-473E-B0A1-E6D52363E2E8}" destId="{603E5A74-FD8B-4147-B167-24054EA4CFB0}" srcOrd="0" destOrd="0" parTransId="{21A1C426-C195-42E9-A5B1-69EBA95A32D9}" sibTransId="{3C9FB5CF-7390-49CA-8DB5-575B8EBDE88A}"/>
    <dgm:cxn modelId="{916BEEEF-B621-4896-907A-6A62F902F198}" srcId="{5D70D6FA-E277-4BE1-B2B2-A556FCE84CDC}" destId="{B31CFD42-3A0C-4A7A-953E-CA9C5F2A6FEE}" srcOrd="3" destOrd="0" parTransId="{364A2895-F529-4365-8DE6-6D478F4FDB2E}" sibTransId="{8C41F728-9D30-4C13-B636-81FA974068E0}"/>
    <dgm:cxn modelId="{C42A0555-BA88-4316-BFD8-6177E7B1BF5F}" type="presOf" srcId="{C1C3967E-D68D-4719-9DCF-AB2F517CCAFA}" destId="{2F49B19F-A185-4A99-B517-311F8B9BB8F5}" srcOrd="0" destOrd="0" presId="urn:microsoft.com/office/officeart/2005/8/layout/orgChart1"/>
    <dgm:cxn modelId="{21A0E582-BF9D-46FF-A6B4-1176FE96988B}" type="presOf" srcId="{84492915-190A-4EF7-BA29-E8D1730C5013}" destId="{6917CDA4-5087-48C3-A9F6-7C6E00DF3F12}" srcOrd="0" destOrd="0" presId="urn:microsoft.com/office/officeart/2005/8/layout/orgChart1"/>
    <dgm:cxn modelId="{E5CDE7E8-8377-4119-85D4-3776B2D1CE9A}" srcId="{5D70D6FA-E277-4BE1-B2B2-A556FCE84CDC}" destId="{FF6C34EB-1364-494D-A04A-61A49A20B6AC}" srcOrd="0" destOrd="0" parTransId="{40908C45-310E-411E-8C21-132667497F8D}" sibTransId="{BC23EDE3-203A-469C-9835-F659966A906A}"/>
    <dgm:cxn modelId="{5DB2D5AC-B604-4087-AD91-EAC7E520CEAB}" type="presOf" srcId="{54D00149-C96E-4F0C-AFCE-BF33E1199F6A}" destId="{F32AF1F9-93CF-4BE7-A6A2-F5DA6667B420}" srcOrd="0" destOrd="0" presId="urn:microsoft.com/office/officeart/2005/8/layout/orgChart1"/>
    <dgm:cxn modelId="{694C0EE4-73E4-49BB-AA90-DF40AF2FE329}" srcId="{E95634C6-4437-473E-B0A1-E6D52363E2E8}" destId="{E51C9D32-2CAF-438D-83DE-F950F4CEBAFC}" srcOrd="3" destOrd="0" parTransId="{AEFF2FD9-FE7E-4FEA-9395-2C471CF6CB58}" sibTransId="{598BD84A-9ACB-4FDE-84F4-A0B4BFCE91BB}"/>
    <dgm:cxn modelId="{8B0CCCA1-3305-4FA7-A394-08C109B8BA35}" type="presOf" srcId="{FBD68CC9-C49A-4298-9D0F-7E39592AE3C0}" destId="{4E24D698-E701-4B99-A069-C204A9821F25}" srcOrd="1" destOrd="0" presId="urn:microsoft.com/office/officeart/2005/8/layout/orgChart1"/>
    <dgm:cxn modelId="{62DC42E9-36D2-4665-8B04-DE5EC67AA06D}" type="presOf" srcId="{A27A4BCA-FC84-4106-A02C-E51D44289F82}" destId="{426FC0C1-AF48-4373-8CA5-D2B256C33BDE}" srcOrd="0" destOrd="0" presId="urn:microsoft.com/office/officeart/2005/8/layout/orgChart1"/>
    <dgm:cxn modelId="{87442FCF-49FB-41C5-A8A7-A3C23EF8512F}" type="presOf" srcId="{33102179-9395-40C0-B731-B33401C80CDA}" destId="{2CC45923-C140-4540-ACF7-45369619FC64}" srcOrd="0" destOrd="0" presId="urn:microsoft.com/office/officeart/2005/8/layout/orgChart1"/>
    <dgm:cxn modelId="{F00439FB-1247-48A6-9D76-6856F1661998}" type="presOf" srcId="{A583B13C-8C7A-4B79-89AB-ABF3E2467587}" destId="{93473F1A-3549-4BE9-9C10-9214478BBE70}" srcOrd="1" destOrd="0" presId="urn:microsoft.com/office/officeart/2005/8/layout/orgChart1"/>
    <dgm:cxn modelId="{805DECD0-CB5E-4D2F-B7B2-C4AE159E081A}" type="presOf" srcId="{87B3A363-09DC-48FA-B566-DBE4BDD395E2}" destId="{5BFB042A-6439-426A-8B1E-77867A376A92}" srcOrd="0" destOrd="0" presId="urn:microsoft.com/office/officeart/2005/8/layout/orgChart1"/>
    <dgm:cxn modelId="{0EE4D77F-FE9B-45CA-B6F0-88A824606A2F}" srcId="{5D70D6FA-E277-4BE1-B2B2-A556FCE84CDC}" destId="{E563A29C-803A-46CA-9A1B-8359158C338C}" srcOrd="2" destOrd="0" parTransId="{1AFC0C85-AC2F-43A3-935D-E9BAFD863FAE}" sibTransId="{386684D2-2D48-4219-AF09-BF2C6D02781B}"/>
    <dgm:cxn modelId="{660D34BF-ACD5-47D2-B28B-C029E896CD4E}" type="presOf" srcId="{603E5A74-FD8B-4147-B167-24054EA4CFB0}" destId="{3BFAC178-2DB1-4266-A627-805A05F2CE2D}" srcOrd="0" destOrd="0" presId="urn:microsoft.com/office/officeart/2005/8/layout/orgChart1"/>
    <dgm:cxn modelId="{1EB7A986-6B18-49AD-8C12-932715B08740}" type="presOf" srcId="{F252DCDE-8E79-4A11-BFE5-4B813B91DA69}" destId="{16340BF7-A086-4DB0-8BD8-CB10CE28DC5D}" srcOrd="0" destOrd="0" presId="urn:microsoft.com/office/officeart/2005/8/layout/orgChart1"/>
    <dgm:cxn modelId="{1F7E7262-CD4E-4D39-B4E4-AEE4D6776ACB}" type="presOf" srcId="{54D00149-C96E-4F0C-AFCE-BF33E1199F6A}" destId="{02C1F846-C9DA-4231-9B72-F5C91A8A6550}" srcOrd="1" destOrd="0" presId="urn:microsoft.com/office/officeart/2005/8/layout/orgChart1"/>
    <dgm:cxn modelId="{98746BA1-B50D-4F70-9B92-382BE5C20067}" srcId="{87B3A363-09DC-48FA-B566-DBE4BDD395E2}" destId="{7665BF5E-A506-4908-B67B-7E257259D340}" srcOrd="0" destOrd="0" parTransId="{8750D6BC-F543-46FB-A831-33D4E19011D7}" sibTransId="{7A61975C-F1BC-4F83-8F3D-1F28867B3D51}"/>
    <dgm:cxn modelId="{37F55DE8-F1E1-4336-A55F-6547DC7E4FC4}" type="presOf" srcId="{AEFF2FD9-FE7E-4FEA-9395-2C471CF6CB58}" destId="{D8439C84-B178-43E1-9F45-54E42F85BE4D}" srcOrd="0" destOrd="0" presId="urn:microsoft.com/office/officeart/2005/8/layout/orgChart1"/>
    <dgm:cxn modelId="{95DC1140-E1AA-4121-9CCB-B02ED07ACFF8}" srcId="{5D70D6FA-E277-4BE1-B2B2-A556FCE84CDC}" destId="{54D00149-C96E-4F0C-AFCE-BF33E1199F6A}" srcOrd="1" destOrd="0" parTransId="{F252DCDE-8E79-4A11-BFE5-4B813B91DA69}" sibTransId="{E66DF0E9-3174-4A25-9C50-0FA1B90560A6}"/>
    <dgm:cxn modelId="{C7D61523-8752-49B4-9B02-B24EAD87B0D6}" type="presOf" srcId="{DF475F92-FA7F-45C7-8EAB-024C47342051}" destId="{6257F64E-7526-4DFF-B5AA-BB4FAABD0735}" srcOrd="1" destOrd="0" presId="urn:microsoft.com/office/officeart/2005/8/layout/orgChart1"/>
    <dgm:cxn modelId="{FEF9876F-9145-4354-A8FE-4B5C6FC54020}" type="presOf" srcId="{E95634C6-4437-473E-B0A1-E6D52363E2E8}" destId="{534531A2-E463-45FE-83A9-145521B27E50}" srcOrd="1" destOrd="0" presId="urn:microsoft.com/office/officeart/2005/8/layout/orgChart1"/>
    <dgm:cxn modelId="{EA4AF20C-FABE-4D03-A56E-1E3ED7C8C804}" type="presOf" srcId="{097D0B04-C692-4DEC-A382-399E01316D2D}" destId="{D931F3BB-FB96-4589-BACC-F6D888C111CD}" srcOrd="1" destOrd="0" presId="urn:microsoft.com/office/officeart/2005/8/layout/orgChart1"/>
    <dgm:cxn modelId="{3D0DEA5E-D7D2-45CC-865E-1180E17E0542}" type="presOf" srcId="{B31CFD42-3A0C-4A7A-953E-CA9C5F2A6FEE}" destId="{51EE1E28-1A71-402E-93DB-346C8C14CA79}" srcOrd="1" destOrd="0" presId="urn:microsoft.com/office/officeart/2005/8/layout/orgChart1"/>
    <dgm:cxn modelId="{8CC930B1-89D0-460C-B522-578F5624CAF5}" type="presOf" srcId="{5D70D6FA-E277-4BE1-B2B2-A556FCE84CDC}" destId="{CB0AA58A-A88B-408A-ACED-8E462CDDB0A8}" srcOrd="0" destOrd="0" presId="urn:microsoft.com/office/officeart/2005/8/layout/orgChart1"/>
    <dgm:cxn modelId="{585D240F-0099-42C1-B53F-C974F2AE5CF6}" srcId="{C1C3967E-D68D-4719-9DCF-AB2F517CCAFA}" destId="{E95634C6-4437-473E-B0A1-E6D52363E2E8}" srcOrd="0" destOrd="0" parTransId="{0C1951A3-21A8-4732-934E-21CFF0A426A7}" sibTransId="{4776CA64-6FC6-4C34-85C2-CB208A17EF72}"/>
    <dgm:cxn modelId="{B5B898A3-ECA2-4B3A-9422-C023CC1C23AD}" type="presOf" srcId="{FF6C34EB-1364-494D-A04A-61A49A20B6AC}" destId="{17CDBFBA-0F0A-4056-8F68-356738C95375}" srcOrd="1" destOrd="0" presId="urn:microsoft.com/office/officeart/2005/8/layout/orgChart1"/>
    <dgm:cxn modelId="{57993A66-7990-4689-927C-907FB889BF88}" type="presOf" srcId="{2E5D6FF5-F0BD-439B-AE9E-475AD1B6939A}" destId="{DE4011FB-ED25-4BF6-99E3-7A0F274FB500}" srcOrd="0" destOrd="0" presId="urn:microsoft.com/office/officeart/2005/8/layout/orgChart1"/>
    <dgm:cxn modelId="{0E6D0D47-3052-4C41-BAF6-59BCE434645E}" srcId="{E51C9D32-2CAF-438D-83DE-F950F4CEBAFC}" destId="{6B07507D-DD75-4F3E-9092-7569A69C9EB6}" srcOrd="2" destOrd="0" parTransId="{30EDBA78-B6F4-4676-A5BC-78033A60D074}" sibTransId="{FDC88FEF-60F2-4031-A6E1-54986319E425}"/>
    <dgm:cxn modelId="{2B52BCBB-7761-4D7F-978B-99BD0666552F}" srcId="{87B3A363-09DC-48FA-B566-DBE4BDD395E2}" destId="{A583B13C-8C7A-4B79-89AB-ABF3E2467587}" srcOrd="3" destOrd="0" parTransId="{A27A4BCA-FC84-4106-A02C-E51D44289F82}" sibTransId="{CF883A1E-00A5-4635-B059-B832F231EFD7}"/>
    <dgm:cxn modelId="{CABA4975-EBF7-4084-945A-F0418AF4820D}" type="presOf" srcId="{4C01A229-118D-4500-B460-2F2A93526C3A}" destId="{7F7EE2CB-ECD1-40E7-89B6-18F9DFCD3265}" srcOrd="0" destOrd="0" presId="urn:microsoft.com/office/officeart/2005/8/layout/orgChart1"/>
    <dgm:cxn modelId="{D9FA93F0-0FB9-4D2F-A2DF-5024F13062FE}" srcId="{E51C9D32-2CAF-438D-83DE-F950F4CEBAFC}" destId="{814E8E5B-1CDB-4F94-9338-0832E27272E9}" srcOrd="1" destOrd="0" parTransId="{AF2CDFA9-AE61-4348-A085-4FBF056F476C}" sibTransId="{86D2B89B-D532-4686-83AA-6A4BBBFE2E7D}"/>
    <dgm:cxn modelId="{5F679000-4813-4551-8647-E31E78A8F1EE}" type="presOf" srcId="{87B3A363-09DC-48FA-B566-DBE4BDD395E2}" destId="{590897FD-4543-435D-94D2-93449660E117}" srcOrd="1" destOrd="0" presId="urn:microsoft.com/office/officeart/2005/8/layout/orgChart1"/>
    <dgm:cxn modelId="{45E254C9-4A4E-423E-9C46-81870B1509CC}" type="presOf" srcId="{7665BF5E-A506-4908-B67B-7E257259D340}" destId="{9648A2DD-8277-4E71-A11C-05225BEAE14B}" srcOrd="0" destOrd="0" presId="urn:microsoft.com/office/officeart/2005/8/layout/orgChart1"/>
    <dgm:cxn modelId="{EC96D96C-DEC8-4191-A8AE-5F0B8B6E409F}" type="presOf" srcId="{6B07507D-DD75-4F3E-9092-7569A69C9EB6}" destId="{8C47E294-CBA3-4DD2-AA96-613D67EC0AC8}" srcOrd="1" destOrd="0" presId="urn:microsoft.com/office/officeart/2005/8/layout/orgChart1"/>
    <dgm:cxn modelId="{8A090C5D-6682-46FB-B8BA-6FC821F701AB}" type="presOf" srcId="{84492915-190A-4EF7-BA29-E8D1730C5013}" destId="{4622FA40-1965-4680-9154-9EA1ED08E164}" srcOrd="1" destOrd="0" presId="urn:microsoft.com/office/officeart/2005/8/layout/orgChart1"/>
    <dgm:cxn modelId="{4270378F-C586-4B21-A5CF-767488ECD78B}" type="presOf" srcId="{2E5D6FF5-F0BD-439B-AE9E-475AD1B6939A}" destId="{AFBCFFA3-7A54-400D-BE1C-651D89B1542E}" srcOrd="1" destOrd="0" presId="urn:microsoft.com/office/officeart/2005/8/layout/orgChart1"/>
    <dgm:cxn modelId="{6D1AD18C-4EF1-4E34-9F20-6B6D515B10B8}" type="presOf" srcId="{FF6C34EB-1364-494D-A04A-61A49A20B6AC}" destId="{482E2C57-EB89-43D9-8519-2DA623FE2784}" srcOrd="0" destOrd="0" presId="urn:microsoft.com/office/officeart/2005/8/layout/orgChart1"/>
    <dgm:cxn modelId="{5F0D78B4-8E45-4BE2-8183-5A33651C72FC}" type="presOf" srcId="{9E332517-D491-4A99-95E5-99350E703030}" destId="{BAEBAEB6-04A7-4C49-9917-AE28F0D9280C}" srcOrd="0" destOrd="0" presId="urn:microsoft.com/office/officeart/2005/8/layout/orgChart1"/>
    <dgm:cxn modelId="{A28C18A9-5C14-4BAF-B8AF-480D714BA494}" type="presOf" srcId="{40908C45-310E-411E-8C21-132667497F8D}" destId="{904AD835-1CFB-4AC1-A858-F50DCE580E93}" srcOrd="0" destOrd="0" presId="urn:microsoft.com/office/officeart/2005/8/layout/orgChart1"/>
    <dgm:cxn modelId="{86B869F2-9FE7-4DDF-AE5E-D775352B7AD0}" srcId="{603E5A74-FD8B-4147-B167-24054EA4CFB0}" destId="{FBD68CC9-C49A-4298-9D0F-7E39592AE3C0}" srcOrd="1" destOrd="0" parTransId="{9E332517-D491-4A99-95E5-99350E703030}" sibTransId="{FF2408F9-6E79-42B2-9F89-727DD6D9A579}"/>
    <dgm:cxn modelId="{655DECC6-1669-411B-9B2E-0A172B007AB7}" type="presOf" srcId="{DD25DD09-8958-4979-B8CA-54ED7EB92F32}" destId="{B13C9A00-822F-405A-A85C-0A68E847CEA2}" srcOrd="1" destOrd="0" presId="urn:microsoft.com/office/officeart/2005/8/layout/orgChart1"/>
    <dgm:cxn modelId="{B032B57F-2BAB-4653-857D-45E48115CC2C}" type="presOf" srcId="{1AFC0C85-AC2F-43A3-935D-E9BAFD863FAE}" destId="{87AF9612-4980-4867-8E94-DB6BA16E1C79}" srcOrd="0" destOrd="0" presId="urn:microsoft.com/office/officeart/2005/8/layout/orgChart1"/>
    <dgm:cxn modelId="{FABD4233-E172-4195-801F-937E852D9AAE}" type="presOf" srcId="{5D70D6FA-E277-4BE1-B2B2-A556FCE84CDC}" destId="{3253D151-E2AE-476C-98CB-2EEADDF87F06}" srcOrd="1" destOrd="0" presId="urn:microsoft.com/office/officeart/2005/8/layout/orgChart1"/>
    <dgm:cxn modelId="{8BA4A6FE-099F-46F0-9590-C9E538240969}" srcId="{E51C9D32-2CAF-438D-83DE-F950F4CEBAFC}" destId="{DF475F92-FA7F-45C7-8EAB-024C47342051}" srcOrd="3" destOrd="0" parTransId="{C61F7F68-3B9C-48CA-9EC1-39EE33369DE3}" sibTransId="{92420F7D-0E26-4E90-9ED3-4F91CBC76385}"/>
    <dgm:cxn modelId="{ABFDD7E5-5BEC-4BC7-819D-6C47B93E6C61}" type="presOf" srcId="{99708D3E-DCBD-4137-8A42-3DCD602C2D0E}" destId="{A69EDDDF-C748-4BC2-B882-1E08B04BA6C7}" srcOrd="0" destOrd="0" presId="urn:microsoft.com/office/officeart/2005/8/layout/orgChart1"/>
    <dgm:cxn modelId="{1193ECEE-2912-48ED-ADC7-0E0D89D878E1}" srcId="{E51C9D32-2CAF-438D-83DE-F950F4CEBAFC}" destId="{097D0B04-C692-4DEC-A382-399E01316D2D}" srcOrd="0" destOrd="0" parTransId="{617AD57F-3F3B-4F65-B6DB-42434503A298}" sibTransId="{5B27D882-EC0F-4B4F-9E0A-3B51D5B0CA87}"/>
    <dgm:cxn modelId="{296D7EAF-19AC-444C-ADB3-D46FD950A693}" type="presOf" srcId="{FBD68CC9-C49A-4298-9D0F-7E39592AE3C0}" destId="{2D65B0CF-95E1-4C6B-8079-FB4438BEAFBC}" srcOrd="0" destOrd="0" presId="urn:microsoft.com/office/officeart/2005/8/layout/orgChart1"/>
    <dgm:cxn modelId="{6BAEB5FB-0062-434D-9604-2840E5015D7D}" type="presOf" srcId="{1A6A12D5-D57C-465A-9741-406BB940D781}" destId="{5F236762-B7B8-4408-B23D-033BC3A48CE1}" srcOrd="1" destOrd="0" presId="urn:microsoft.com/office/officeart/2005/8/layout/orgChart1"/>
    <dgm:cxn modelId="{8DAFDF62-B480-4CC2-B8E7-EC5BD83272BF}" type="presOf" srcId="{1AAA4E3B-3A77-4B61-9A86-92A1A18FCA93}" destId="{C33B0499-B82E-403E-99E0-0CDABDE9F68A}" srcOrd="0" destOrd="0" presId="urn:microsoft.com/office/officeart/2005/8/layout/orgChart1"/>
    <dgm:cxn modelId="{E05E1305-10B2-4FA3-9D19-39BFA23B2A0B}" type="presOf" srcId="{8C8B19D8-67B5-47D1-A956-FC1C1BFAFCA1}" destId="{EA8DCB4E-119F-42AE-94A4-E404452F5879}" srcOrd="0" destOrd="0" presId="urn:microsoft.com/office/officeart/2005/8/layout/orgChart1"/>
    <dgm:cxn modelId="{206FC968-2B20-4EDB-BD48-9162193A38BD}" type="presOf" srcId="{2FE9D5AD-B817-43CD-8041-A8D83257C2CB}" destId="{B38FF658-4398-484A-A9AC-E0D334746523}" srcOrd="0" destOrd="0" presId="urn:microsoft.com/office/officeart/2005/8/layout/orgChart1"/>
    <dgm:cxn modelId="{324599F2-8C4B-4175-B782-4BF13203AB74}" type="presOf" srcId="{DF475F92-FA7F-45C7-8EAB-024C47342051}" destId="{C53955B2-C002-4930-999A-A235C93A30F8}" srcOrd="0" destOrd="0" presId="urn:microsoft.com/office/officeart/2005/8/layout/orgChart1"/>
    <dgm:cxn modelId="{0CAEB46B-A7B5-4A64-ACB3-36E32F71DC3E}" type="presOf" srcId="{C61F7F68-3B9C-48CA-9EC1-39EE33369DE3}" destId="{92584B96-E556-4475-A964-CA15B8B63B1C}" srcOrd="0" destOrd="0" presId="urn:microsoft.com/office/officeart/2005/8/layout/orgChart1"/>
    <dgm:cxn modelId="{2B15C2D2-357B-4D54-A3E2-B38E22F940AA}" type="presOf" srcId="{814E8E5B-1CDB-4F94-9338-0832E27272E9}" destId="{3A878519-6DB9-464F-AA5E-767BAEC0314D}" srcOrd="0" destOrd="0" presId="urn:microsoft.com/office/officeart/2005/8/layout/orgChart1"/>
    <dgm:cxn modelId="{8082AFA2-4EFB-46E6-8F09-8B408B72EC1C}" type="presOf" srcId="{E563A29C-803A-46CA-9A1B-8359158C338C}" destId="{32452196-A934-407C-9F1E-3935F93FEDFB}" srcOrd="0" destOrd="0" presId="urn:microsoft.com/office/officeart/2005/8/layout/orgChart1"/>
    <dgm:cxn modelId="{F81470B0-E122-4CE0-84EA-EDA71B69F187}" type="presOf" srcId="{097D0B04-C692-4DEC-A382-399E01316D2D}" destId="{E57B5AAF-B342-4E71-96A1-13B6C15784EA}" srcOrd="0" destOrd="0" presId="urn:microsoft.com/office/officeart/2005/8/layout/orgChart1"/>
    <dgm:cxn modelId="{FC3BB291-B7BC-4CA5-91BA-69F65DE22ED6}" type="presOf" srcId="{4C01A229-118D-4500-B460-2F2A93526C3A}" destId="{D67A8153-8EF5-4E87-82AF-31BA02E013D8}" srcOrd="1" destOrd="0" presId="urn:microsoft.com/office/officeart/2005/8/layout/orgChart1"/>
    <dgm:cxn modelId="{EC8A329C-6765-456B-9DE0-C101BCD3A5C6}" type="presOf" srcId="{814E8E5B-1CDB-4F94-9338-0832E27272E9}" destId="{71C1B09F-C717-497B-88D2-4118E596E010}" srcOrd="1" destOrd="0" presId="urn:microsoft.com/office/officeart/2005/8/layout/orgChart1"/>
    <dgm:cxn modelId="{21B9E540-2D13-48D2-B071-4649DF5AD63A}" srcId="{603E5A74-FD8B-4147-B167-24054EA4CFB0}" destId="{2E5D6FF5-F0BD-439B-AE9E-475AD1B6939A}" srcOrd="0" destOrd="0" parTransId="{351BFDA0-F58F-4D9D-BA3C-BE8821D9EA04}" sibTransId="{9ACF4428-41C0-4711-A50D-CFCBFB55910D}"/>
    <dgm:cxn modelId="{B251F24D-3D12-4975-ADA8-D2C1C453A5DF}" type="presOf" srcId="{603E5A74-FD8B-4147-B167-24054EA4CFB0}" destId="{2451925C-A3C6-42D7-85E3-BECB7926AEB7}" srcOrd="1" destOrd="0" presId="urn:microsoft.com/office/officeart/2005/8/layout/orgChart1"/>
    <dgm:cxn modelId="{B514C3A3-1BA5-4756-ABBE-7CED5B8B6BDA}" type="presOf" srcId="{A583B13C-8C7A-4B79-89AB-ABF3E2467587}" destId="{42AF5372-8A3A-45D7-857D-99DDCCD10DC9}" srcOrd="0" destOrd="0" presId="urn:microsoft.com/office/officeart/2005/8/layout/orgChart1"/>
    <dgm:cxn modelId="{26300536-5B85-4F73-BFC7-C37B16DBD4B8}" type="presOf" srcId="{E95634C6-4437-473E-B0A1-E6D52363E2E8}" destId="{1A2AF9A8-D115-45BF-8F3E-79B499B7CC6E}" srcOrd="0" destOrd="0" presId="urn:microsoft.com/office/officeart/2005/8/layout/orgChart1"/>
    <dgm:cxn modelId="{286A7F48-0E79-49BB-80E1-96352A4C7A04}" type="presOf" srcId="{7665BF5E-A506-4908-B67B-7E257259D340}" destId="{A66C1811-7B7C-4AB4-98B6-758269FFDC22}" srcOrd="1" destOrd="0" presId="urn:microsoft.com/office/officeart/2005/8/layout/orgChart1"/>
    <dgm:cxn modelId="{74D59EAD-2A20-44AB-80D3-4578FFD0B1A1}" type="presOf" srcId="{E51C9D32-2CAF-438D-83DE-F950F4CEBAFC}" destId="{CCAAB98D-D71D-4520-9718-4D15A725650F}" srcOrd="1" destOrd="0" presId="urn:microsoft.com/office/officeart/2005/8/layout/orgChart1"/>
    <dgm:cxn modelId="{865C9729-BDC1-47C7-A39B-91D6428C018A}" srcId="{603E5A74-FD8B-4147-B167-24054EA4CFB0}" destId="{4C01A229-118D-4500-B460-2F2A93526C3A}" srcOrd="3" destOrd="0" parTransId="{99708D3E-DCBD-4137-8A42-3DCD602C2D0E}" sibTransId="{CD5C0045-DA19-4452-B1E2-2D70883ACAE8}"/>
    <dgm:cxn modelId="{DA76AA8E-AEA7-4B9C-9DC7-D370012F7416}" type="presOf" srcId="{30EDBA78-B6F4-4676-A5BC-78033A60D074}" destId="{2BC4BF71-2BCF-4873-81F8-B1DBDADFBBC6}" srcOrd="0" destOrd="0" presId="urn:microsoft.com/office/officeart/2005/8/layout/orgChart1"/>
    <dgm:cxn modelId="{D2498742-9EB1-4269-8624-2F5C26EBE00E}" srcId="{E95634C6-4437-473E-B0A1-E6D52363E2E8}" destId="{87B3A363-09DC-48FA-B566-DBE4BDD395E2}" srcOrd="1" destOrd="0" parTransId="{1AAA4E3B-3A77-4B61-9A86-92A1A18FCA93}" sibTransId="{FE42A96D-245F-4DAC-80D8-09DA9211F105}"/>
    <dgm:cxn modelId="{B92D5FB9-E372-4400-BE26-08C7D6D527DC}" srcId="{E95634C6-4437-473E-B0A1-E6D52363E2E8}" destId="{5D70D6FA-E277-4BE1-B2B2-A556FCE84CDC}" srcOrd="2" destOrd="0" parTransId="{06E2BA98-EEA4-42A2-A301-FFC40A3A2189}" sibTransId="{D7482D44-6126-43CF-BD29-B981A51A52F0}"/>
    <dgm:cxn modelId="{D0D50B6A-F079-4540-A3D6-5EA14449E1C7}" type="presOf" srcId="{617AD57F-3F3B-4F65-B6DB-42434503A298}" destId="{659CD96F-F98F-4C04-9196-9BBEFA31E2F7}" srcOrd="0" destOrd="0" presId="urn:microsoft.com/office/officeart/2005/8/layout/orgChart1"/>
    <dgm:cxn modelId="{54B19DDA-C5DA-4BE2-9A7B-B07FC158DDF3}" srcId="{603E5A74-FD8B-4147-B167-24054EA4CFB0}" destId="{DD25DD09-8958-4979-B8CA-54ED7EB92F32}" srcOrd="2" destOrd="0" parTransId="{33102179-9395-40C0-B731-B33401C80CDA}" sibTransId="{8EB2E418-0C53-476F-A8DC-AFE455FDF181}"/>
    <dgm:cxn modelId="{6927E70C-3670-459E-B150-4B758AD11830}" srcId="{87B3A363-09DC-48FA-B566-DBE4BDD395E2}" destId="{84492915-190A-4EF7-BA29-E8D1730C5013}" srcOrd="1" destOrd="0" parTransId="{8C8B19D8-67B5-47D1-A956-FC1C1BFAFCA1}" sibTransId="{829CD7D1-6A04-409F-89DA-3D893088CD76}"/>
    <dgm:cxn modelId="{D52F93F9-7F46-4CD3-A74B-B6A94C970D2B}" type="presOf" srcId="{AF2CDFA9-AE61-4348-A085-4FBF056F476C}" destId="{58BB27ED-D617-4761-B9C9-00213B465043}" srcOrd="0" destOrd="0" presId="urn:microsoft.com/office/officeart/2005/8/layout/orgChart1"/>
    <dgm:cxn modelId="{84887BCE-F38B-4FF9-9009-0EF0172846EB}" type="presOf" srcId="{8750D6BC-F543-46FB-A831-33D4E19011D7}" destId="{D9876620-DC14-48CA-854F-179787E5E40A}" srcOrd="0" destOrd="0" presId="urn:microsoft.com/office/officeart/2005/8/layout/orgChart1"/>
    <dgm:cxn modelId="{3829174C-B84A-4D31-BE3D-14D94647C684}" type="presOf" srcId="{6B07507D-DD75-4F3E-9092-7569A69C9EB6}" destId="{93301539-0836-4678-895D-2775333DA734}" srcOrd="0" destOrd="0" presId="urn:microsoft.com/office/officeart/2005/8/layout/orgChart1"/>
    <dgm:cxn modelId="{4DC3F1B7-D69E-41EE-8A71-DE45CE2A6E67}" type="presOf" srcId="{351BFDA0-F58F-4D9D-BA3C-BE8821D9EA04}" destId="{B7F9C1C7-D9EB-4240-97F1-043C55B2F3BC}" srcOrd="0" destOrd="0" presId="urn:microsoft.com/office/officeart/2005/8/layout/orgChart1"/>
    <dgm:cxn modelId="{D627B0A3-F83E-4980-B202-926AC6217335}" srcId="{87B3A363-09DC-48FA-B566-DBE4BDD395E2}" destId="{1A6A12D5-D57C-465A-9741-406BB940D781}" srcOrd="2" destOrd="0" parTransId="{2FE9D5AD-B817-43CD-8041-A8D83257C2CB}" sibTransId="{3E65DF10-66E8-48F8-9BEB-C0774EEFC74E}"/>
    <dgm:cxn modelId="{D8C65333-7893-4EF4-BDAE-BC4CFAB7221E}" type="presOf" srcId="{1A6A12D5-D57C-465A-9741-406BB940D781}" destId="{8900F93D-9FDA-41A6-9C6F-7ECAE927EA54}" srcOrd="0" destOrd="0" presId="urn:microsoft.com/office/officeart/2005/8/layout/orgChart1"/>
    <dgm:cxn modelId="{D7FA4C76-A09A-4BA8-86B1-402690A59686}" type="presOf" srcId="{DD25DD09-8958-4979-B8CA-54ED7EB92F32}" destId="{32E0BD36-635F-4B07-BC4B-73506EF4E86A}" srcOrd="0" destOrd="0" presId="urn:microsoft.com/office/officeart/2005/8/layout/orgChart1"/>
    <dgm:cxn modelId="{73186465-8B31-42CF-8295-DD1514647966}" type="presOf" srcId="{B31CFD42-3A0C-4A7A-953E-CA9C5F2A6FEE}" destId="{B4A54D0D-E7CD-42E9-964E-003B77913428}" srcOrd="0" destOrd="0" presId="urn:microsoft.com/office/officeart/2005/8/layout/orgChart1"/>
    <dgm:cxn modelId="{CCE8F2A2-37A4-4BA1-B542-DBA9F8552AB4}" type="presOf" srcId="{E51C9D32-2CAF-438D-83DE-F950F4CEBAFC}" destId="{4EBB22D2-63B1-4EE0-AF4F-752FFA76712E}" srcOrd="0" destOrd="0" presId="urn:microsoft.com/office/officeart/2005/8/layout/orgChart1"/>
    <dgm:cxn modelId="{6A001D20-4C5D-455A-B457-83C1F168739A}" type="presOf" srcId="{21A1C426-C195-42E9-A5B1-69EBA95A32D9}" destId="{2C3B6771-1A41-4C50-A2D4-2F862EF5843F}" srcOrd="0" destOrd="0" presId="urn:microsoft.com/office/officeart/2005/8/layout/orgChart1"/>
    <dgm:cxn modelId="{8CBA5F43-6112-4A6C-9481-E47FA02E209E}" type="presOf" srcId="{06E2BA98-EEA4-42A2-A301-FFC40A3A2189}" destId="{73E611E4-B989-44DD-AEB7-64CAB5577CE1}" srcOrd="0" destOrd="0" presId="urn:microsoft.com/office/officeart/2005/8/layout/orgChart1"/>
    <dgm:cxn modelId="{99643E99-24C8-4DAA-AFA1-CC3BAC61662E}" type="presOf" srcId="{364A2895-F529-4365-8DE6-6D478F4FDB2E}" destId="{90369D2C-43FB-4C7B-9D4E-610BEAA727F4}" srcOrd="0" destOrd="0" presId="urn:microsoft.com/office/officeart/2005/8/layout/orgChart1"/>
    <dgm:cxn modelId="{4EEECD98-857C-49DA-A3BC-64DD4A26675D}" type="presOf" srcId="{E563A29C-803A-46CA-9A1B-8359158C338C}" destId="{D21F123F-DEB5-413A-944F-F7B8035E5FA6}" srcOrd="1" destOrd="0" presId="urn:microsoft.com/office/officeart/2005/8/layout/orgChart1"/>
    <dgm:cxn modelId="{D23C24D7-347D-4966-99C3-821C1A7196CA}" type="presParOf" srcId="{2F49B19F-A185-4A99-B517-311F8B9BB8F5}" destId="{5BCE701A-DE6F-41E1-B154-17448CB252BC}" srcOrd="0" destOrd="0" presId="urn:microsoft.com/office/officeart/2005/8/layout/orgChart1"/>
    <dgm:cxn modelId="{8C10BBB3-C72F-4118-AB65-744C36D2A023}" type="presParOf" srcId="{5BCE701A-DE6F-41E1-B154-17448CB252BC}" destId="{F12DACC8-682B-4CEB-9D11-7A49A5738FEA}" srcOrd="0" destOrd="0" presId="urn:microsoft.com/office/officeart/2005/8/layout/orgChart1"/>
    <dgm:cxn modelId="{A5F19EDF-0E66-4E9C-A188-0D2EE9542CA4}" type="presParOf" srcId="{F12DACC8-682B-4CEB-9D11-7A49A5738FEA}" destId="{1A2AF9A8-D115-45BF-8F3E-79B499B7CC6E}" srcOrd="0" destOrd="0" presId="urn:microsoft.com/office/officeart/2005/8/layout/orgChart1"/>
    <dgm:cxn modelId="{8121E503-4E27-4478-BA0F-4E97956A721C}" type="presParOf" srcId="{F12DACC8-682B-4CEB-9D11-7A49A5738FEA}" destId="{534531A2-E463-45FE-83A9-145521B27E50}" srcOrd="1" destOrd="0" presId="urn:microsoft.com/office/officeart/2005/8/layout/orgChart1"/>
    <dgm:cxn modelId="{E195BC1E-6692-47E3-81CB-FB0D28E3A267}" type="presParOf" srcId="{5BCE701A-DE6F-41E1-B154-17448CB252BC}" destId="{7AB5FDD4-7553-4820-9067-C9C22EAD5D60}" srcOrd="1" destOrd="0" presId="urn:microsoft.com/office/officeart/2005/8/layout/orgChart1"/>
    <dgm:cxn modelId="{37AF76F6-7115-4FB5-B970-F462BAC95FCB}" type="presParOf" srcId="{7AB5FDD4-7553-4820-9067-C9C22EAD5D60}" destId="{2C3B6771-1A41-4C50-A2D4-2F862EF5843F}" srcOrd="0" destOrd="0" presId="urn:microsoft.com/office/officeart/2005/8/layout/orgChart1"/>
    <dgm:cxn modelId="{8BA39471-D2CB-4152-9E82-D42799130AC9}" type="presParOf" srcId="{7AB5FDD4-7553-4820-9067-C9C22EAD5D60}" destId="{E4DCDA00-A4B9-4677-AE46-63B8ADA0F716}" srcOrd="1" destOrd="0" presId="urn:microsoft.com/office/officeart/2005/8/layout/orgChart1"/>
    <dgm:cxn modelId="{5DBDB97C-A7BB-4749-9672-34E69FFCDE03}" type="presParOf" srcId="{E4DCDA00-A4B9-4677-AE46-63B8ADA0F716}" destId="{C6FAAE28-777D-4330-AC08-35F60A9A537C}" srcOrd="0" destOrd="0" presId="urn:microsoft.com/office/officeart/2005/8/layout/orgChart1"/>
    <dgm:cxn modelId="{16A90D65-C5C3-4392-9C3A-459184D0E6D1}" type="presParOf" srcId="{C6FAAE28-777D-4330-AC08-35F60A9A537C}" destId="{3BFAC178-2DB1-4266-A627-805A05F2CE2D}" srcOrd="0" destOrd="0" presId="urn:microsoft.com/office/officeart/2005/8/layout/orgChart1"/>
    <dgm:cxn modelId="{AA869EA7-D006-458F-9F43-B5B8919FD3F2}" type="presParOf" srcId="{C6FAAE28-777D-4330-AC08-35F60A9A537C}" destId="{2451925C-A3C6-42D7-85E3-BECB7926AEB7}" srcOrd="1" destOrd="0" presId="urn:microsoft.com/office/officeart/2005/8/layout/orgChart1"/>
    <dgm:cxn modelId="{211E0FBA-B356-4741-B657-96F5B99E993E}" type="presParOf" srcId="{E4DCDA00-A4B9-4677-AE46-63B8ADA0F716}" destId="{3AAEB154-2028-41F4-B1DC-FBDB89038601}" srcOrd="1" destOrd="0" presId="urn:microsoft.com/office/officeart/2005/8/layout/orgChart1"/>
    <dgm:cxn modelId="{E18702CF-E36E-4D64-8C38-8BA2C8822E50}" type="presParOf" srcId="{3AAEB154-2028-41F4-B1DC-FBDB89038601}" destId="{B7F9C1C7-D9EB-4240-97F1-043C55B2F3BC}" srcOrd="0" destOrd="0" presId="urn:microsoft.com/office/officeart/2005/8/layout/orgChart1"/>
    <dgm:cxn modelId="{1CABE078-1409-4805-AA33-FE8E1515FBC7}" type="presParOf" srcId="{3AAEB154-2028-41F4-B1DC-FBDB89038601}" destId="{8425670B-9B10-458A-8D87-0332B8AFA96D}" srcOrd="1" destOrd="0" presId="urn:microsoft.com/office/officeart/2005/8/layout/orgChart1"/>
    <dgm:cxn modelId="{02B332D3-7B2F-4FB4-A87C-5D797EB72B10}" type="presParOf" srcId="{8425670B-9B10-458A-8D87-0332B8AFA96D}" destId="{4CF55101-5708-4958-AFDC-B99A8F93ACEC}" srcOrd="0" destOrd="0" presId="urn:microsoft.com/office/officeart/2005/8/layout/orgChart1"/>
    <dgm:cxn modelId="{B99DDCD8-3869-4851-8CDE-1C1BF21E8E07}" type="presParOf" srcId="{4CF55101-5708-4958-AFDC-B99A8F93ACEC}" destId="{DE4011FB-ED25-4BF6-99E3-7A0F274FB500}" srcOrd="0" destOrd="0" presId="urn:microsoft.com/office/officeart/2005/8/layout/orgChart1"/>
    <dgm:cxn modelId="{C7E1C5FF-4F9D-4856-9CF4-8C4285AC54F3}" type="presParOf" srcId="{4CF55101-5708-4958-AFDC-B99A8F93ACEC}" destId="{AFBCFFA3-7A54-400D-BE1C-651D89B1542E}" srcOrd="1" destOrd="0" presId="urn:microsoft.com/office/officeart/2005/8/layout/orgChart1"/>
    <dgm:cxn modelId="{41C02A00-9EA9-4471-8976-3CD6C4275661}" type="presParOf" srcId="{8425670B-9B10-458A-8D87-0332B8AFA96D}" destId="{2E3580D6-661B-4C90-A2F2-79A76685B448}" srcOrd="1" destOrd="0" presId="urn:microsoft.com/office/officeart/2005/8/layout/orgChart1"/>
    <dgm:cxn modelId="{8D3B4C3D-B5BA-406D-A563-B0A5370BF47E}" type="presParOf" srcId="{8425670B-9B10-458A-8D87-0332B8AFA96D}" destId="{915129F2-1585-4113-BDE0-AFE07BADD3F5}" srcOrd="2" destOrd="0" presId="urn:microsoft.com/office/officeart/2005/8/layout/orgChart1"/>
    <dgm:cxn modelId="{313574B5-DE40-4FFB-A629-2A40DFDE3758}" type="presParOf" srcId="{3AAEB154-2028-41F4-B1DC-FBDB89038601}" destId="{BAEBAEB6-04A7-4C49-9917-AE28F0D9280C}" srcOrd="2" destOrd="0" presId="urn:microsoft.com/office/officeart/2005/8/layout/orgChart1"/>
    <dgm:cxn modelId="{B3612A04-2C26-4C01-B487-EFBFB4DADFB8}" type="presParOf" srcId="{3AAEB154-2028-41F4-B1DC-FBDB89038601}" destId="{9DBE6CBB-543D-44DE-8AF4-728D7A8385A1}" srcOrd="3" destOrd="0" presId="urn:microsoft.com/office/officeart/2005/8/layout/orgChart1"/>
    <dgm:cxn modelId="{19C7CA64-91A8-47DC-97F7-90A05CBCAC2F}" type="presParOf" srcId="{9DBE6CBB-543D-44DE-8AF4-728D7A8385A1}" destId="{61044692-52E9-4953-90EB-D0A161B6E533}" srcOrd="0" destOrd="0" presId="urn:microsoft.com/office/officeart/2005/8/layout/orgChart1"/>
    <dgm:cxn modelId="{B0DD8514-0F28-4410-A68C-7876DBB4AEF8}" type="presParOf" srcId="{61044692-52E9-4953-90EB-D0A161B6E533}" destId="{2D65B0CF-95E1-4C6B-8079-FB4438BEAFBC}" srcOrd="0" destOrd="0" presId="urn:microsoft.com/office/officeart/2005/8/layout/orgChart1"/>
    <dgm:cxn modelId="{D119841F-9D91-4FCB-8C36-E3D7085DBA92}" type="presParOf" srcId="{61044692-52E9-4953-90EB-D0A161B6E533}" destId="{4E24D698-E701-4B99-A069-C204A9821F25}" srcOrd="1" destOrd="0" presId="urn:microsoft.com/office/officeart/2005/8/layout/orgChart1"/>
    <dgm:cxn modelId="{111BAB42-6AE7-433D-A470-5775B1377DAE}" type="presParOf" srcId="{9DBE6CBB-543D-44DE-8AF4-728D7A8385A1}" destId="{D1445A5E-2DA4-470F-BD11-B5B4574B08FC}" srcOrd="1" destOrd="0" presId="urn:microsoft.com/office/officeart/2005/8/layout/orgChart1"/>
    <dgm:cxn modelId="{3D629254-92C5-4868-A1A7-F68CC1B7DA36}" type="presParOf" srcId="{9DBE6CBB-543D-44DE-8AF4-728D7A8385A1}" destId="{79A86381-140D-47C8-B7A6-2D89646557D6}" srcOrd="2" destOrd="0" presId="urn:microsoft.com/office/officeart/2005/8/layout/orgChart1"/>
    <dgm:cxn modelId="{D6BE0AB0-3960-4088-911F-59AC595967FE}" type="presParOf" srcId="{3AAEB154-2028-41F4-B1DC-FBDB89038601}" destId="{2CC45923-C140-4540-ACF7-45369619FC64}" srcOrd="4" destOrd="0" presId="urn:microsoft.com/office/officeart/2005/8/layout/orgChart1"/>
    <dgm:cxn modelId="{6FFFA357-CBC5-446C-8978-639357927C99}" type="presParOf" srcId="{3AAEB154-2028-41F4-B1DC-FBDB89038601}" destId="{7CDD87B8-239E-4C29-9590-DD0EF91707C0}" srcOrd="5" destOrd="0" presId="urn:microsoft.com/office/officeart/2005/8/layout/orgChart1"/>
    <dgm:cxn modelId="{967460DE-4A16-4353-8640-52065D8ADC6F}" type="presParOf" srcId="{7CDD87B8-239E-4C29-9590-DD0EF91707C0}" destId="{DDD9230E-6D14-44A8-879B-58251175BF12}" srcOrd="0" destOrd="0" presId="urn:microsoft.com/office/officeart/2005/8/layout/orgChart1"/>
    <dgm:cxn modelId="{E361F41A-B3AD-4CA7-83A4-612DB5B3282F}" type="presParOf" srcId="{DDD9230E-6D14-44A8-879B-58251175BF12}" destId="{32E0BD36-635F-4B07-BC4B-73506EF4E86A}" srcOrd="0" destOrd="0" presId="urn:microsoft.com/office/officeart/2005/8/layout/orgChart1"/>
    <dgm:cxn modelId="{035E8F78-3B87-41E6-B687-C09CEF9A8D78}" type="presParOf" srcId="{DDD9230E-6D14-44A8-879B-58251175BF12}" destId="{B13C9A00-822F-405A-A85C-0A68E847CEA2}" srcOrd="1" destOrd="0" presId="urn:microsoft.com/office/officeart/2005/8/layout/orgChart1"/>
    <dgm:cxn modelId="{6FACED23-A677-4F58-B634-6A3ACB75B28E}" type="presParOf" srcId="{7CDD87B8-239E-4C29-9590-DD0EF91707C0}" destId="{306C2E56-EE43-4023-929C-3493B2DFEEB5}" srcOrd="1" destOrd="0" presId="urn:microsoft.com/office/officeart/2005/8/layout/orgChart1"/>
    <dgm:cxn modelId="{E01F2D91-54E2-481C-ACE3-B1AE6F5E9631}" type="presParOf" srcId="{7CDD87B8-239E-4C29-9590-DD0EF91707C0}" destId="{5DD34A5A-D9F8-4A61-92AE-1EDB2C48F3EB}" srcOrd="2" destOrd="0" presId="urn:microsoft.com/office/officeart/2005/8/layout/orgChart1"/>
    <dgm:cxn modelId="{C4B1CF56-13CF-4E67-8F43-6E63D0822825}" type="presParOf" srcId="{3AAEB154-2028-41F4-B1DC-FBDB89038601}" destId="{A69EDDDF-C748-4BC2-B882-1E08B04BA6C7}" srcOrd="6" destOrd="0" presId="urn:microsoft.com/office/officeart/2005/8/layout/orgChart1"/>
    <dgm:cxn modelId="{8EFE5344-1385-43BE-8949-06BC390F801F}" type="presParOf" srcId="{3AAEB154-2028-41F4-B1DC-FBDB89038601}" destId="{D1348D68-53D7-44B2-8BED-4F32E254658B}" srcOrd="7" destOrd="0" presId="urn:microsoft.com/office/officeart/2005/8/layout/orgChart1"/>
    <dgm:cxn modelId="{F6271465-FA30-4524-8BE2-19C895C28382}" type="presParOf" srcId="{D1348D68-53D7-44B2-8BED-4F32E254658B}" destId="{53A38451-9DC8-4649-8B5E-0E829A582673}" srcOrd="0" destOrd="0" presId="urn:microsoft.com/office/officeart/2005/8/layout/orgChart1"/>
    <dgm:cxn modelId="{91A5C7D3-1F25-42D8-AE90-7B435AE246F6}" type="presParOf" srcId="{53A38451-9DC8-4649-8B5E-0E829A582673}" destId="{7F7EE2CB-ECD1-40E7-89B6-18F9DFCD3265}" srcOrd="0" destOrd="0" presId="urn:microsoft.com/office/officeart/2005/8/layout/orgChart1"/>
    <dgm:cxn modelId="{AEA8F094-4550-4878-BC2C-CF32AE194924}" type="presParOf" srcId="{53A38451-9DC8-4649-8B5E-0E829A582673}" destId="{D67A8153-8EF5-4E87-82AF-31BA02E013D8}" srcOrd="1" destOrd="0" presId="urn:microsoft.com/office/officeart/2005/8/layout/orgChart1"/>
    <dgm:cxn modelId="{B998FBDF-49A0-46E4-ADCD-EF176C28DCEB}" type="presParOf" srcId="{D1348D68-53D7-44B2-8BED-4F32E254658B}" destId="{4DB10188-5E8A-431E-93F4-BD0D91FCAB39}" srcOrd="1" destOrd="0" presId="urn:microsoft.com/office/officeart/2005/8/layout/orgChart1"/>
    <dgm:cxn modelId="{738DB2A3-AD3A-48F8-B42D-31C850F651CD}" type="presParOf" srcId="{D1348D68-53D7-44B2-8BED-4F32E254658B}" destId="{9EE6F7C4-3A16-47C4-AD41-1CB87B030B7D}" srcOrd="2" destOrd="0" presId="urn:microsoft.com/office/officeart/2005/8/layout/orgChart1"/>
    <dgm:cxn modelId="{15ABDEDE-A60C-4608-AD36-B89C7AF29005}" type="presParOf" srcId="{E4DCDA00-A4B9-4677-AE46-63B8ADA0F716}" destId="{3AA62BC1-148A-43DD-805C-391A5D4AE345}" srcOrd="2" destOrd="0" presId="urn:microsoft.com/office/officeart/2005/8/layout/orgChart1"/>
    <dgm:cxn modelId="{2707B7A4-414D-4A8E-BDBE-22D5F79C2FB0}" type="presParOf" srcId="{7AB5FDD4-7553-4820-9067-C9C22EAD5D60}" destId="{C33B0499-B82E-403E-99E0-0CDABDE9F68A}" srcOrd="2" destOrd="0" presId="urn:microsoft.com/office/officeart/2005/8/layout/orgChart1"/>
    <dgm:cxn modelId="{5DF339D0-01E5-461E-9F6B-475752141BD4}" type="presParOf" srcId="{7AB5FDD4-7553-4820-9067-C9C22EAD5D60}" destId="{2ABB412A-A54A-4CEE-9280-DA4A27622984}" srcOrd="3" destOrd="0" presId="urn:microsoft.com/office/officeart/2005/8/layout/orgChart1"/>
    <dgm:cxn modelId="{42634A20-8399-4D3F-9239-323718590A8C}" type="presParOf" srcId="{2ABB412A-A54A-4CEE-9280-DA4A27622984}" destId="{4E12AB05-4052-4023-9CF5-C8452BC09DDB}" srcOrd="0" destOrd="0" presId="urn:microsoft.com/office/officeart/2005/8/layout/orgChart1"/>
    <dgm:cxn modelId="{CAF452D4-C1B0-478A-A284-E13F22E6CB2B}" type="presParOf" srcId="{4E12AB05-4052-4023-9CF5-C8452BC09DDB}" destId="{5BFB042A-6439-426A-8B1E-77867A376A92}" srcOrd="0" destOrd="0" presId="urn:microsoft.com/office/officeart/2005/8/layout/orgChart1"/>
    <dgm:cxn modelId="{2826E0D0-600D-4174-9411-665DA81E47CC}" type="presParOf" srcId="{4E12AB05-4052-4023-9CF5-C8452BC09DDB}" destId="{590897FD-4543-435D-94D2-93449660E117}" srcOrd="1" destOrd="0" presId="urn:microsoft.com/office/officeart/2005/8/layout/orgChart1"/>
    <dgm:cxn modelId="{95C15B13-EAB1-466C-8F4D-5F90C9D9610B}" type="presParOf" srcId="{2ABB412A-A54A-4CEE-9280-DA4A27622984}" destId="{A98E20F4-01D3-4B14-A52D-6467A8BD5F9F}" srcOrd="1" destOrd="0" presId="urn:microsoft.com/office/officeart/2005/8/layout/orgChart1"/>
    <dgm:cxn modelId="{6FFE8A06-3299-4CF7-8FA4-FBA5161009C5}" type="presParOf" srcId="{A98E20F4-01D3-4B14-A52D-6467A8BD5F9F}" destId="{D9876620-DC14-48CA-854F-179787E5E40A}" srcOrd="0" destOrd="0" presId="urn:microsoft.com/office/officeart/2005/8/layout/orgChart1"/>
    <dgm:cxn modelId="{C2BF163F-F153-4F3A-BE13-29B3937CD0A2}" type="presParOf" srcId="{A98E20F4-01D3-4B14-A52D-6467A8BD5F9F}" destId="{BDE64681-E29B-439A-8881-6A8D699ED5E8}" srcOrd="1" destOrd="0" presId="urn:microsoft.com/office/officeart/2005/8/layout/orgChart1"/>
    <dgm:cxn modelId="{FC961587-2F8C-4113-9E0E-52A3122ECC55}" type="presParOf" srcId="{BDE64681-E29B-439A-8881-6A8D699ED5E8}" destId="{107F8843-3387-493E-AD1F-6B64EF9A3A24}" srcOrd="0" destOrd="0" presId="urn:microsoft.com/office/officeart/2005/8/layout/orgChart1"/>
    <dgm:cxn modelId="{B051B417-6168-4C35-9892-1B0DFA039142}" type="presParOf" srcId="{107F8843-3387-493E-AD1F-6B64EF9A3A24}" destId="{9648A2DD-8277-4E71-A11C-05225BEAE14B}" srcOrd="0" destOrd="0" presId="urn:microsoft.com/office/officeart/2005/8/layout/orgChart1"/>
    <dgm:cxn modelId="{65B92A5E-0A01-4E60-979A-A6A71F81B7D1}" type="presParOf" srcId="{107F8843-3387-493E-AD1F-6B64EF9A3A24}" destId="{A66C1811-7B7C-4AB4-98B6-758269FFDC22}" srcOrd="1" destOrd="0" presId="urn:microsoft.com/office/officeart/2005/8/layout/orgChart1"/>
    <dgm:cxn modelId="{8FE29AAF-B61A-4178-8F9D-930A33C702F2}" type="presParOf" srcId="{BDE64681-E29B-439A-8881-6A8D699ED5E8}" destId="{F97DA5F6-700F-4513-AFC7-59698C56DCB0}" srcOrd="1" destOrd="0" presId="urn:microsoft.com/office/officeart/2005/8/layout/orgChart1"/>
    <dgm:cxn modelId="{401A3165-3595-4E8D-95C6-242CF728527F}" type="presParOf" srcId="{BDE64681-E29B-439A-8881-6A8D699ED5E8}" destId="{485B9FD9-FCDF-424F-8166-A6E2A77DE6BE}" srcOrd="2" destOrd="0" presId="urn:microsoft.com/office/officeart/2005/8/layout/orgChart1"/>
    <dgm:cxn modelId="{8FFDCB2B-EB2F-4FFF-AE02-3481B46D83F7}" type="presParOf" srcId="{A98E20F4-01D3-4B14-A52D-6467A8BD5F9F}" destId="{EA8DCB4E-119F-42AE-94A4-E404452F5879}" srcOrd="2" destOrd="0" presId="urn:microsoft.com/office/officeart/2005/8/layout/orgChart1"/>
    <dgm:cxn modelId="{5497291C-BB65-42EE-8577-659CD1B22EE4}" type="presParOf" srcId="{A98E20F4-01D3-4B14-A52D-6467A8BD5F9F}" destId="{F7B7AC1A-EA64-4409-9DC7-999CEE1CC5B2}" srcOrd="3" destOrd="0" presId="urn:microsoft.com/office/officeart/2005/8/layout/orgChart1"/>
    <dgm:cxn modelId="{3C7F82E7-F08D-4E36-A50D-D076995E208C}" type="presParOf" srcId="{F7B7AC1A-EA64-4409-9DC7-999CEE1CC5B2}" destId="{194E3586-61F1-48A6-AA8D-8CB506221A6F}" srcOrd="0" destOrd="0" presId="urn:microsoft.com/office/officeart/2005/8/layout/orgChart1"/>
    <dgm:cxn modelId="{0DE70E7A-A5A2-4C7B-9CDE-461BFD5C298D}" type="presParOf" srcId="{194E3586-61F1-48A6-AA8D-8CB506221A6F}" destId="{6917CDA4-5087-48C3-A9F6-7C6E00DF3F12}" srcOrd="0" destOrd="0" presId="urn:microsoft.com/office/officeart/2005/8/layout/orgChart1"/>
    <dgm:cxn modelId="{1801AD50-5651-4494-B40B-7AD616A265C3}" type="presParOf" srcId="{194E3586-61F1-48A6-AA8D-8CB506221A6F}" destId="{4622FA40-1965-4680-9154-9EA1ED08E164}" srcOrd="1" destOrd="0" presId="urn:microsoft.com/office/officeart/2005/8/layout/orgChart1"/>
    <dgm:cxn modelId="{5F01010C-C577-4827-9A11-3A7883A0F127}" type="presParOf" srcId="{F7B7AC1A-EA64-4409-9DC7-999CEE1CC5B2}" destId="{BFC3E02A-AE38-4AEE-9D75-B48BBB768554}" srcOrd="1" destOrd="0" presId="urn:microsoft.com/office/officeart/2005/8/layout/orgChart1"/>
    <dgm:cxn modelId="{8BDA28FD-8CF7-4DD6-96A6-1536178987FD}" type="presParOf" srcId="{F7B7AC1A-EA64-4409-9DC7-999CEE1CC5B2}" destId="{9EB74266-FE52-4473-BBEE-FE905E117A05}" srcOrd="2" destOrd="0" presId="urn:microsoft.com/office/officeart/2005/8/layout/orgChart1"/>
    <dgm:cxn modelId="{441FE739-48F4-4789-B418-355A38A5E497}" type="presParOf" srcId="{A98E20F4-01D3-4B14-A52D-6467A8BD5F9F}" destId="{B38FF658-4398-484A-A9AC-E0D334746523}" srcOrd="4" destOrd="0" presId="urn:microsoft.com/office/officeart/2005/8/layout/orgChart1"/>
    <dgm:cxn modelId="{F0EEE6E7-BBB2-4B36-8A9F-BB4F7676C5B2}" type="presParOf" srcId="{A98E20F4-01D3-4B14-A52D-6467A8BD5F9F}" destId="{40373758-6A36-415E-970B-1256FBFAB5FE}" srcOrd="5" destOrd="0" presId="urn:microsoft.com/office/officeart/2005/8/layout/orgChart1"/>
    <dgm:cxn modelId="{77EBED0F-489D-49F5-A4EC-C399B8C2F9E9}" type="presParOf" srcId="{40373758-6A36-415E-970B-1256FBFAB5FE}" destId="{A643BB79-5E5B-4B53-B8B1-04D18BB132BB}" srcOrd="0" destOrd="0" presId="urn:microsoft.com/office/officeart/2005/8/layout/orgChart1"/>
    <dgm:cxn modelId="{6F0C57A4-7EBA-41D3-92F3-965F9B200BA5}" type="presParOf" srcId="{A643BB79-5E5B-4B53-B8B1-04D18BB132BB}" destId="{8900F93D-9FDA-41A6-9C6F-7ECAE927EA54}" srcOrd="0" destOrd="0" presId="urn:microsoft.com/office/officeart/2005/8/layout/orgChart1"/>
    <dgm:cxn modelId="{F5004931-282F-46FB-94FB-64A9D1AC6211}" type="presParOf" srcId="{A643BB79-5E5B-4B53-B8B1-04D18BB132BB}" destId="{5F236762-B7B8-4408-B23D-033BC3A48CE1}" srcOrd="1" destOrd="0" presId="urn:microsoft.com/office/officeart/2005/8/layout/orgChart1"/>
    <dgm:cxn modelId="{FF273DE6-0718-4198-9CEB-8E9D4D10A4CD}" type="presParOf" srcId="{40373758-6A36-415E-970B-1256FBFAB5FE}" destId="{1F1AA267-8F31-4EC6-8373-487E2D78C1DD}" srcOrd="1" destOrd="0" presId="urn:microsoft.com/office/officeart/2005/8/layout/orgChart1"/>
    <dgm:cxn modelId="{EEE25FDD-727A-4E25-85E3-4B8C5381FDF4}" type="presParOf" srcId="{40373758-6A36-415E-970B-1256FBFAB5FE}" destId="{4A149648-0358-41FD-8DA1-990A5F1191FA}" srcOrd="2" destOrd="0" presId="urn:microsoft.com/office/officeart/2005/8/layout/orgChart1"/>
    <dgm:cxn modelId="{C8419DD8-D798-43FF-B820-554436895235}" type="presParOf" srcId="{A98E20F4-01D3-4B14-A52D-6467A8BD5F9F}" destId="{426FC0C1-AF48-4373-8CA5-D2B256C33BDE}" srcOrd="6" destOrd="0" presId="urn:microsoft.com/office/officeart/2005/8/layout/orgChart1"/>
    <dgm:cxn modelId="{DF1B0C9F-556D-4E34-BA61-963110380606}" type="presParOf" srcId="{A98E20F4-01D3-4B14-A52D-6467A8BD5F9F}" destId="{C4BEDA83-C6E0-49E7-A973-BA6FB27A5FDF}" srcOrd="7" destOrd="0" presId="urn:microsoft.com/office/officeart/2005/8/layout/orgChart1"/>
    <dgm:cxn modelId="{FC890DA9-B207-4254-A566-126B6D447E0B}" type="presParOf" srcId="{C4BEDA83-C6E0-49E7-A973-BA6FB27A5FDF}" destId="{163F4080-5C44-4CE0-BFD2-616870FB8525}" srcOrd="0" destOrd="0" presId="urn:microsoft.com/office/officeart/2005/8/layout/orgChart1"/>
    <dgm:cxn modelId="{1EBA8FC7-6AE1-48E9-B484-518E112A9724}" type="presParOf" srcId="{163F4080-5C44-4CE0-BFD2-616870FB8525}" destId="{42AF5372-8A3A-45D7-857D-99DDCCD10DC9}" srcOrd="0" destOrd="0" presId="urn:microsoft.com/office/officeart/2005/8/layout/orgChart1"/>
    <dgm:cxn modelId="{44E0113A-EDC7-439E-8F01-58F8EDB5F711}" type="presParOf" srcId="{163F4080-5C44-4CE0-BFD2-616870FB8525}" destId="{93473F1A-3549-4BE9-9C10-9214478BBE70}" srcOrd="1" destOrd="0" presId="urn:microsoft.com/office/officeart/2005/8/layout/orgChart1"/>
    <dgm:cxn modelId="{873D2478-6196-435B-8A45-56B0EF28C4D8}" type="presParOf" srcId="{C4BEDA83-C6E0-49E7-A973-BA6FB27A5FDF}" destId="{8A0DFBD0-BCCC-44AB-821D-1C381C0EA8E2}" srcOrd="1" destOrd="0" presId="urn:microsoft.com/office/officeart/2005/8/layout/orgChart1"/>
    <dgm:cxn modelId="{80AD1A53-B58D-436B-A02B-CC2E14C864D1}" type="presParOf" srcId="{C4BEDA83-C6E0-49E7-A973-BA6FB27A5FDF}" destId="{DABCD933-549B-4D0A-83D5-6912452761EA}" srcOrd="2" destOrd="0" presId="urn:microsoft.com/office/officeart/2005/8/layout/orgChart1"/>
    <dgm:cxn modelId="{883E8EA5-1466-46F1-BE82-BDD13E0DC41C}" type="presParOf" srcId="{2ABB412A-A54A-4CEE-9280-DA4A27622984}" destId="{71F43CF3-2D46-432B-B84F-30312715169C}" srcOrd="2" destOrd="0" presId="urn:microsoft.com/office/officeart/2005/8/layout/orgChart1"/>
    <dgm:cxn modelId="{1EADD6FE-1B77-4D8D-8E66-DC86FA9E4FB5}" type="presParOf" srcId="{7AB5FDD4-7553-4820-9067-C9C22EAD5D60}" destId="{73E611E4-B989-44DD-AEB7-64CAB5577CE1}" srcOrd="4" destOrd="0" presId="urn:microsoft.com/office/officeart/2005/8/layout/orgChart1"/>
    <dgm:cxn modelId="{A72E96F1-3B6B-4C1E-9E98-3B5C1FC9EB04}" type="presParOf" srcId="{7AB5FDD4-7553-4820-9067-C9C22EAD5D60}" destId="{7BB0C6B5-4F8D-4F84-9C73-84FFB3D2B3C8}" srcOrd="5" destOrd="0" presId="urn:microsoft.com/office/officeart/2005/8/layout/orgChart1"/>
    <dgm:cxn modelId="{0C69619B-78D9-441A-B453-CA465330DB56}" type="presParOf" srcId="{7BB0C6B5-4F8D-4F84-9C73-84FFB3D2B3C8}" destId="{AD877835-8342-4108-9180-DDD9AFDE7D5D}" srcOrd="0" destOrd="0" presId="urn:microsoft.com/office/officeart/2005/8/layout/orgChart1"/>
    <dgm:cxn modelId="{83028B3A-1379-4213-820C-3745AEE9ADC1}" type="presParOf" srcId="{AD877835-8342-4108-9180-DDD9AFDE7D5D}" destId="{CB0AA58A-A88B-408A-ACED-8E462CDDB0A8}" srcOrd="0" destOrd="0" presId="urn:microsoft.com/office/officeart/2005/8/layout/orgChart1"/>
    <dgm:cxn modelId="{496F0EAD-AD83-451D-982B-A07524DB5982}" type="presParOf" srcId="{AD877835-8342-4108-9180-DDD9AFDE7D5D}" destId="{3253D151-E2AE-476C-98CB-2EEADDF87F06}" srcOrd="1" destOrd="0" presId="urn:microsoft.com/office/officeart/2005/8/layout/orgChart1"/>
    <dgm:cxn modelId="{B521C4E6-7FE4-42FD-BCB9-94DD675460B4}" type="presParOf" srcId="{7BB0C6B5-4F8D-4F84-9C73-84FFB3D2B3C8}" destId="{CE1735ED-2E7D-4E98-A70B-CE1DC52EDE9F}" srcOrd="1" destOrd="0" presId="urn:microsoft.com/office/officeart/2005/8/layout/orgChart1"/>
    <dgm:cxn modelId="{6516882C-797E-4706-B12A-CF03A5ABDFD4}" type="presParOf" srcId="{CE1735ED-2E7D-4E98-A70B-CE1DC52EDE9F}" destId="{904AD835-1CFB-4AC1-A858-F50DCE580E93}" srcOrd="0" destOrd="0" presId="urn:microsoft.com/office/officeart/2005/8/layout/orgChart1"/>
    <dgm:cxn modelId="{B2F55082-7555-4DB7-84F2-B9BBDF8CC8B6}" type="presParOf" srcId="{CE1735ED-2E7D-4E98-A70B-CE1DC52EDE9F}" destId="{72E997B7-53AE-49BE-B886-45A3A6413089}" srcOrd="1" destOrd="0" presId="urn:microsoft.com/office/officeart/2005/8/layout/orgChart1"/>
    <dgm:cxn modelId="{E636DAA4-EDD3-4B54-A638-334A76006430}" type="presParOf" srcId="{72E997B7-53AE-49BE-B886-45A3A6413089}" destId="{ADAB5FD3-ED07-4EE0-A04B-B5DEB4EB6333}" srcOrd="0" destOrd="0" presId="urn:microsoft.com/office/officeart/2005/8/layout/orgChart1"/>
    <dgm:cxn modelId="{B4AABB7F-C11C-45B8-8825-8DDF47950EAB}" type="presParOf" srcId="{ADAB5FD3-ED07-4EE0-A04B-B5DEB4EB6333}" destId="{482E2C57-EB89-43D9-8519-2DA623FE2784}" srcOrd="0" destOrd="0" presId="urn:microsoft.com/office/officeart/2005/8/layout/orgChart1"/>
    <dgm:cxn modelId="{AB0F5F05-7472-467E-9DB8-470BB8D77003}" type="presParOf" srcId="{ADAB5FD3-ED07-4EE0-A04B-B5DEB4EB6333}" destId="{17CDBFBA-0F0A-4056-8F68-356738C95375}" srcOrd="1" destOrd="0" presId="urn:microsoft.com/office/officeart/2005/8/layout/orgChart1"/>
    <dgm:cxn modelId="{51EE24C8-F054-4012-9B76-F3025DDF0CF2}" type="presParOf" srcId="{72E997B7-53AE-49BE-B886-45A3A6413089}" destId="{A42ED17C-BBD1-481E-AD4B-3CCDAF995E49}" srcOrd="1" destOrd="0" presId="urn:microsoft.com/office/officeart/2005/8/layout/orgChart1"/>
    <dgm:cxn modelId="{991A6D21-6E09-4F21-9332-01925219EE89}" type="presParOf" srcId="{72E997B7-53AE-49BE-B886-45A3A6413089}" destId="{B89E15D4-AEBE-4511-8A4F-767509013502}" srcOrd="2" destOrd="0" presId="urn:microsoft.com/office/officeart/2005/8/layout/orgChart1"/>
    <dgm:cxn modelId="{1FA7F43E-5DBC-4975-B81C-E8E491D799C0}" type="presParOf" srcId="{CE1735ED-2E7D-4E98-A70B-CE1DC52EDE9F}" destId="{16340BF7-A086-4DB0-8BD8-CB10CE28DC5D}" srcOrd="2" destOrd="0" presId="urn:microsoft.com/office/officeart/2005/8/layout/orgChart1"/>
    <dgm:cxn modelId="{2A5BD813-38C3-48DE-9219-BC7C4AE5D2D8}" type="presParOf" srcId="{CE1735ED-2E7D-4E98-A70B-CE1DC52EDE9F}" destId="{C5A777D6-5D0E-4AD3-A9E3-BCEB2BBFADC7}" srcOrd="3" destOrd="0" presId="urn:microsoft.com/office/officeart/2005/8/layout/orgChart1"/>
    <dgm:cxn modelId="{58258670-C536-46AF-ABD1-0DA6FBFBF138}" type="presParOf" srcId="{C5A777D6-5D0E-4AD3-A9E3-BCEB2BBFADC7}" destId="{C0EAE222-1CF4-474F-B984-0FB4A8D067CE}" srcOrd="0" destOrd="0" presId="urn:microsoft.com/office/officeart/2005/8/layout/orgChart1"/>
    <dgm:cxn modelId="{BD97000E-A274-4308-8B9E-FACC4A38D627}" type="presParOf" srcId="{C0EAE222-1CF4-474F-B984-0FB4A8D067CE}" destId="{F32AF1F9-93CF-4BE7-A6A2-F5DA6667B420}" srcOrd="0" destOrd="0" presId="urn:microsoft.com/office/officeart/2005/8/layout/orgChart1"/>
    <dgm:cxn modelId="{BDD1F5B3-F0C0-4986-ACBB-3BF28528234D}" type="presParOf" srcId="{C0EAE222-1CF4-474F-B984-0FB4A8D067CE}" destId="{02C1F846-C9DA-4231-9B72-F5C91A8A6550}" srcOrd="1" destOrd="0" presId="urn:microsoft.com/office/officeart/2005/8/layout/orgChart1"/>
    <dgm:cxn modelId="{874C3B98-59B3-4BD5-8CCD-F5EDAFCC781F}" type="presParOf" srcId="{C5A777D6-5D0E-4AD3-A9E3-BCEB2BBFADC7}" destId="{9C06F2E1-F965-4D30-B805-D2EBD290FE12}" srcOrd="1" destOrd="0" presId="urn:microsoft.com/office/officeart/2005/8/layout/orgChart1"/>
    <dgm:cxn modelId="{89B829DA-AEFC-4461-B57F-560785BE1BC1}" type="presParOf" srcId="{C5A777D6-5D0E-4AD3-A9E3-BCEB2BBFADC7}" destId="{2C371FA2-EDE5-4AB9-A1FE-24CA90D66F1F}" srcOrd="2" destOrd="0" presId="urn:microsoft.com/office/officeart/2005/8/layout/orgChart1"/>
    <dgm:cxn modelId="{F7ACA2CF-1DF9-4913-BB4D-0F13BB19AF3A}" type="presParOf" srcId="{CE1735ED-2E7D-4E98-A70B-CE1DC52EDE9F}" destId="{87AF9612-4980-4867-8E94-DB6BA16E1C79}" srcOrd="4" destOrd="0" presId="urn:microsoft.com/office/officeart/2005/8/layout/orgChart1"/>
    <dgm:cxn modelId="{BC9FA984-41E8-48B3-A6A2-D2196A9C6CD7}" type="presParOf" srcId="{CE1735ED-2E7D-4E98-A70B-CE1DC52EDE9F}" destId="{D1D74009-D42C-4094-A533-E8038232B59B}" srcOrd="5" destOrd="0" presId="urn:microsoft.com/office/officeart/2005/8/layout/orgChart1"/>
    <dgm:cxn modelId="{008BDCCF-D4D4-4B78-A92B-5A270933FB48}" type="presParOf" srcId="{D1D74009-D42C-4094-A533-E8038232B59B}" destId="{9E463730-5339-4EFF-85FA-159CF67B42D1}" srcOrd="0" destOrd="0" presId="urn:microsoft.com/office/officeart/2005/8/layout/orgChart1"/>
    <dgm:cxn modelId="{E4D13C57-CE47-4F16-AEAE-3B03E7504536}" type="presParOf" srcId="{9E463730-5339-4EFF-85FA-159CF67B42D1}" destId="{32452196-A934-407C-9F1E-3935F93FEDFB}" srcOrd="0" destOrd="0" presId="urn:microsoft.com/office/officeart/2005/8/layout/orgChart1"/>
    <dgm:cxn modelId="{49A28EC2-8870-4849-84D9-B0604177833A}" type="presParOf" srcId="{9E463730-5339-4EFF-85FA-159CF67B42D1}" destId="{D21F123F-DEB5-413A-944F-F7B8035E5FA6}" srcOrd="1" destOrd="0" presId="urn:microsoft.com/office/officeart/2005/8/layout/orgChart1"/>
    <dgm:cxn modelId="{F817D1E2-6D59-4578-8097-F8F51679AC15}" type="presParOf" srcId="{D1D74009-D42C-4094-A533-E8038232B59B}" destId="{75DFEE96-1D53-4054-88B6-74A024150477}" srcOrd="1" destOrd="0" presId="urn:microsoft.com/office/officeart/2005/8/layout/orgChart1"/>
    <dgm:cxn modelId="{63C8458F-3715-485E-ABD7-657D77A2A5D0}" type="presParOf" srcId="{D1D74009-D42C-4094-A533-E8038232B59B}" destId="{06D91014-86A7-493B-8929-AC078E66D1EA}" srcOrd="2" destOrd="0" presId="urn:microsoft.com/office/officeart/2005/8/layout/orgChart1"/>
    <dgm:cxn modelId="{8854A473-04BB-4645-AB45-ED4D6AC27A0A}" type="presParOf" srcId="{CE1735ED-2E7D-4E98-A70B-CE1DC52EDE9F}" destId="{90369D2C-43FB-4C7B-9D4E-610BEAA727F4}" srcOrd="6" destOrd="0" presId="urn:microsoft.com/office/officeart/2005/8/layout/orgChart1"/>
    <dgm:cxn modelId="{FB47E68D-9FC3-4E79-B23D-04EE2505CA2E}" type="presParOf" srcId="{CE1735ED-2E7D-4E98-A70B-CE1DC52EDE9F}" destId="{F8BEC656-2FAC-4603-94FB-E5A7D3C71D70}" srcOrd="7" destOrd="0" presId="urn:microsoft.com/office/officeart/2005/8/layout/orgChart1"/>
    <dgm:cxn modelId="{1A36A88C-8E7A-4204-A5F4-C27F13EE8743}" type="presParOf" srcId="{F8BEC656-2FAC-4603-94FB-E5A7D3C71D70}" destId="{FB9565B5-7520-44CE-9601-2787DB0866AC}" srcOrd="0" destOrd="0" presId="urn:microsoft.com/office/officeart/2005/8/layout/orgChart1"/>
    <dgm:cxn modelId="{BFE5D852-3B70-4700-9C0D-0BD3663EF245}" type="presParOf" srcId="{FB9565B5-7520-44CE-9601-2787DB0866AC}" destId="{B4A54D0D-E7CD-42E9-964E-003B77913428}" srcOrd="0" destOrd="0" presId="urn:microsoft.com/office/officeart/2005/8/layout/orgChart1"/>
    <dgm:cxn modelId="{DB55EFD6-4688-4FC6-92B0-45337C1BED29}" type="presParOf" srcId="{FB9565B5-7520-44CE-9601-2787DB0866AC}" destId="{51EE1E28-1A71-402E-93DB-346C8C14CA79}" srcOrd="1" destOrd="0" presId="urn:microsoft.com/office/officeart/2005/8/layout/orgChart1"/>
    <dgm:cxn modelId="{87E09C0A-5659-4E61-B4CC-59D009CDD5B3}" type="presParOf" srcId="{F8BEC656-2FAC-4603-94FB-E5A7D3C71D70}" destId="{679A86BA-4E14-41BD-ABBD-BE660328268A}" srcOrd="1" destOrd="0" presId="urn:microsoft.com/office/officeart/2005/8/layout/orgChart1"/>
    <dgm:cxn modelId="{1E4924A2-6681-4B47-BBC0-40AA3A29B670}" type="presParOf" srcId="{F8BEC656-2FAC-4603-94FB-E5A7D3C71D70}" destId="{04D47461-E0B7-4478-AB1F-EC2425AAE8C4}" srcOrd="2" destOrd="0" presId="urn:microsoft.com/office/officeart/2005/8/layout/orgChart1"/>
    <dgm:cxn modelId="{6D1BEF7B-E117-4D1D-B068-7B0B5F88B4CA}" type="presParOf" srcId="{7BB0C6B5-4F8D-4F84-9C73-84FFB3D2B3C8}" destId="{B8B6C519-7422-428D-95B9-156D2744C300}" srcOrd="2" destOrd="0" presId="urn:microsoft.com/office/officeart/2005/8/layout/orgChart1"/>
    <dgm:cxn modelId="{BEAAAE7D-AE68-45B7-B7C3-BF3044A8531B}" type="presParOf" srcId="{7AB5FDD4-7553-4820-9067-C9C22EAD5D60}" destId="{D8439C84-B178-43E1-9F45-54E42F85BE4D}" srcOrd="6" destOrd="0" presId="urn:microsoft.com/office/officeart/2005/8/layout/orgChart1"/>
    <dgm:cxn modelId="{515AFD59-D5C5-4D92-A082-DAA2980F8806}" type="presParOf" srcId="{7AB5FDD4-7553-4820-9067-C9C22EAD5D60}" destId="{4E91649F-C0E7-4B13-9F35-BC45EFEDDEEA}" srcOrd="7" destOrd="0" presId="urn:microsoft.com/office/officeart/2005/8/layout/orgChart1"/>
    <dgm:cxn modelId="{713C1294-7AD4-4724-A1F4-D0A3534BD15C}" type="presParOf" srcId="{4E91649F-C0E7-4B13-9F35-BC45EFEDDEEA}" destId="{7C18F310-4EF0-4882-A3C9-B948BF5D1322}" srcOrd="0" destOrd="0" presId="urn:microsoft.com/office/officeart/2005/8/layout/orgChart1"/>
    <dgm:cxn modelId="{D07E8CC7-6BD2-4648-90C7-2C260F4FC50F}" type="presParOf" srcId="{7C18F310-4EF0-4882-A3C9-B948BF5D1322}" destId="{4EBB22D2-63B1-4EE0-AF4F-752FFA76712E}" srcOrd="0" destOrd="0" presId="urn:microsoft.com/office/officeart/2005/8/layout/orgChart1"/>
    <dgm:cxn modelId="{175FB02D-F73E-47B2-AC3A-A76828D22874}" type="presParOf" srcId="{7C18F310-4EF0-4882-A3C9-B948BF5D1322}" destId="{CCAAB98D-D71D-4520-9718-4D15A725650F}" srcOrd="1" destOrd="0" presId="urn:microsoft.com/office/officeart/2005/8/layout/orgChart1"/>
    <dgm:cxn modelId="{1FD5BB71-0CE7-4B5B-AE19-23A3DF82F6E1}" type="presParOf" srcId="{4E91649F-C0E7-4B13-9F35-BC45EFEDDEEA}" destId="{50C16AF8-7CA6-427C-A5FA-8D373707E1A1}" srcOrd="1" destOrd="0" presId="urn:microsoft.com/office/officeart/2005/8/layout/orgChart1"/>
    <dgm:cxn modelId="{7D1A4CDA-4FD5-4D59-8789-8E294A2ECBD6}" type="presParOf" srcId="{50C16AF8-7CA6-427C-A5FA-8D373707E1A1}" destId="{659CD96F-F98F-4C04-9196-9BBEFA31E2F7}" srcOrd="0" destOrd="0" presId="urn:microsoft.com/office/officeart/2005/8/layout/orgChart1"/>
    <dgm:cxn modelId="{AB579461-2EE8-4A89-8538-9AFAB4C2EEED}" type="presParOf" srcId="{50C16AF8-7CA6-427C-A5FA-8D373707E1A1}" destId="{1C292AE6-6BA1-41CB-A497-AA9F15E1AA77}" srcOrd="1" destOrd="0" presId="urn:microsoft.com/office/officeart/2005/8/layout/orgChart1"/>
    <dgm:cxn modelId="{60190CD5-B067-46A7-B2A2-F18E29F07309}" type="presParOf" srcId="{1C292AE6-6BA1-41CB-A497-AA9F15E1AA77}" destId="{78EF5B3F-F224-4C03-A58B-F86A01EC531D}" srcOrd="0" destOrd="0" presId="urn:microsoft.com/office/officeart/2005/8/layout/orgChart1"/>
    <dgm:cxn modelId="{C83A7B9E-1A3D-4B09-958E-6F531F55E627}" type="presParOf" srcId="{78EF5B3F-F224-4C03-A58B-F86A01EC531D}" destId="{E57B5AAF-B342-4E71-96A1-13B6C15784EA}" srcOrd="0" destOrd="0" presId="urn:microsoft.com/office/officeart/2005/8/layout/orgChart1"/>
    <dgm:cxn modelId="{FEA49D41-6937-4AED-9968-311341B647D3}" type="presParOf" srcId="{78EF5B3F-F224-4C03-A58B-F86A01EC531D}" destId="{D931F3BB-FB96-4589-BACC-F6D888C111CD}" srcOrd="1" destOrd="0" presId="urn:microsoft.com/office/officeart/2005/8/layout/orgChart1"/>
    <dgm:cxn modelId="{BD1B05BA-05B5-40E1-9438-CCEC2D0B877A}" type="presParOf" srcId="{1C292AE6-6BA1-41CB-A497-AA9F15E1AA77}" destId="{276AE732-9845-46D7-826E-F287F0A4F505}" srcOrd="1" destOrd="0" presId="urn:microsoft.com/office/officeart/2005/8/layout/orgChart1"/>
    <dgm:cxn modelId="{D101168B-82BA-4F1E-9BC1-6E1663EA22E4}" type="presParOf" srcId="{1C292AE6-6BA1-41CB-A497-AA9F15E1AA77}" destId="{FEC3F36A-FDEB-48E3-BBB4-89FD83B21E49}" srcOrd="2" destOrd="0" presId="urn:microsoft.com/office/officeart/2005/8/layout/orgChart1"/>
    <dgm:cxn modelId="{16964695-A8C2-40E4-A5AB-B44C7813930E}" type="presParOf" srcId="{50C16AF8-7CA6-427C-A5FA-8D373707E1A1}" destId="{58BB27ED-D617-4761-B9C9-00213B465043}" srcOrd="2" destOrd="0" presId="urn:microsoft.com/office/officeart/2005/8/layout/orgChart1"/>
    <dgm:cxn modelId="{9EB1B562-E5C6-42FE-9140-37002F5BCC5B}" type="presParOf" srcId="{50C16AF8-7CA6-427C-A5FA-8D373707E1A1}" destId="{E366199F-C97B-40F2-A846-667037A4A624}" srcOrd="3" destOrd="0" presId="urn:microsoft.com/office/officeart/2005/8/layout/orgChart1"/>
    <dgm:cxn modelId="{7752E13A-07D8-462F-8B59-B7044955FA9E}" type="presParOf" srcId="{E366199F-C97B-40F2-A846-667037A4A624}" destId="{A965A53D-B631-4703-8595-FC0FB89BE3E0}" srcOrd="0" destOrd="0" presId="urn:microsoft.com/office/officeart/2005/8/layout/orgChart1"/>
    <dgm:cxn modelId="{D75366DE-0F78-46EC-9AA6-8C7DBA969283}" type="presParOf" srcId="{A965A53D-B631-4703-8595-FC0FB89BE3E0}" destId="{3A878519-6DB9-464F-AA5E-767BAEC0314D}" srcOrd="0" destOrd="0" presId="urn:microsoft.com/office/officeart/2005/8/layout/orgChart1"/>
    <dgm:cxn modelId="{431B9416-FD15-4E22-9EBD-BF300F30BDF4}" type="presParOf" srcId="{A965A53D-B631-4703-8595-FC0FB89BE3E0}" destId="{71C1B09F-C717-497B-88D2-4118E596E010}" srcOrd="1" destOrd="0" presId="urn:microsoft.com/office/officeart/2005/8/layout/orgChart1"/>
    <dgm:cxn modelId="{BD309065-A1E6-443B-9FF8-8A9EB9D3CC17}" type="presParOf" srcId="{E366199F-C97B-40F2-A846-667037A4A624}" destId="{4DE9C88F-22B6-443F-8EE8-4F95443E3BD4}" srcOrd="1" destOrd="0" presId="urn:microsoft.com/office/officeart/2005/8/layout/orgChart1"/>
    <dgm:cxn modelId="{AB926FA7-45EF-43F9-AC2D-8FF8354B6D9C}" type="presParOf" srcId="{E366199F-C97B-40F2-A846-667037A4A624}" destId="{7C7FADB2-862D-4DCE-9E36-368A949A8889}" srcOrd="2" destOrd="0" presId="urn:microsoft.com/office/officeart/2005/8/layout/orgChart1"/>
    <dgm:cxn modelId="{20B5A4B4-AF95-4B02-B501-56E9FE0452D5}" type="presParOf" srcId="{50C16AF8-7CA6-427C-A5FA-8D373707E1A1}" destId="{2BC4BF71-2BCF-4873-81F8-B1DBDADFBBC6}" srcOrd="4" destOrd="0" presId="urn:microsoft.com/office/officeart/2005/8/layout/orgChart1"/>
    <dgm:cxn modelId="{B5FC8DA5-2696-4608-8ED2-C43467C28657}" type="presParOf" srcId="{50C16AF8-7CA6-427C-A5FA-8D373707E1A1}" destId="{B790A320-736B-4A25-86B0-6098BDC2BE28}" srcOrd="5" destOrd="0" presId="urn:microsoft.com/office/officeart/2005/8/layout/orgChart1"/>
    <dgm:cxn modelId="{4728B3C8-128A-4042-8720-867F9066E0CD}" type="presParOf" srcId="{B790A320-736B-4A25-86B0-6098BDC2BE28}" destId="{C85666B4-B666-4073-B15F-86C8BF40E847}" srcOrd="0" destOrd="0" presId="urn:microsoft.com/office/officeart/2005/8/layout/orgChart1"/>
    <dgm:cxn modelId="{FB753F1A-AFEA-44FC-9A74-DA61741F59CD}" type="presParOf" srcId="{C85666B4-B666-4073-B15F-86C8BF40E847}" destId="{93301539-0836-4678-895D-2775333DA734}" srcOrd="0" destOrd="0" presId="urn:microsoft.com/office/officeart/2005/8/layout/orgChart1"/>
    <dgm:cxn modelId="{1B42802B-ABBA-43FB-ABD2-9C929944B0EA}" type="presParOf" srcId="{C85666B4-B666-4073-B15F-86C8BF40E847}" destId="{8C47E294-CBA3-4DD2-AA96-613D67EC0AC8}" srcOrd="1" destOrd="0" presId="urn:microsoft.com/office/officeart/2005/8/layout/orgChart1"/>
    <dgm:cxn modelId="{90D708D6-E637-4A7E-8C6D-4B5D000D0BD1}" type="presParOf" srcId="{B790A320-736B-4A25-86B0-6098BDC2BE28}" destId="{7525FF4B-D3FE-4FC0-80D6-EE2EC16BBBD5}" srcOrd="1" destOrd="0" presId="urn:microsoft.com/office/officeart/2005/8/layout/orgChart1"/>
    <dgm:cxn modelId="{2A5C0899-47BC-442D-98A4-138D27A5AAA9}" type="presParOf" srcId="{B790A320-736B-4A25-86B0-6098BDC2BE28}" destId="{1E7D70BD-1318-4487-90CD-274E6AFA3686}" srcOrd="2" destOrd="0" presId="urn:microsoft.com/office/officeart/2005/8/layout/orgChart1"/>
    <dgm:cxn modelId="{72923BAE-84A9-47AE-90E2-1F595454265B}" type="presParOf" srcId="{50C16AF8-7CA6-427C-A5FA-8D373707E1A1}" destId="{92584B96-E556-4475-A964-CA15B8B63B1C}" srcOrd="6" destOrd="0" presId="urn:microsoft.com/office/officeart/2005/8/layout/orgChart1"/>
    <dgm:cxn modelId="{447EAFC6-E6EE-4E03-829E-89DF001D9F76}" type="presParOf" srcId="{50C16AF8-7CA6-427C-A5FA-8D373707E1A1}" destId="{3754774E-9096-44E5-A775-5A4DF6EF0D5B}" srcOrd="7" destOrd="0" presId="urn:microsoft.com/office/officeart/2005/8/layout/orgChart1"/>
    <dgm:cxn modelId="{29A8A270-417C-42F5-9939-11178FAF8AAE}" type="presParOf" srcId="{3754774E-9096-44E5-A775-5A4DF6EF0D5B}" destId="{976120F5-C0CC-491E-8F72-8C4976D68F13}" srcOrd="0" destOrd="0" presId="urn:microsoft.com/office/officeart/2005/8/layout/orgChart1"/>
    <dgm:cxn modelId="{9B1B9319-C648-4D7D-8633-CDE091524E53}" type="presParOf" srcId="{976120F5-C0CC-491E-8F72-8C4976D68F13}" destId="{C53955B2-C002-4930-999A-A235C93A30F8}" srcOrd="0" destOrd="0" presId="urn:microsoft.com/office/officeart/2005/8/layout/orgChart1"/>
    <dgm:cxn modelId="{A588C4A2-8403-4801-A776-D8A0F9FDFD54}" type="presParOf" srcId="{976120F5-C0CC-491E-8F72-8C4976D68F13}" destId="{6257F64E-7526-4DFF-B5AA-BB4FAABD0735}" srcOrd="1" destOrd="0" presId="urn:microsoft.com/office/officeart/2005/8/layout/orgChart1"/>
    <dgm:cxn modelId="{1EC9A301-8AA3-4846-B705-DDA72A824A3B}" type="presParOf" srcId="{3754774E-9096-44E5-A775-5A4DF6EF0D5B}" destId="{27159B35-15D9-4AB4-98B4-0B03D3CE9A9D}" srcOrd="1" destOrd="0" presId="urn:microsoft.com/office/officeart/2005/8/layout/orgChart1"/>
    <dgm:cxn modelId="{37E506D2-7C1D-4C89-977C-6D2618367609}" type="presParOf" srcId="{3754774E-9096-44E5-A775-5A4DF6EF0D5B}" destId="{6911AF9D-D18B-411C-B4B3-BE4093D6313E}" srcOrd="2" destOrd="0" presId="urn:microsoft.com/office/officeart/2005/8/layout/orgChart1"/>
    <dgm:cxn modelId="{208C1CDB-0CE8-4C1F-B890-813222E2C499}" type="presParOf" srcId="{4E91649F-C0E7-4B13-9F35-BC45EFEDDEEA}" destId="{FCED4D0F-7BCB-4B6E-80E0-90E805DD3EEA}" srcOrd="2" destOrd="0" presId="urn:microsoft.com/office/officeart/2005/8/layout/orgChart1"/>
    <dgm:cxn modelId="{E6E8CF45-23CD-42DA-85B9-6C24A9250CC9}" type="presParOf" srcId="{5BCE701A-DE6F-41E1-B154-17448CB252BC}" destId="{8A563A74-0A49-420D-8B22-87D485AF71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84B96-E556-4475-A964-CA15B8B63B1C}">
      <dsp:nvSpPr>
        <dsp:cNvPr id="0" name=""/>
        <dsp:cNvSpPr/>
      </dsp:nvSpPr>
      <dsp:spPr>
        <a:xfrm>
          <a:off x="4604708" y="923995"/>
          <a:ext cx="114374" cy="197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867"/>
              </a:lnTo>
              <a:lnTo>
                <a:pt x="114374" y="19748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BF71-2BCF-4873-81F8-B1DBDADFBBC6}">
      <dsp:nvSpPr>
        <dsp:cNvPr id="0" name=""/>
        <dsp:cNvSpPr/>
      </dsp:nvSpPr>
      <dsp:spPr>
        <a:xfrm>
          <a:off x="4604708" y="923995"/>
          <a:ext cx="114374" cy="143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94"/>
              </a:lnTo>
              <a:lnTo>
                <a:pt x="114374" y="14334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B27ED-D617-4761-B9C9-00213B465043}">
      <dsp:nvSpPr>
        <dsp:cNvPr id="0" name=""/>
        <dsp:cNvSpPr/>
      </dsp:nvSpPr>
      <dsp:spPr>
        <a:xfrm>
          <a:off x="4604708" y="923995"/>
          <a:ext cx="114374" cy="89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121"/>
              </a:lnTo>
              <a:lnTo>
                <a:pt x="114374" y="892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CD96F-F98F-4C04-9196-9BBEFA31E2F7}">
      <dsp:nvSpPr>
        <dsp:cNvPr id="0" name=""/>
        <dsp:cNvSpPr/>
      </dsp:nvSpPr>
      <dsp:spPr>
        <a:xfrm>
          <a:off x="4604708" y="923995"/>
          <a:ext cx="114374" cy="35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8"/>
              </a:lnTo>
              <a:lnTo>
                <a:pt x="114374" y="35074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39C84-B178-43E1-9F45-54E42F85BE4D}">
      <dsp:nvSpPr>
        <dsp:cNvPr id="0" name=""/>
        <dsp:cNvSpPr/>
      </dsp:nvSpPr>
      <dsp:spPr>
        <a:xfrm>
          <a:off x="3525775" y="382622"/>
          <a:ext cx="1383932" cy="160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62"/>
              </a:lnTo>
              <a:lnTo>
                <a:pt x="1383932" y="80062"/>
              </a:lnTo>
              <a:lnTo>
                <a:pt x="1383932" y="1601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69D2C-43FB-4C7B-9D4E-610BEAA727F4}">
      <dsp:nvSpPr>
        <dsp:cNvPr id="0" name=""/>
        <dsp:cNvSpPr/>
      </dsp:nvSpPr>
      <dsp:spPr>
        <a:xfrm>
          <a:off x="3682087" y="923995"/>
          <a:ext cx="114374" cy="197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867"/>
              </a:lnTo>
              <a:lnTo>
                <a:pt x="114374" y="19748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F9612-4980-4867-8E94-DB6BA16E1C79}">
      <dsp:nvSpPr>
        <dsp:cNvPr id="0" name=""/>
        <dsp:cNvSpPr/>
      </dsp:nvSpPr>
      <dsp:spPr>
        <a:xfrm>
          <a:off x="3682087" y="923995"/>
          <a:ext cx="114374" cy="143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94"/>
              </a:lnTo>
              <a:lnTo>
                <a:pt x="114374" y="14334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40BF7-A086-4DB0-8BD8-CB10CE28DC5D}">
      <dsp:nvSpPr>
        <dsp:cNvPr id="0" name=""/>
        <dsp:cNvSpPr/>
      </dsp:nvSpPr>
      <dsp:spPr>
        <a:xfrm>
          <a:off x="3682087" y="923995"/>
          <a:ext cx="114374" cy="89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121"/>
              </a:lnTo>
              <a:lnTo>
                <a:pt x="114374" y="892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AD835-1CFB-4AC1-A858-F50DCE580E93}">
      <dsp:nvSpPr>
        <dsp:cNvPr id="0" name=""/>
        <dsp:cNvSpPr/>
      </dsp:nvSpPr>
      <dsp:spPr>
        <a:xfrm>
          <a:off x="3682087" y="923995"/>
          <a:ext cx="114374" cy="35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8"/>
              </a:lnTo>
              <a:lnTo>
                <a:pt x="114374" y="35074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611E4-B989-44DD-AEB7-64CAB5577CE1}">
      <dsp:nvSpPr>
        <dsp:cNvPr id="0" name=""/>
        <dsp:cNvSpPr/>
      </dsp:nvSpPr>
      <dsp:spPr>
        <a:xfrm>
          <a:off x="3525775" y="382622"/>
          <a:ext cx="461310" cy="160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62"/>
              </a:lnTo>
              <a:lnTo>
                <a:pt x="461310" y="80062"/>
              </a:lnTo>
              <a:lnTo>
                <a:pt x="461310" y="1601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FC0C1-AF48-4373-8CA5-D2B256C33BDE}">
      <dsp:nvSpPr>
        <dsp:cNvPr id="0" name=""/>
        <dsp:cNvSpPr/>
      </dsp:nvSpPr>
      <dsp:spPr>
        <a:xfrm>
          <a:off x="2759465" y="923995"/>
          <a:ext cx="114374" cy="197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867"/>
              </a:lnTo>
              <a:lnTo>
                <a:pt x="114374" y="19748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FF658-4398-484A-A9AC-E0D334746523}">
      <dsp:nvSpPr>
        <dsp:cNvPr id="0" name=""/>
        <dsp:cNvSpPr/>
      </dsp:nvSpPr>
      <dsp:spPr>
        <a:xfrm>
          <a:off x="2759465" y="923995"/>
          <a:ext cx="114374" cy="143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94"/>
              </a:lnTo>
              <a:lnTo>
                <a:pt x="114374" y="14334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DCB4E-119F-42AE-94A4-E404452F5879}">
      <dsp:nvSpPr>
        <dsp:cNvPr id="0" name=""/>
        <dsp:cNvSpPr/>
      </dsp:nvSpPr>
      <dsp:spPr>
        <a:xfrm>
          <a:off x="2759465" y="923995"/>
          <a:ext cx="114374" cy="89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121"/>
              </a:lnTo>
              <a:lnTo>
                <a:pt x="114374" y="892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76620-DC14-48CA-854F-179787E5E40A}">
      <dsp:nvSpPr>
        <dsp:cNvPr id="0" name=""/>
        <dsp:cNvSpPr/>
      </dsp:nvSpPr>
      <dsp:spPr>
        <a:xfrm>
          <a:off x="2759465" y="923995"/>
          <a:ext cx="114374" cy="35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8"/>
              </a:lnTo>
              <a:lnTo>
                <a:pt x="114374" y="35074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B0499-B82E-403E-99E0-0CDABDE9F68A}">
      <dsp:nvSpPr>
        <dsp:cNvPr id="0" name=""/>
        <dsp:cNvSpPr/>
      </dsp:nvSpPr>
      <dsp:spPr>
        <a:xfrm>
          <a:off x="3064464" y="382622"/>
          <a:ext cx="461310" cy="160124"/>
        </a:xfrm>
        <a:custGeom>
          <a:avLst/>
          <a:gdLst/>
          <a:ahLst/>
          <a:cxnLst/>
          <a:rect l="0" t="0" r="0" b="0"/>
          <a:pathLst>
            <a:path>
              <a:moveTo>
                <a:pt x="461310" y="0"/>
              </a:moveTo>
              <a:lnTo>
                <a:pt x="461310" y="80062"/>
              </a:lnTo>
              <a:lnTo>
                <a:pt x="0" y="80062"/>
              </a:lnTo>
              <a:lnTo>
                <a:pt x="0" y="1601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EDDDF-C748-4BC2-B882-1E08B04BA6C7}">
      <dsp:nvSpPr>
        <dsp:cNvPr id="0" name=""/>
        <dsp:cNvSpPr/>
      </dsp:nvSpPr>
      <dsp:spPr>
        <a:xfrm>
          <a:off x="1836844" y="923995"/>
          <a:ext cx="114374" cy="197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867"/>
              </a:lnTo>
              <a:lnTo>
                <a:pt x="114374" y="19748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45923-C140-4540-ACF7-45369619FC64}">
      <dsp:nvSpPr>
        <dsp:cNvPr id="0" name=""/>
        <dsp:cNvSpPr/>
      </dsp:nvSpPr>
      <dsp:spPr>
        <a:xfrm>
          <a:off x="1836844" y="923995"/>
          <a:ext cx="114374" cy="143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494"/>
              </a:lnTo>
              <a:lnTo>
                <a:pt x="114374" y="14334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BAEB6-04A7-4C49-9917-AE28F0D9280C}">
      <dsp:nvSpPr>
        <dsp:cNvPr id="0" name=""/>
        <dsp:cNvSpPr/>
      </dsp:nvSpPr>
      <dsp:spPr>
        <a:xfrm>
          <a:off x="1836844" y="923995"/>
          <a:ext cx="114374" cy="89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121"/>
              </a:lnTo>
              <a:lnTo>
                <a:pt x="114374" y="8921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9C1C7-D9EB-4240-97F1-043C55B2F3BC}">
      <dsp:nvSpPr>
        <dsp:cNvPr id="0" name=""/>
        <dsp:cNvSpPr/>
      </dsp:nvSpPr>
      <dsp:spPr>
        <a:xfrm>
          <a:off x="1836844" y="923995"/>
          <a:ext cx="114374" cy="35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8"/>
              </a:lnTo>
              <a:lnTo>
                <a:pt x="114374" y="35074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B6771-1A41-4C50-A2D4-2F862EF5843F}">
      <dsp:nvSpPr>
        <dsp:cNvPr id="0" name=""/>
        <dsp:cNvSpPr/>
      </dsp:nvSpPr>
      <dsp:spPr>
        <a:xfrm>
          <a:off x="2141843" y="382622"/>
          <a:ext cx="1383932" cy="160124"/>
        </a:xfrm>
        <a:custGeom>
          <a:avLst/>
          <a:gdLst/>
          <a:ahLst/>
          <a:cxnLst/>
          <a:rect l="0" t="0" r="0" b="0"/>
          <a:pathLst>
            <a:path>
              <a:moveTo>
                <a:pt x="1383932" y="0"/>
              </a:moveTo>
              <a:lnTo>
                <a:pt x="1383932" y="80062"/>
              </a:lnTo>
              <a:lnTo>
                <a:pt x="0" y="80062"/>
              </a:lnTo>
              <a:lnTo>
                <a:pt x="0" y="1601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AF9A8-D115-45BF-8F3E-79B499B7CC6E}">
      <dsp:nvSpPr>
        <dsp:cNvPr id="0" name=""/>
        <dsp:cNvSpPr/>
      </dsp:nvSpPr>
      <dsp:spPr>
        <a:xfrm>
          <a:off x="3144526" y="1374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Evaluation of suppliers</a:t>
          </a:r>
        </a:p>
      </dsp:txBody>
      <dsp:txXfrm>
        <a:off x="3144526" y="1374"/>
        <a:ext cx="762497" cy="381248"/>
      </dsp:txXfrm>
    </dsp:sp>
    <dsp:sp modelId="{3BFAC178-2DB1-4266-A627-805A05F2CE2D}">
      <dsp:nvSpPr>
        <dsp:cNvPr id="0" name=""/>
        <dsp:cNvSpPr/>
      </dsp:nvSpPr>
      <dsp:spPr>
        <a:xfrm>
          <a:off x="1760594" y="542747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Quality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1760594" y="542747"/>
        <a:ext cx="762497" cy="381248"/>
      </dsp:txXfrm>
    </dsp:sp>
    <dsp:sp modelId="{DE4011FB-ED25-4BF6-99E3-7A0F274FB500}">
      <dsp:nvSpPr>
        <dsp:cNvPr id="0" name=""/>
        <dsp:cNvSpPr/>
      </dsp:nvSpPr>
      <dsp:spPr>
        <a:xfrm>
          <a:off x="1951218" y="1084120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sp:txBody>
      <dsp:txXfrm>
        <a:off x="1951218" y="1084120"/>
        <a:ext cx="762497" cy="381248"/>
      </dsp:txXfrm>
    </dsp:sp>
    <dsp:sp modelId="{2D65B0CF-95E1-4C6B-8079-FB4438BEAFBC}">
      <dsp:nvSpPr>
        <dsp:cNvPr id="0" name=""/>
        <dsp:cNvSpPr/>
      </dsp:nvSpPr>
      <dsp:spPr>
        <a:xfrm>
          <a:off x="1951218" y="1625493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sp:txBody>
      <dsp:txXfrm>
        <a:off x="1951218" y="1625493"/>
        <a:ext cx="762497" cy="381248"/>
      </dsp:txXfrm>
    </dsp:sp>
    <dsp:sp modelId="{32E0BD36-635F-4B07-BC4B-73506EF4E86A}">
      <dsp:nvSpPr>
        <dsp:cNvPr id="0" name=""/>
        <dsp:cNvSpPr/>
      </dsp:nvSpPr>
      <dsp:spPr>
        <a:xfrm>
          <a:off x="1951218" y="2166866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sp:txBody>
      <dsp:txXfrm>
        <a:off x="1951218" y="2166866"/>
        <a:ext cx="762497" cy="381248"/>
      </dsp:txXfrm>
    </dsp:sp>
    <dsp:sp modelId="{7F7EE2CB-ECD1-40E7-89B6-18F9DFCD3265}">
      <dsp:nvSpPr>
        <dsp:cNvPr id="0" name=""/>
        <dsp:cNvSpPr/>
      </dsp:nvSpPr>
      <dsp:spPr>
        <a:xfrm>
          <a:off x="1951218" y="2708239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sp:txBody>
      <dsp:txXfrm>
        <a:off x="1951218" y="2708239"/>
        <a:ext cx="762497" cy="381248"/>
      </dsp:txXfrm>
    </dsp:sp>
    <dsp:sp modelId="{5BFB042A-6439-426A-8B1E-77867A376A92}">
      <dsp:nvSpPr>
        <dsp:cNvPr id="0" name=""/>
        <dsp:cNvSpPr/>
      </dsp:nvSpPr>
      <dsp:spPr>
        <a:xfrm>
          <a:off x="2683216" y="542747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Cost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2683216" y="542747"/>
        <a:ext cx="762497" cy="381248"/>
      </dsp:txXfrm>
    </dsp:sp>
    <dsp:sp modelId="{9648A2DD-8277-4E71-A11C-05225BEAE14B}">
      <dsp:nvSpPr>
        <dsp:cNvPr id="0" name=""/>
        <dsp:cNvSpPr/>
      </dsp:nvSpPr>
      <dsp:spPr>
        <a:xfrm>
          <a:off x="2873840" y="1084120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sp:txBody>
      <dsp:txXfrm>
        <a:off x="2873840" y="1084120"/>
        <a:ext cx="762497" cy="381248"/>
      </dsp:txXfrm>
    </dsp:sp>
    <dsp:sp modelId="{6917CDA4-5087-48C3-A9F6-7C6E00DF3F12}">
      <dsp:nvSpPr>
        <dsp:cNvPr id="0" name=""/>
        <dsp:cNvSpPr/>
      </dsp:nvSpPr>
      <dsp:spPr>
        <a:xfrm>
          <a:off x="2873840" y="1625493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sp:txBody>
      <dsp:txXfrm>
        <a:off x="2873840" y="1625493"/>
        <a:ext cx="762497" cy="381248"/>
      </dsp:txXfrm>
    </dsp:sp>
    <dsp:sp modelId="{8900F93D-9FDA-41A6-9C6F-7ECAE927EA54}">
      <dsp:nvSpPr>
        <dsp:cNvPr id="0" name=""/>
        <dsp:cNvSpPr/>
      </dsp:nvSpPr>
      <dsp:spPr>
        <a:xfrm>
          <a:off x="2873840" y="2166866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sp:txBody>
      <dsp:txXfrm>
        <a:off x="2873840" y="2166866"/>
        <a:ext cx="762497" cy="381248"/>
      </dsp:txXfrm>
    </dsp:sp>
    <dsp:sp modelId="{42AF5372-8A3A-45D7-857D-99DDCCD10DC9}">
      <dsp:nvSpPr>
        <dsp:cNvPr id="0" name=""/>
        <dsp:cNvSpPr/>
      </dsp:nvSpPr>
      <dsp:spPr>
        <a:xfrm>
          <a:off x="2873840" y="2708239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sp:txBody>
      <dsp:txXfrm>
        <a:off x="2873840" y="2708239"/>
        <a:ext cx="762497" cy="381248"/>
      </dsp:txXfrm>
    </dsp:sp>
    <dsp:sp modelId="{CB0AA58A-A88B-408A-ACED-8E462CDDB0A8}">
      <dsp:nvSpPr>
        <dsp:cNvPr id="0" name=""/>
        <dsp:cNvSpPr/>
      </dsp:nvSpPr>
      <dsp:spPr>
        <a:xfrm>
          <a:off x="3605837" y="542747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Service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3605837" y="542747"/>
        <a:ext cx="762497" cy="381248"/>
      </dsp:txXfrm>
    </dsp:sp>
    <dsp:sp modelId="{482E2C57-EB89-43D9-8519-2DA623FE2784}">
      <dsp:nvSpPr>
        <dsp:cNvPr id="0" name=""/>
        <dsp:cNvSpPr/>
      </dsp:nvSpPr>
      <dsp:spPr>
        <a:xfrm>
          <a:off x="3796461" y="1084120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sp:txBody>
      <dsp:txXfrm>
        <a:off x="3796461" y="1084120"/>
        <a:ext cx="762497" cy="381248"/>
      </dsp:txXfrm>
    </dsp:sp>
    <dsp:sp modelId="{F32AF1F9-93CF-4BE7-A6A2-F5DA6667B420}">
      <dsp:nvSpPr>
        <dsp:cNvPr id="0" name=""/>
        <dsp:cNvSpPr/>
      </dsp:nvSpPr>
      <dsp:spPr>
        <a:xfrm>
          <a:off x="3796461" y="1625493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sp:txBody>
      <dsp:txXfrm>
        <a:off x="3796461" y="1625493"/>
        <a:ext cx="762497" cy="381248"/>
      </dsp:txXfrm>
    </dsp:sp>
    <dsp:sp modelId="{32452196-A934-407C-9F1E-3935F93FEDFB}">
      <dsp:nvSpPr>
        <dsp:cNvPr id="0" name=""/>
        <dsp:cNvSpPr/>
      </dsp:nvSpPr>
      <dsp:spPr>
        <a:xfrm>
          <a:off x="3796461" y="2166866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sp:txBody>
      <dsp:txXfrm>
        <a:off x="3796461" y="2166866"/>
        <a:ext cx="762497" cy="381248"/>
      </dsp:txXfrm>
    </dsp:sp>
    <dsp:sp modelId="{B4A54D0D-E7CD-42E9-964E-003B77913428}">
      <dsp:nvSpPr>
        <dsp:cNvPr id="0" name=""/>
        <dsp:cNvSpPr/>
      </dsp:nvSpPr>
      <dsp:spPr>
        <a:xfrm>
          <a:off x="3796461" y="2708239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sp:txBody>
      <dsp:txXfrm>
        <a:off x="3796461" y="2708239"/>
        <a:ext cx="762497" cy="381248"/>
      </dsp:txXfrm>
    </dsp:sp>
    <dsp:sp modelId="{4EBB22D2-63B1-4EE0-AF4F-752FFA76712E}">
      <dsp:nvSpPr>
        <dsp:cNvPr id="0" name=""/>
        <dsp:cNvSpPr/>
      </dsp:nvSpPr>
      <dsp:spPr>
        <a:xfrm>
          <a:off x="4528459" y="542747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Response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528459" y="542747"/>
        <a:ext cx="762497" cy="381248"/>
      </dsp:txXfrm>
    </dsp:sp>
    <dsp:sp modelId="{E57B5AAF-B342-4E71-96A1-13B6C15784EA}">
      <dsp:nvSpPr>
        <dsp:cNvPr id="0" name=""/>
        <dsp:cNvSpPr/>
      </dsp:nvSpPr>
      <dsp:spPr>
        <a:xfrm>
          <a:off x="4719083" y="1084120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S1</a:t>
          </a:r>
        </a:p>
      </dsp:txBody>
      <dsp:txXfrm>
        <a:off x="4719083" y="1084120"/>
        <a:ext cx="762497" cy="381248"/>
      </dsp:txXfrm>
    </dsp:sp>
    <dsp:sp modelId="{3A878519-6DB9-464F-AA5E-767BAEC0314D}">
      <dsp:nvSpPr>
        <dsp:cNvPr id="0" name=""/>
        <dsp:cNvSpPr/>
      </dsp:nvSpPr>
      <dsp:spPr>
        <a:xfrm>
          <a:off x="4719083" y="1625493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S2</a:t>
          </a:r>
        </a:p>
      </dsp:txBody>
      <dsp:txXfrm>
        <a:off x="4719083" y="1625493"/>
        <a:ext cx="762497" cy="381248"/>
      </dsp:txXfrm>
    </dsp:sp>
    <dsp:sp modelId="{93301539-0836-4678-895D-2775333DA734}">
      <dsp:nvSpPr>
        <dsp:cNvPr id="0" name=""/>
        <dsp:cNvSpPr/>
      </dsp:nvSpPr>
      <dsp:spPr>
        <a:xfrm>
          <a:off x="4719083" y="2166866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S3</a:t>
          </a:r>
        </a:p>
      </dsp:txBody>
      <dsp:txXfrm>
        <a:off x="4719083" y="2166866"/>
        <a:ext cx="762497" cy="381248"/>
      </dsp:txXfrm>
    </dsp:sp>
    <dsp:sp modelId="{C53955B2-C002-4930-999A-A235C93A30F8}">
      <dsp:nvSpPr>
        <dsp:cNvPr id="0" name=""/>
        <dsp:cNvSpPr/>
      </dsp:nvSpPr>
      <dsp:spPr>
        <a:xfrm>
          <a:off x="4719083" y="2708239"/>
          <a:ext cx="762497" cy="381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S4</a:t>
          </a:r>
        </a:p>
      </dsp:txBody>
      <dsp:txXfrm>
        <a:off x="4719083" y="2708239"/>
        <a:ext cx="762497" cy="38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F541-4DF2-1C4B-8920-3EDEF8079C0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3387D-F341-8246-8871-E8A48969D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290FFCC-FD2B-C240-914B-6E8043D8A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4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0FFCC-FD2B-C240-914B-6E8043D8A4F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3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B44808-97B3-2C4F-9A8A-3E1FB5594ECB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11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2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0BB602-D890-C14E-A8A3-4E39D1DBA942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12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3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6D099B-71EC-F940-B62F-2CE8D3C84A40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14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3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B40116-63E7-FD4C-B16B-26B6089E5C91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15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4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C63CEA-0E0D-7141-A446-58681087D5D1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16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704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C63CEA-0E0D-7141-A446-58681087D5D1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17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6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36A132-7A39-A842-9D34-799D29E73FB0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21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12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7D40A7-DCF3-F34C-AA24-B69E0775A3F8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22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89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FA93C9-7B72-5F4D-8656-F0A560AB901E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23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74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2A43D2-7834-A24D-B2C3-9B9A10EB1C59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24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6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0F681D-0BDA-BA43-8D9D-F8D027175D15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2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2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E69A35-6613-8140-84E7-68692C412C10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25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80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595EB55-4BDB-4CEB-B356-D5A1C00B2492}" type="slidenum">
              <a:rPr kumimoji="0" lang="en-US" altLang="en-US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26</a:t>
            </a:fld>
            <a:endParaRPr kumimoji="0" lang="en-US" altLang="en-US">
              <a:ea typeface="MS PGothic" panose="020B0600070205080204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396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E617BE0-BE8F-4FB6-8C64-6F72CBA18CE8}" type="slidenum">
              <a:rPr kumimoji="0" lang="en-US" altLang="en-US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27</a:t>
            </a:fld>
            <a:endParaRPr kumimoji="0" lang="en-US" altLang="en-US">
              <a:ea typeface="MS PGothic" panose="020B0600070205080204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179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99A9D-6A74-A64B-900C-9F0A70F8C1F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1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21DB58-4CFA-AF44-A613-50571ED4CBD6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49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24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14574-7764-4940-9A68-68F3F904E5C0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50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97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0FFCC-FD2B-C240-914B-6E8043D8A4F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1FDBB2-6C28-764B-BB5D-B5EB19808FE9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3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9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9EB470-B9F0-D542-A7CB-9AAEFC01EFC4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4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10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B50DC7-F8D8-D342-8330-22B51F5335F6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5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98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8616E-57E5-6C42-A6E7-EFFB5761173C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6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98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D1256E-3A94-9649-BCDA-F868DA86737C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7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9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818F86-607A-784A-93C1-3531739AF59C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9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29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34216-3FD2-7A42-8B05-AE0406C5B9C9}" type="slidenum">
              <a:rPr lang="en-GB" sz="1200">
                <a:latin typeface="Tahoma" charset="0"/>
                <a:ea typeface="MS PGothic" charset="0"/>
                <a:cs typeface="MS PGothic" charset="0"/>
              </a:rPr>
              <a:pPr eaLnBrk="1" hangingPunct="1"/>
              <a:t>10</a:t>
            </a:fld>
            <a:endParaRPr lang="en-GB" sz="12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8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EECE5229-E5A4-BF42-9A0F-832E5B9D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806" y="6080723"/>
            <a:ext cx="171717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8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0E52-2B80-D44D-BB9E-9453769AE49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99F3DBE5-4109-F341-9F95-CA816800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6B45-2339-504F-A662-E957FBA991F0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1034C10A-5E83-5448-9E8A-DF0196811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363" y="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95425"/>
            <a:ext cx="381000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1495425"/>
            <a:ext cx="3810000" cy="46370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2288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363" y="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95425"/>
            <a:ext cx="381000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1495425"/>
            <a:ext cx="3810000" cy="46370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654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18F3-0175-2647-BD04-D49DF90D3936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DCA267E3-31B3-944C-86FC-C266EDF46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EC7F-6746-BC45-971B-D0F60181C067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442865DE-6EDA-6540-91AB-02507716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35696-AAD6-A34A-80FF-9B60DC378033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15948290-17C2-1B40-B03A-52FB54D9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8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9D6A-483C-0D4E-86EE-01175CBBB3FB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C7EB4CAA-9542-994B-8C19-B0E95492A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9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4484-2AF8-3E41-8670-225CE73D92BB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A8426D14-464B-8E4F-A0A5-7DD539BF5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5943-7F32-6F4D-B22D-52613722759E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7842F17F-4141-384D-A3A8-3C2DA5BF8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064-2C46-A347-B9FC-A7A0D77EADCB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1B375967-7CF7-0346-B718-57CC0E27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6FA0-C2DD-8E45-9872-24854E5DFE8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8729A67B-FB0F-1F41-B6AB-02517966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E9123379-5FBC-D944-A7DA-9A668A29761A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>
                <a:cs typeface="Times New Roman" charset="0"/>
              </a:rPr>
              <a:t>–</a:t>
            </a:r>
            <a:fld id="{860F5267-C720-6D46-A9FB-26E78C9C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6" r:id="rId2"/>
    <p:sldLayoutId id="2147483961" r:id="rId3"/>
    <p:sldLayoutId id="2147483962" r:id="rId4"/>
    <p:sldLayoutId id="2147483963" r:id="rId5"/>
    <p:sldLayoutId id="2147483957" r:id="rId6"/>
    <p:sldLayoutId id="2147483964" r:id="rId7"/>
    <p:sldLayoutId id="2147483958" r:id="rId8"/>
    <p:sldLayoutId id="2147483965" r:id="rId9"/>
    <p:sldLayoutId id="2147483959" r:id="rId10"/>
    <p:sldLayoutId id="2147483966" r:id="rId11"/>
    <p:sldLayoutId id="2147483967" r:id="rId12"/>
    <p:sldLayoutId id="21474839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Tahoma"/>
          <a:ea typeface="ＭＳ Ｐゴシック" charset="0"/>
          <a:cs typeface="Tahom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Tahoma"/>
          <a:ea typeface="ＭＳ Ｐゴシック" charset="0"/>
          <a:cs typeface="Tahoma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Tahoma"/>
          <a:ea typeface="ＭＳ Ｐゴシック" charset="0"/>
          <a:cs typeface="Tahoma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Tahoma"/>
          <a:ea typeface="ＭＳ Ｐゴシック" charset="0"/>
          <a:cs typeface="Tahoma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Tahoma"/>
          <a:ea typeface="ＭＳ Ｐゴシック" charset="0"/>
          <a:cs typeface="Tahoma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Tahoma"/>
          <a:ea typeface="ＭＳ Ｐゴシック" charset="0"/>
          <a:cs typeface="Tahoma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10" Type="http://schemas.openxmlformats.org/officeDocument/2006/relationships/image" Target="../media/image30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Microsoft_Excel_97-2003_Worksheet5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8.xls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Excel_97-2003_Worksheet7.xls"/><Relationship Id="rId5" Type="http://schemas.openxmlformats.org/officeDocument/2006/relationships/image" Target="../media/image31.emf"/><Relationship Id="rId10" Type="http://schemas.openxmlformats.org/officeDocument/2006/relationships/chart" Target="../charts/chart1.xml"/><Relationship Id="rId4" Type="http://schemas.openxmlformats.org/officeDocument/2006/relationships/oleObject" Target="../embeddings/Microsoft_Excel_97-2003_Worksheet6.xls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6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3.xls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prepouss@stevens.edu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4.xls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377465" y="5989292"/>
            <a:ext cx="6766536" cy="7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Tahoma"/>
                <a:ea typeface="ＭＳ Ｐゴシック" charset="0"/>
                <a:cs typeface="Tahom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solidFill>
                  <a:schemeClr val="tx1"/>
                </a:solidFill>
                <a:ea typeface="+mj-ea"/>
                <a:cs typeface="+mj-cs"/>
              </a:rPr>
              <a:t>BIA 674 - Supply Chain Analytics</a:t>
            </a:r>
            <a:endParaRPr lang="el-GR" cap="none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14610"/>
            <a:ext cx="9143999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1</a:t>
            </a:r>
            <a:r>
              <a:rPr lang="en-US" sz="3200" b="1" dirty="0" smtClean="0"/>
              <a:t>. </a:t>
            </a:r>
          </a:p>
          <a:p>
            <a:pPr algn="ctr"/>
            <a:r>
              <a:rPr lang="en-US" sz="3200" b="1" dirty="0" smtClean="0"/>
              <a:t>Why Supply Chain Analytics?</a:t>
            </a:r>
          </a:p>
          <a:p>
            <a:pPr algn="ctr"/>
            <a:r>
              <a:rPr lang="en-US" sz="3200" b="1" dirty="0" smtClean="0"/>
              <a:t>Course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514475"/>
            <a:ext cx="8610600" cy="2279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Step 1: Since demand at the Stores has to be satisfied and has to come through the Warehouses, find the Warehouse to best serve each Store</a:t>
            </a:r>
            <a:endParaRPr lang="en-US" sz="2400" dirty="0">
              <a:solidFill>
                <a:srgbClr val="8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500" dirty="0">
                <a:ea typeface="+mn-ea"/>
                <a:cs typeface="+mn-cs"/>
              </a:rPr>
              <a:t>S</a:t>
            </a:r>
            <a:r>
              <a:rPr lang="en-US" sz="2500" dirty="0" smtClean="0">
                <a:ea typeface="+mn-ea"/>
                <a:cs typeface="+mn-cs"/>
              </a:rPr>
              <a:t>elect least cost path for each S: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500" dirty="0" smtClean="0">
                <a:ea typeface="+mn-ea"/>
                <a:cs typeface="+mn-cs"/>
              </a:rPr>
              <a:t>Store S1 is best served by Warehouse W2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dirty="0" smtClean="0">
                <a:ea typeface="+mn-ea"/>
                <a:cs typeface="+mn-cs"/>
              </a:rPr>
              <a:t>Store S2 is best served by Warehouse W2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dirty="0" smtClean="0">
                <a:ea typeface="+mn-ea"/>
                <a:cs typeface="+mn-cs"/>
              </a:rPr>
              <a:t>Store S3 is best served by Warehouse W2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100" dirty="0" smtClean="0">
              <a:ea typeface="+mn-ea"/>
              <a:cs typeface="+mn-cs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100" dirty="0" smtClean="0">
              <a:ea typeface="+mn-ea"/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sz="2100" b="1" dirty="0" smtClean="0">
                <a:ea typeface="+mn-ea"/>
                <a:cs typeface="+mn-cs"/>
                <a:sym typeface="Wingdings" charset="0"/>
              </a:rPr>
              <a:t>            </a:t>
            </a: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39763" y="371475"/>
            <a:ext cx="7793037" cy="9540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Common Sense Method: Step 1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857425" y="4738352"/>
            <a:ext cx="446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206244" y="5378425"/>
            <a:ext cx="44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308790" y="5074902"/>
            <a:ext cx="44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389122" y="4464035"/>
            <a:ext cx="446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663439" y="5714975"/>
            <a:ext cx="446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480561" y="6080731"/>
            <a:ext cx="44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490913" y="4706938"/>
            <a:ext cx="534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charset="0"/>
                <a:cs typeface="+mn-cs"/>
              </a:rPr>
              <a:t>W1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6918325" y="4260850"/>
            <a:ext cx="534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charset="0"/>
                <a:cs typeface="+mn-cs"/>
              </a:rPr>
              <a:t>S1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497263" y="5827713"/>
            <a:ext cx="534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charset="0"/>
                <a:cs typeface="+mn-cs"/>
              </a:rPr>
              <a:t>W2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6915150" y="5172075"/>
            <a:ext cx="534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charset="0"/>
                <a:cs typeface="+mn-cs"/>
              </a:rPr>
              <a:t>S2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972300" y="6149975"/>
            <a:ext cx="534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charset="0"/>
                <a:cs typeface="+mn-cs"/>
              </a:rPr>
              <a:t>S3</a:t>
            </a:r>
          </a:p>
        </p:txBody>
      </p:sp>
      <p:sp>
        <p:nvSpPr>
          <p:cNvPr id="26" name="Oval 25"/>
          <p:cNvSpPr/>
          <p:nvPr/>
        </p:nvSpPr>
        <p:spPr>
          <a:xfrm>
            <a:off x="3108976" y="4434829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W1</a:t>
            </a:r>
          </a:p>
        </p:txBody>
      </p:sp>
      <p:sp>
        <p:nvSpPr>
          <p:cNvPr id="27" name="Oval 26"/>
          <p:cNvSpPr/>
          <p:nvPr/>
        </p:nvSpPr>
        <p:spPr>
          <a:xfrm>
            <a:off x="3108976" y="5532097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 smtClean="0">
                <a:latin typeface="Tahoma"/>
                <a:cs typeface="Tahoma"/>
              </a:rPr>
              <a:t>W2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49414" y="4069073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S</a:t>
            </a:r>
            <a:r>
              <a:rPr lang="en-US" sz="1800" dirty="0" smtClean="0">
                <a:latin typeface="Tahoma"/>
                <a:cs typeface="Tahoma"/>
              </a:rPr>
              <a:t>1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49414" y="4983463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 smtClean="0">
                <a:latin typeface="Tahoma"/>
                <a:cs typeface="Tahoma"/>
              </a:rPr>
              <a:t>S2</a:t>
            </a:r>
            <a:endParaRPr lang="en-US" sz="1800" dirty="0">
              <a:latin typeface="Tahoma"/>
              <a:cs typeface="Tahom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49414" y="5897853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 smtClean="0">
                <a:latin typeface="Tahoma"/>
                <a:cs typeface="Tahoma"/>
              </a:rPr>
              <a:t>S3</a:t>
            </a:r>
            <a:endParaRPr lang="en-US" sz="1800" dirty="0">
              <a:latin typeface="Tahoma"/>
              <a:cs typeface="Tahoma"/>
            </a:endParaRPr>
          </a:p>
        </p:txBody>
      </p:sp>
      <p:cxnSp>
        <p:nvCxnSpPr>
          <p:cNvPr id="31" name="Straight Arrow Connector 30"/>
          <p:cNvCxnSpPr>
            <a:stCxn id="26" idx="6"/>
            <a:endCxn id="28" idx="2"/>
          </p:cNvCxnSpPr>
          <p:nvPr/>
        </p:nvCxnSpPr>
        <p:spPr>
          <a:xfrm flipV="1">
            <a:off x="4023376" y="4480236"/>
            <a:ext cx="2926038" cy="365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9" idx="2"/>
          </p:cNvCxnSpPr>
          <p:nvPr/>
        </p:nvCxnSpPr>
        <p:spPr>
          <a:xfrm>
            <a:off x="4023366" y="4892024"/>
            <a:ext cx="2926048" cy="502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</p:cNvCxnSpPr>
          <p:nvPr/>
        </p:nvCxnSpPr>
        <p:spPr>
          <a:xfrm>
            <a:off x="4023376" y="4845992"/>
            <a:ext cx="2926038" cy="1463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2"/>
          </p:cNvCxnSpPr>
          <p:nvPr/>
        </p:nvCxnSpPr>
        <p:spPr>
          <a:xfrm flipV="1">
            <a:off x="4023366" y="4480236"/>
            <a:ext cx="2926048" cy="1417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9" idx="2"/>
          </p:cNvCxnSpPr>
          <p:nvPr/>
        </p:nvCxnSpPr>
        <p:spPr>
          <a:xfrm flipV="1">
            <a:off x="4023376" y="5394626"/>
            <a:ext cx="2926038" cy="548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2"/>
          </p:cNvCxnSpPr>
          <p:nvPr/>
        </p:nvCxnSpPr>
        <p:spPr>
          <a:xfrm>
            <a:off x="4023366" y="5989292"/>
            <a:ext cx="2926048" cy="319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685800"/>
            <a:ext cx="7772400" cy="52530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563" y="1878013"/>
            <a:ext cx="7772400" cy="2830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Step 2: Compute demands created at each W/H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b="1" dirty="0" smtClean="0">
              <a:ea typeface="+mn-ea"/>
              <a:cs typeface="+mn-cs"/>
            </a:endParaRP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u="sng" dirty="0" smtClean="0">
                <a:ea typeface="+mn-ea"/>
                <a:cs typeface="+mn-cs"/>
              </a:rPr>
              <a:t>Outflows</a:t>
            </a:r>
            <a:r>
              <a:rPr lang="el-GR" sz="2400" u="sng" dirty="0" smtClean="0">
                <a:ea typeface="+mn-ea"/>
                <a:cs typeface="+mn-cs"/>
              </a:rPr>
              <a:t> </a:t>
            </a:r>
            <a:r>
              <a:rPr lang="en-US" sz="2400" u="sng" dirty="0" smtClean="0">
                <a:ea typeface="+mn-ea"/>
                <a:cs typeface="+mn-cs"/>
              </a:rPr>
              <a:t>(units):</a:t>
            </a:r>
            <a:r>
              <a:rPr lang="en-US" sz="2400" dirty="0" smtClean="0">
                <a:ea typeface="+mn-ea"/>
                <a:cs typeface="+mn-cs"/>
              </a:rPr>
              <a:t>				</a:t>
            </a:r>
            <a:r>
              <a:rPr lang="en-US" sz="2400" u="sng" dirty="0" smtClean="0">
                <a:ea typeface="+mn-ea"/>
                <a:cs typeface="+mn-cs"/>
              </a:rPr>
              <a:t>Cost </a:t>
            </a:r>
            <a:r>
              <a:rPr lang="el-GR" sz="2400" u="sng" dirty="0" smtClean="0">
                <a:ea typeface="+mn-ea"/>
                <a:cs typeface="+mn-cs"/>
              </a:rPr>
              <a:t>(</a:t>
            </a:r>
            <a:r>
              <a:rPr lang="en-US" sz="2400" u="sng" dirty="0" smtClean="0">
                <a:ea typeface="+mn-ea"/>
                <a:cs typeface="+mn-cs"/>
              </a:rPr>
              <a:t>$</a:t>
            </a:r>
            <a:r>
              <a:rPr lang="el-GR" sz="2400" u="sng" dirty="0" smtClean="0">
                <a:ea typeface="+mn-ea"/>
                <a:cs typeface="+mn-cs"/>
              </a:rPr>
              <a:t>)</a:t>
            </a:r>
            <a:r>
              <a:rPr lang="en-US" sz="2400" dirty="0" smtClean="0">
                <a:ea typeface="+mn-ea"/>
                <a:cs typeface="+mn-cs"/>
              </a:rPr>
              <a:t>	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50,000  units from W2  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 </a:t>
            </a:r>
            <a:r>
              <a:rPr lang="en-US" sz="2400" dirty="0">
                <a:ea typeface="+mn-ea"/>
                <a:cs typeface="+mn-cs"/>
                <a:sym typeface="Symbol" charset="0"/>
              </a:rPr>
              <a:t>S</a:t>
            </a:r>
            <a:r>
              <a:rPr lang="en-US" sz="2400" dirty="0" smtClean="0">
                <a:ea typeface="+mn-ea"/>
                <a:cs typeface="+mn-cs"/>
              </a:rPr>
              <a:t>1	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</a:t>
            </a:r>
            <a:r>
              <a:rPr lang="en-US" sz="2400" dirty="0" smtClean="0">
                <a:ea typeface="+mn-ea"/>
                <a:cs typeface="+mn-cs"/>
              </a:rPr>
              <a:t>	100</a:t>
            </a:r>
            <a:r>
              <a:rPr lang="el-GR" sz="2400" dirty="0" smtClean="0">
                <a:ea typeface="+mn-ea"/>
                <a:cs typeface="+mn-cs"/>
              </a:rPr>
              <a:t>,</a:t>
            </a:r>
            <a:r>
              <a:rPr lang="en-US" sz="2400" dirty="0" smtClean="0">
                <a:ea typeface="+mn-ea"/>
                <a:cs typeface="+mn-cs"/>
              </a:rPr>
              <a:t>000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100,000 units from W2  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 </a:t>
            </a:r>
            <a:r>
              <a:rPr lang="en-US" sz="2400" dirty="0">
                <a:ea typeface="+mn-ea"/>
                <a:cs typeface="+mn-cs"/>
                <a:sym typeface="Symbol" charset="0"/>
              </a:rPr>
              <a:t>S</a:t>
            </a:r>
            <a:r>
              <a:rPr lang="en-US" sz="2400" dirty="0" smtClean="0">
                <a:ea typeface="+mn-ea"/>
                <a:cs typeface="+mn-cs"/>
              </a:rPr>
              <a:t>2 	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</a:t>
            </a:r>
            <a:r>
              <a:rPr lang="en-US" sz="2400" dirty="0" smtClean="0">
                <a:ea typeface="+mn-ea"/>
                <a:cs typeface="+mn-cs"/>
              </a:rPr>
              <a:t>	100,000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</a:t>
            </a:r>
            <a:r>
              <a:rPr lang="en-US" sz="2400" u="sng" dirty="0" smtClean="0">
                <a:ea typeface="+mn-ea"/>
                <a:cs typeface="+mn-cs"/>
              </a:rPr>
              <a:t>50,000</a:t>
            </a:r>
            <a:r>
              <a:rPr lang="en-US" sz="2400" dirty="0" smtClean="0">
                <a:ea typeface="+mn-ea"/>
                <a:cs typeface="+mn-cs"/>
              </a:rPr>
              <a:t>  units from W2  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 </a:t>
            </a:r>
            <a:r>
              <a:rPr lang="en-US" sz="2400" dirty="0">
                <a:ea typeface="+mn-ea"/>
                <a:cs typeface="+mn-cs"/>
                <a:sym typeface="Symbol" charset="0"/>
              </a:rPr>
              <a:t>S</a:t>
            </a:r>
            <a:r>
              <a:rPr lang="en-US" sz="2400" dirty="0" smtClean="0">
                <a:ea typeface="+mn-ea"/>
                <a:cs typeface="+mn-cs"/>
              </a:rPr>
              <a:t>3	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</a:t>
            </a:r>
            <a:r>
              <a:rPr lang="en-US" sz="2400" dirty="0" smtClean="0">
                <a:ea typeface="+mn-ea"/>
                <a:cs typeface="+mn-cs"/>
              </a:rPr>
              <a:t>	</a:t>
            </a:r>
            <a:r>
              <a:rPr lang="en-US" sz="2400" u="sng" dirty="0" smtClean="0">
                <a:ea typeface="+mn-ea"/>
                <a:cs typeface="+mn-cs"/>
              </a:rPr>
              <a:t>100,000</a:t>
            </a:r>
            <a:r>
              <a:rPr lang="en-US" sz="2400" dirty="0" smtClean="0">
                <a:ea typeface="+mn-ea"/>
                <a:cs typeface="+mn-cs"/>
              </a:rPr>
              <a:t>                                                                                      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200,000					300,000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639763" y="371475"/>
            <a:ext cx="77930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dirty="0">
                <a:solidFill>
                  <a:schemeClr val="folHlink"/>
                </a:solidFill>
                <a:cs typeface="+mn-cs"/>
              </a:rPr>
              <a:t>Common Sense Method: Step 2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39763" y="5527675"/>
            <a:ext cx="7864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Total transport cost for 2</a:t>
            </a:r>
            <a:r>
              <a:rPr lang="en-US" sz="2400" baseline="30000" dirty="0">
                <a:cs typeface="+mn-cs"/>
              </a:rPr>
              <a:t>nd</a:t>
            </a:r>
            <a:r>
              <a:rPr lang="en-US" sz="2400" dirty="0">
                <a:cs typeface="+mn-cs"/>
              </a:rPr>
              <a:t> half of the chain = $</a:t>
            </a:r>
            <a:r>
              <a:rPr lang="el-GR" sz="2400" dirty="0">
                <a:cs typeface="+mn-cs"/>
              </a:rPr>
              <a:t>3</a:t>
            </a:r>
            <a:r>
              <a:rPr lang="en-US" sz="2400" dirty="0">
                <a:cs typeface="+mn-cs"/>
              </a:rPr>
              <a:t>0</a:t>
            </a:r>
            <a:r>
              <a:rPr lang="el-GR" sz="2400" dirty="0">
                <a:cs typeface="+mn-cs"/>
              </a:rPr>
              <a:t>0,000</a:t>
            </a:r>
            <a:endParaRPr lang="en-GB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84325"/>
            <a:ext cx="8382906" cy="2576513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a typeface="+mn-ea"/>
                <a:cs typeface="+mn-cs"/>
              </a:rPr>
              <a:t>Step 3: 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Determine inflows (200 units to W2) with min cost! (HOWEVER, remember capacity constraint)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</a:t>
            </a:r>
            <a:r>
              <a:rPr lang="en-US" sz="2400" u="sng" dirty="0" smtClean="0">
                <a:ea typeface="+mn-ea"/>
                <a:cs typeface="+mn-cs"/>
              </a:rPr>
              <a:t>Inflows</a:t>
            </a:r>
            <a:r>
              <a:rPr lang="el-GR" sz="2400" u="sng" dirty="0" smtClean="0">
                <a:ea typeface="+mn-ea"/>
                <a:cs typeface="+mn-cs"/>
              </a:rPr>
              <a:t> (</a:t>
            </a:r>
            <a:r>
              <a:rPr lang="en-US" sz="2400" u="sng" dirty="0" smtClean="0">
                <a:ea typeface="+mn-ea"/>
                <a:cs typeface="+mn-cs"/>
              </a:rPr>
              <a:t>units):</a:t>
            </a:r>
            <a:r>
              <a:rPr lang="en-US" sz="2400" dirty="0" smtClean="0">
                <a:ea typeface="+mn-ea"/>
                <a:cs typeface="+mn-cs"/>
              </a:rPr>
              <a:t>				</a:t>
            </a:r>
            <a:r>
              <a:rPr lang="en-US" sz="2400" u="sng" dirty="0" smtClean="0">
                <a:ea typeface="+mn-ea"/>
                <a:cs typeface="+mn-cs"/>
              </a:rPr>
              <a:t>Cost (</a:t>
            </a:r>
            <a:r>
              <a:rPr lang="en-US" sz="2400" u="sng" dirty="0">
                <a:ea typeface="+mn-ea"/>
                <a:cs typeface="+mn-cs"/>
              </a:rPr>
              <a:t>$</a:t>
            </a:r>
            <a:r>
              <a:rPr lang="el-GR" sz="2400" u="sng" dirty="0" smtClean="0">
                <a:ea typeface="+mn-ea"/>
                <a:cs typeface="+mn-cs"/>
              </a:rPr>
              <a:t>)</a:t>
            </a:r>
            <a:endParaRPr lang="en-US" sz="2400" u="sng" dirty="0" smtClean="0">
              <a:ea typeface="+mn-ea"/>
              <a:cs typeface="+mn-cs"/>
            </a:endParaRPr>
          </a:p>
          <a:p>
            <a:pPr algn="just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60,000 units from  P2  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   </a:t>
            </a:r>
            <a:r>
              <a:rPr lang="en-US" sz="2400" dirty="0" smtClean="0">
                <a:ea typeface="+mn-ea"/>
                <a:cs typeface="+mn-cs"/>
              </a:rPr>
              <a:t>W2:   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</a:t>
            </a:r>
            <a:r>
              <a:rPr lang="en-US" sz="2400" dirty="0" smtClean="0">
                <a:ea typeface="+mn-ea"/>
                <a:cs typeface="+mn-cs"/>
              </a:rPr>
              <a:t>	 120,000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140,000 units from  P1  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  </a:t>
            </a:r>
            <a:r>
              <a:rPr lang="en-US" sz="2400" dirty="0" smtClean="0">
                <a:ea typeface="+mn-ea"/>
                <a:cs typeface="+mn-cs"/>
              </a:rPr>
              <a:t>W2:   </a:t>
            </a:r>
            <a:r>
              <a:rPr lang="en-US" sz="2400" dirty="0" smtClean="0">
                <a:ea typeface="+mn-ea"/>
                <a:cs typeface="+mn-cs"/>
                <a:sym typeface="Symbol" charset="0"/>
              </a:rPr>
              <a:t></a:t>
            </a:r>
            <a:r>
              <a:rPr lang="en-US" sz="2400" dirty="0" smtClean="0">
                <a:ea typeface="+mn-ea"/>
                <a:cs typeface="+mn-cs"/>
              </a:rPr>
              <a:t>	 </a:t>
            </a:r>
            <a:r>
              <a:rPr lang="en-US" sz="2400" u="sng" dirty="0" smtClean="0">
                <a:ea typeface="+mn-ea"/>
                <a:cs typeface="+mn-cs"/>
              </a:rPr>
              <a:t>700,000 </a:t>
            </a:r>
            <a:r>
              <a:rPr lang="en-US" sz="2400" dirty="0" smtClean="0">
                <a:ea typeface="+mn-ea"/>
                <a:cs typeface="+mn-cs"/>
              </a:rPr>
              <a:t>                                                                       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					 820,000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en-US" sz="2400" b="1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8321675" y="5643563"/>
          <a:ext cx="817563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Clip" r:id="rId4" imgW="2713913" imgH="4005788" progId="MS_ClipArt_Gallery.2">
                  <p:embed/>
                </p:oleObj>
              </mc:Choice>
              <mc:Fallback>
                <p:oleObj name="Clip" r:id="rId4" imgW="2713913" imgH="4005788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675" y="5643563"/>
                        <a:ext cx="817563" cy="12049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39763" y="371475"/>
            <a:ext cx="77930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dirty="0">
                <a:solidFill>
                  <a:schemeClr val="folHlink"/>
                </a:solidFill>
                <a:cs typeface="+mn-cs"/>
              </a:rPr>
              <a:t>Common Sense Method: Step 3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74625" y="6153150"/>
            <a:ext cx="7997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TOTAL Annual Cost: 300,000 + 820,000 = $</a:t>
            </a:r>
            <a:r>
              <a:rPr lang="en-US" sz="2400" b="1" dirty="0">
                <a:cs typeface="+mn-cs"/>
              </a:rPr>
              <a:t>1,150,000 !</a:t>
            </a:r>
            <a:endParaRPr lang="en-GB" sz="2400" dirty="0">
              <a:cs typeface="+mn-cs"/>
            </a:endParaRP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2165350" y="5104108"/>
            <a:ext cx="388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2338388" y="4189718"/>
            <a:ext cx="388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274638" y="5286375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60.000</a:t>
            </a:r>
          </a:p>
        </p:txBody>
      </p:sp>
      <p:sp>
        <p:nvSpPr>
          <p:cNvPr id="24" name="Oval 23"/>
          <p:cNvSpPr/>
          <p:nvPr/>
        </p:nvSpPr>
        <p:spPr>
          <a:xfrm>
            <a:off x="1096963" y="3886200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P1</a:t>
            </a:r>
          </a:p>
        </p:txBody>
      </p:sp>
      <p:sp>
        <p:nvSpPr>
          <p:cNvPr id="25" name="Oval 24"/>
          <p:cNvSpPr/>
          <p:nvPr/>
        </p:nvSpPr>
        <p:spPr>
          <a:xfrm>
            <a:off x="1189038" y="5075238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P2</a:t>
            </a:r>
          </a:p>
        </p:txBody>
      </p:sp>
      <p:sp>
        <p:nvSpPr>
          <p:cNvPr id="26" name="Oval 25"/>
          <p:cNvSpPr/>
          <p:nvPr/>
        </p:nvSpPr>
        <p:spPr>
          <a:xfrm>
            <a:off x="3657600" y="3886200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W1</a:t>
            </a:r>
          </a:p>
        </p:txBody>
      </p:sp>
      <p:sp>
        <p:nvSpPr>
          <p:cNvPr id="27" name="Oval 26"/>
          <p:cNvSpPr/>
          <p:nvPr/>
        </p:nvSpPr>
        <p:spPr>
          <a:xfrm>
            <a:off x="3657600" y="5075238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W2</a:t>
            </a:r>
          </a:p>
        </p:txBody>
      </p:sp>
      <p:cxnSp>
        <p:nvCxnSpPr>
          <p:cNvPr id="8" name="Straight Arrow Connector 7"/>
          <p:cNvCxnSpPr>
            <a:stCxn id="24" idx="6"/>
            <a:endCxn id="27" idx="2"/>
          </p:cNvCxnSpPr>
          <p:nvPr/>
        </p:nvCxnSpPr>
        <p:spPr>
          <a:xfrm>
            <a:off x="2011363" y="4297363"/>
            <a:ext cx="1646237" cy="1189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9" name="TextBox 8"/>
          <p:cNvSpPr txBox="1">
            <a:spLocks noChangeArrowheads="1"/>
          </p:cNvSpPr>
          <p:nvPr/>
        </p:nvSpPr>
        <p:spPr bwMode="auto">
          <a:xfrm>
            <a:off x="2633663" y="4986338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34" name="Straight Arrow Connector 33"/>
          <p:cNvCxnSpPr>
            <a:stCxn id="25" idx="6"/>
            <a:endCxn id="27" idx="2"/>
          </p:cNvCxnSpPr>
          <p:nvPr/>
        </p:nvCxnSpPr>
        <p:spPr>
          <a:xfrm>
            <a:off x="2103438" y="5486400"/>
            <a:ext cx="15541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334963"/>
            <a:ext cx="8153400" cy="990600"/>
          </a:xfrm>
        </p:spPr>
        <p:txBody>
          <a:bodyPr/>
          <a:lstStyle/>
          <a:p>
            <a:r>
              <a:rPr lang="en-US" sz="3600">
                <a:latin typeface="Tahoma" charset="0"/>
              </a:rPr>
              <a:t>Looks like a satisfactory solution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81113"/>
            <a:ext cx="804386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300" dirty="0"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300" dirty="0">
                <a:cs typeface="+mn-cs"/>
                <a:sym typeface="Wingdings" charset="0"/>
              </a:rPr>
              <a:t></a:t>
            </a:r>
            <a:r>
              <a:rPr lang="en-US" sz="2300" dirty="0">
                <a:cs typeface="+mn-cs"/>
              </a:rPr>
              <a:t>Every store is assigned to the warehouse on its least-cost path.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300" dirty="0">
                <a:cs typeface="+mn-cs"/>
                <a:sym typeface="Wingdings" charset="0"/>
              </a:rPr>
              <a:t></a:t>
            </a:r>
            <a:r>
              <a:rPr lang="en-US" sz="2300" dirty="0">
                <a:cs typeface="+mn-cs"/>
              </a:rPr>
              <a:t> Every warehouse uses its least cost plant (up to the full available capacity).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endParaRPr lang="en-US" sz="3200" dirty="0"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800" b="1" dirty="0"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800" b="1" dirty="0">
              <a:cs typeface="+mn-cs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2800" b="1" dirty="0">
              <a:cs typeface="+mn-cs"/>
            </a:endParaRPr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884238" y="3625850"/>
          <a:ext cx="558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Clip" r:id="rId3" imgW="1854740" imgH="3988340" progId="MS_ClipArt_Gallery.2">
                  <p:embed/>
                </p:oleObj>
              </mc:Choice>
              <mc:Fallback>
                <p:oleObj name="Clip" r:id="rId3" imgW="1854740" imgH="39883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625850"/>
                        <a:ext cx="558800" cy="12017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71625" y="3835400"/>
            <a:ext cx="3114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000" dirty="0">
                <a:solidFill>
                  <a:srgbClr val="800000"/>
                </a:solidFill>
                <a:cs typeface="+mn-cs"/>
              </a:rPr>
              <a:t>Is this the best 	solution?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457825" y="3451225"/>
          <a:ext cx="53181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Clip" r:id="rId5" imgW="1298383" imgH="3937452" progId="MS_ClipArt_Gallery.2">
                  <p:embed/>
                </p:oleObj>
              </mc:Choice>
              <mc:Fallback>
                <p:oleObj name="Clip" r:id="rId5" imgW="1298383" imgH="3937452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3451225"/>
                        <a:ext cx="531813" cy="14001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99163" y="3976688"/>
            <a:ext cx="2805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000" b="1" dirty="0">
                <a:solidFill>
                  <a:srgbClr val="800000"/>
                </a:solidFill>
                <a:cs typeface="+mn-cs"/>
              </a:rPr>
              <a:t>NO</a:t>
            </a:r>
            <a:r>
              <a:rPr lang="en-US" sz="3100" b="1" dirty="0">
                <a:solidFill>
                  <a:srgbClr val="800000"/>
                </a:solidFill>
                <a:cs typeface="+mn-cs"/>
              </a:rPr>
              <a:t>O</a:t>
            </a:r>
            <a:r>
              <a:rPr lang="en-US" sz="3200" b="1" dirty="0">
                <a:solidFill>
                  <a:srgbClr val="800000"/>
                </a:solidFill>
                <a:cs typeface="+mn-cs"/>
              </a:rPr>
              <a:t>O</a:t>
            </a:r>
            <a:r>
              <a:rPr lang="en-US" sz="3300" b="1" dirty="0">
                <a:solidFill>
                  <a:srgbClr val="800000"/>
                </a:solidFill>
                <a:cs typeface="+mn-cs"/>
              </a:rPr>
              <a:t>O</a:t>
            </a:r>
            <a:r>
              <a:rPr lang="en-US" sz="3500" b="1" dirty="0">
                <a:solidFill>
                  <a:srgbClr val="800000"/>
                </a:solidFill>
                <a:cs typeface="+mn-cs"/>
              </a:rPr>
              <a:t>O</a:t>
            </a:r>
            <a:r>
              <a:rPr lang="en-US" sz="3000" b="1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sz="3600" b="1" dirty="0">
                <a:solidFill>
                  <a:srgbClr val="800000"/>
                </a:solidFill>
                <a:cs typeface="+mn-cs"/>
              </a:rPr>
              <a:t>!</a:t>
            </a:r>
            <a:endParaRPr lang="en-US" sz="3000" b="1" dirty="0">
              <a:solidFill>
                <a:srgbClr val="800000"/>
              </a:solidFill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87350" y="5470525"/>
            <a:ext cx="8278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cs typeface="+mn-cs"/>
              </a:rPr>
              <a:t>BEST = $740,000 !!!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88950" y="5257800"/>
            <a:ext cx="7970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84" y="555014"/>
            <a:ext cx="8301038" cy="67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600" dirty="0" smtClean="0">
                <a:ea typeface="+mj-ea"/>
                <a:cs typeface="+mj-cs"/>
              </a:rPr>
              <a:t>What if we had a larger scale problem?</a:t>
            </a:r>
            <a:endParaRPr lang="el-GR" sz="3600" dirty="0" smtClean="0">
              <a:ea typeface="+mj-ea"/>
              <a:cs typeface="+mj-cs"/>
            </a:endParaRPr>
          </a:p>
        </p:txBody>
      </p:sp>
      <p:pic>
        <p:nvPicPr>
          <p:cNvPr id="37890" name="Picture 3" descr="map_of_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32" y="1564604"/>
            <a:ext cx="68643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182563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A Supply Chain in China</a:t>
            </a:r>
            <a:endParaRPr lang="el-GR" sz="4000" dirty="0" smtClean="0">
              <a:ea typeface="+mj-ea"/>
              <a:cs typeface="+mj-cs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3302000"/>
            <a:ext cx="2212975" cy="19558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Kashgar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Turban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Lhasa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Kumming</a:t>
            </a:r>
          </a:p>
          <a:p>
            <a:pPr eaLnBrk="1" hangingPunct="1">
              <a:spcBef>
                <a:spcPct val="0"/>
              </a:spcBef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X</a:t>
            </a:r>
            <a:r>
              <a:rPr lang="ja-JP" altLang="en-US" sz="2400">
                <a:latin typeface="Tahoma" charset="0"/>
                <a:ea typeface="MS PGothic" charset="0"/>
                <a:cs typeface="MS PGothic" charset="0"/>
              </a:rPr>
              <a:t>’</a:t>
            </a:r>
            <a:r>
              <a:rPr lang="en-US" altLang="ja-JP" sz="2400">
                <a:latin typeface="Tahoma" charset="0"/>
                <a:ea typeface="MS PGothic" charset="0"/>
                <a:cs typeface="MS PGothic" charset="0"/>
              </a:rPr>
              <a:t>ian</a:t>
            </a:r>
            <a:endParaRPr lang="en-US" sz="240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3478213" y="3306763"/>
            <a:ext cx="2112962" cy="1951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  <a:cs typeface="Tahoma"/>
              </a:rPr>
              <a:t>Shenyang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  <a:cs typeface="Tahoma"/>
              </a:rPr>
              <a:t>Lanzhou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  <a:cs typeface="Tahoma"/>
              </a:rPr>
              <a:t>Zhengzhou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  <a:cs typeface="Tahoma"/>
              </a:rPr>
              <a:t>Chengdu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  <a:cs typeface="Tahoma"/>
              </a:rPr>
              <a:t>Guangzhou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136650" y="1584325"/>
            <a:ext cx="79152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Tahoma"/>
                <a:ea typeface="Apple LiSung Light"/>
                <a:cs typeface="Tahoma"/>
              </a:rPr>
              <a:t>Imagine having a similar, but slightly more complex problem. Your company operates a supply chain that includes 5 suppliers of raw materials, 5 manufacturing plants, and 5 cities where your products are sold. </a:t>
            </a:r>
            <a:endParaRPr lang="el-GR" sz="2400" dirty="0">
              <a:latin typeface="Tahoma"/>
              <a:ea typeface="Apple LiSung Light"/>
              <a:cs typeface="Tahoma"/>
            </a:endParaRPr>
          </a:p>
        </p:txBody>
      </p:sp>
      <p:graphicFrame>
        <p:nvGraphicFramePr>
          <p:cNvPr id="17715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563" y="1693863"/>
          <a:ext cx="731837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Clip" r:id="rId4" imgW="1298383" imgH="3937452" progId="MS_ClipArt_Gallery.2">
                  <p:embed/>
                </p:oleObj>
              </mc:Choice>
              <mc:Fallback>
                <p:oleObj name="Clip" r:id="rId4" imgW="1298383" imgH="3937452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693863"/>
                        <a:ext cx="731837" cy="13700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87325" y="5440658"/>
            <a:ext cx="20605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cs typeface="+mn-cs"/>
              </a:rPr>
              <a:t>Suppliers </a:t>
            </a:r>
            <a:endParaRPr lang="el-GR" sz="2000">
              <a:cs typeface="+mn-cs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6624638" y="3306763"/>
            <a:ext cx="2054225" cy="195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Beijing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Harbin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Shanghai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Hong Kong</a:t>
            </a:r>
          </a:p>
          <a:p>
            <a:pPr marL="342900" indent="-342900" algn="l"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400">
                <a:cs typeface="+mn-cs"/>
              </a:rPr>
              <a:t>Xining</a:t>
            </a:r>
          </a:p>
        </p:txBody>
      </p:sp>
      <p:sp>
        <p:nvSpPr>
          <p:cNvPr id="177161" name="AutoShape 9"/>
          <p:cNvSpPr>
            <a:spLocks noChangeArrowheads="1"/>
          </p:cNvSpPr>
          <p:nvPr/>
        </p:nvSpPr>
        <p:spPr bwMode="auto">
          <a:xfrm>
            <a:off x="2538413" y="3875088"/>
            <a:ext cx="727075" cy="566737"/>
          </a:xfrm>
          <a:prstGeom prst="rightArrow">
            <a:avLst>
              <a:gd name="adj1" fmla="val 50000"/>
              <a:gd name="adj2" fmla="val 3207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7162" name="AutoShape 10"/>
          <p:cNvSpPr>
            <a:spLocks noChangeArrowheads="1"/>
          </p:cNvSpPr>
          <p:nvPr/>
        </p:nvSpPr>
        <p:spPr bwMode="auto">
          <a:xfrm>
            <a:off x="5719763" y="3870325"/>
            <a:ext cx="727075" cy="566738"/>
          </a:xfrm>
          <a:prstGeom prst="rightArrow">
            <a:avLst>
              <a:gd name="adj1" fmla="val 50000"/>
              <a:gd name="adj2" fmla="val 320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3511550" y="5440658"/>
            <a:ext cx="2060575" cy="4000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Factories  </a:t>
            </a:r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6664325" y="5440658"/>
            <a:ext cx="2060575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cs typeface="+mn-cs"/>
              </a:rPr>
              <a:t>Stores </a:t>
            </a:r>
            <a:endParaRPr lang="el-GR" sz="2000"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5989292"/>
            <a:ext cx="85947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/>
                <a:ea typeface="Apple LiSung Light"/>
                <a:cs typeface="Tahoma"/>
              </a:rPr>
              <a:t>Of course, a supply chain in China will be much bigger, and … much more complex!</a:t>
            </a:r>
            <a:endParaRPr lang="el-GR" sz="2400" dirty="0">
              <a:latin typeface="Tahoma"/>
              <a:ea typeface="Apple LiSung Light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map_of_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0" y="1599850"/>
            <a:ext cx="669607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4663439" y="3611878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7223731" y="2796544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6618288" y="5676900"/>
            <a:ext cx="198437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6400780" y="3162300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5" name="AutoShape 7"/>
          <p:cNvSpPr>
            <a:spLocks noChangeArrowheads="1"/>
          </p:cNvSpPr>
          <p:nvPr/>
        </p:nvSpPr>
        <p:spPr bwMode="auto">
          <a:xfrm>
            <a:off x="7498048" y="2222500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7208171" y="4533885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auto">
          <a:xfrm>
            <a:off x="6842416" y="5349219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5212073" y="3528056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>
            <a:off x="6293782" y="4259568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>
            <a:off x="5120634" y="4709146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1" name="AutoShape 13"/>
          <p:cNvSpPr>
            <a:spLocks noChangeArrowheads="1"/>
          </p:cNvSpPr>
          <p:nvPr/>
        </p:nvSpPr>
        <p:spPr bwMode="auto">
          <a:xfrm>
            <a:off x="4914900" y="5356836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auto">
          <a:xfrm>
            <a:off x="2286025" y="3162300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auto">
          <a:xfrm>
            <a:off x="5669268" y="4168129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auto">
          <a:xfrm>
            <a:off x="4006850" y="4456113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auto">
          <a:xfrm>
            <a:off x="3770313" y="2887983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6" name="AutoShape 18"/>
          <p:cNvSpPr>
            <a:spLocks noChangeArrowheads="1"/>
          </p:cNvSpPr>
          <p:nvPr/>
        </p:nvSpPr>
        <p:spPr bwMode="auto">
          <a:xfrm>
            <a:off x="182928" y="2887983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7" name="AutoShape 19"/>
          <p:cNvSpPr>
            <a:spLocks noChangeArrowheads="1"/>
          </p:cNvSpPr>
          <p:nvPr/>
        </p:nvSpPr>
        <p:spPr bwMode="auto">
          <a:xfrm>
            <a:off x="182928" y="3336925"/>
            <a:ext cx="198437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8" name="AutoShape 20"/>
          <p:cNvSpPr>
            <a:spLocks noChangeArrowheads="1"/>
          </p:cNvSpPr>
          <p:nvPr/>
        </p:nvSpPr>
        <p:spPr bwMode="auto">
          <a:xfrm>
            <a:off x="182928" y="2332038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70" name="Rectangle 22"/>
          <p:cNvSpPr>
            <a:spLocks noGrp="1" noChangeArrowheads="1"/>
          </p:cNvSpPr>
          <p:nvPr>
            <p:ph type="title"/>
          </p:nvPr>
        </p:nvSpPr>
        <p:spPr>
          <a:xfrm>
            <a:off x="639763" y="512763"/>
            <a:ext cx="7793037" cy="7223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A Supply Chain in China</a:t>
            </a:r>
            <a:endParaRPr lang="el-GR" sz="4000" dirty="0" smtClean="0">
              <a:ea typeface="+mj-ea"/>
              <a:cs typeface="+mj-cs"/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365806" y="2240293"/>
            <a:ext cx="146685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en-US" sz="2400" dirty="0">
                <a:cs typeface="+mn-cs"/>
              </a:rPr>
              <a:t>Suppliers</a:t>
            </a:r>
          </a:p>
          <a:p>
            <a:pPr algn="l">
              <a:spcBef>
                <a:spcPts val="1200"/>
              </a:spcBef>
              <a:defRPr/>
            </a:pPr>
            <a:r>
              <a:rPr lang="en-US" sz="2400" dirty="0">
                <a:cs typeface="+mn-cs"/>
              </a:rPr>
              <a:t>Factories</a:t>
            </a:r>
          </a:p>
          <a:p>
            <a:pPr algn="l">
              <a:spcBef>
                <a:spcPts val="1200"/>
              </a:spcBef>
              <a:defRPr/>
            </a:pPr>
            <a:r>
              <a:rPr lang="en-US" sz="2400" dirty="0">
                <a:cs typeface="+mn-cs"/>
              </a:rPr>
              <a:t>Stores</a:t>
            </a:r>
            <a:endParaRPr lang="el-GR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4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map_of_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0" y="1599850"/>
            <a:ext cx="669607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4663439" y="3611878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7223731" y="2796544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6618288" y="5676900"/>
            <a:ext cx="198437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6400780" y="3162300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5" name="AutoShape 7"/>
          <p:cNvSpPr>
            <a:spLocks noChangeArrowheads="1"/>
          </p:cNvSpPr>
          <p:nvPr/>
        </p:nvSpPr>
        <p:spPr bwMode="auto">
          <a:xfrm>
            <a:off x="7498048" y="2222500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7208171" y="4533885"/>
            <a:ext cx="198438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auto">
          <a:xfrm>
            <a:off x="6842416" y="5349219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5212073" y="3528056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>
            <a:off x="6293782" y="4259568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>
            <a:off x="5120634" y="4709146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1" name="AutoShape 13"/>
          <p:cNvSpPr>
            <a:spLocks noChangeArrowheads="1"/>
          </p:cNvSpPr>
          <p:nvPr/>
        </p:nvSpPr>
        <p:spPr bwMode="auto">
          <a:xfrm>
            <a:off x="4914900" y="5356836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auto">
          <a:xfrm>
            <a:off x="2286025" y="3162300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auto">
          <a:xfrm>
            <a:off x="5669268" y="4168129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auto">
          <a:xfrm>
            <a:off x="4006850" y="4456113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auto">
          <a:xfrm>
            <a:off x="3770313" y="2887983"/>
            <a:ext cx="198437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6" name="AutoShape 18"/>
          <p:cNvSpPr>
            <a:spLocks noChangeArrowheads="1"/>
          </p:cNvSpPr>
          <p:nvPr/>
        </p:nvSpPr>
        <p:spPr bwMode="auto">
          <a:xfrm>
            <a:off x="182928" y="2887983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7" name="AutoShape 19"/>
          <p:cNvSpPr>
            <a:spLocks noChangeArrowheads="1"/>
          </p:cNvSpPr>
          <p:nvPr/>
        </p:nvSpPr>
        <p:spPr bwMode="auto">
          <a:xfrm>
            <a:off x="182928" y="3336925"/>
            <a:ext cx="198437" cy="266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68" name="AutoShape 20"/>
          <p:cNvSpPr>
            <a:spLocks noChangeArrowheads="1"/>
          </p:cNvSpPr>
          <p:nvPr/>
        </p:nvSpPr>
        <p:spPr bwMode="auto">
          <a:xfrm>
            <a:off x="182928" y="2332038"/>
            <a:ext cx="198438" cy="26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70" name="Rectangle 22"/>
          <p:cNvSpPr>
            <a:spLocks noGrp="1" noChangeArrowheads="1"/>
          </p:cNvSpPr>
          <p:nvPr>
            <p:ph type="title"/>
          </p:nvPr>
        </p:nvSpPr>
        <p:spPr>
          <a:xfrm>
            <a:off x="639763" y="512763"/>
            <a:ext cx="7793037" cy="7223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A Supply Chain in China</a:t>
            </a:r>
            <a:endParaRPr lang="el-GR" sz="4000" dirty="0" smtClean="0">
              <a:ea typeface="+mj-ea"/>
              <a:cs typeface="+mj-cs"/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365806" y="2240293"/>
            <a:ext cx="146685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en-US" sz="2400" dirty="0">
                <a:cs typeface="+mn-cs"/>
              </a:rPr>
              <a:t>Suppliers</a:t>
            </a:r>
          </a:p>
          <a:p>
            <a:pPr algn="l">
              <a:spcBef>
                <a:spcPts val="1200"/>
              </a:spcBef>
              <a:defRPr/>
            </a:pPr>
            <a:r>
              <a:rPr lang="en-US" sz="2400" dirty="0">
                <a:cs typeface="+mn-cs"/>
              </a:rPr>
              <a:t>Factories</a:t>
            </a:r>
          </a:p>
          <a:p>
            <a:pPr algn="l">
              <a:spcBef>
                <a:spcPts val="1200"/>
              </a:spcBef>
              <a:defRPr/>
            </a:pPr>
            <a:r>
              <a:rPr lang="en-US" sz="2400" dirty="0">
                <a:cs typeface="+mn-cs"/>
              </a:rPr>
              <a:t>Stores</a:t>
            </a:r>
            <a:endParaRPr lang="el-GR" sz="2400" dirty="0">
              <a:cs typeface="+mn-cs"/>
            </a:endParaRPr>
          </a:p>
        </p:txBody>
      </p:sp>
      <p:cxnSp>
        <p:nvCxnSpPr>
          <p:cNvPr id="56" name="Straight Arrow Connector 55"/>
          <p:cNvCxnSpPr>
            <a:stCxn id="181262" idx="5"/>
            <a:endCxn id="181258" idx="5"/>
          </p:cNvCxnSpPr>
          <p:nvPr/>
        </p:nvCxnSpPr>
        <p:spPr>
          <a:xfrm>
            <a:off x="2434854" y="3295650"/>
            <a:ext cx="2926048" cy="365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81262" idx="5"/>
            <a:endCxn id="181260" idx="1"/>
          </p:cNvCxnSpPr>
          <p:nvPr/>
        </p:nvCxnSpPr>
        <p:spPr>
          <a:xfrm>
            <a:off x="2434854" y="3295650"/>
            <a:ext cx="2735390" cy="1546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81262" idx="5"/>
            <a:endCxn id="181259" idx="5"/>
          </p:cNvCxnSpPr>
          <p:nvPr/>
        </p:nvCxnSpPr>
        <p:spPr>
          <a:xfrm>
            <a:off x="2434854" y="3295650"/>
            <a:ext cx="4007756" cy="1097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81262" idx="5"/>
            <a:endCxn id="181252" idx="1"/>
          </p:cNvCxnSpPr>
          <p:nvPr/>
        </p:nvCxnSpPr>
        <p:spPr>
          <a:xfrm flipV="1">
            <a:off x="2434854" y="2929894"/>
            <a:ext cx="4838486" cy="365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81262" idx="5"/>
            <a:endCxn id="181257" idx="5"/>
          </p:cNvCxnSpPr>
          <p:nvPr/>
        </p:nvCxnSpPr>
        <p:spPr>
          <a:xfrm>
            <a:off x="2434854" y="3295650"/>
            <a:ext cx="4556390" cy="2186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1265" idx="5"/>
            <a:endCxn id="181258" idx="5"/>
          </p:cNvCxnSpPr>
          <p:nvPr/>
        </p:nvCxnSpPr>
        <p:spPr>
          <a:xfrm>
            <a:off x="3919141" y="3021333"/>
            <a:ext cx="1441761" cy="640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81265" idx="5"/>
            <a:endCxn id="181252" idx="1"/>
          </p:cNvCxnSpPr>
          <p:nvPr/>
        </p:nvCxnSpPr>
        <p:spPr>
          <a:xfrm flipV="1">
            <a:off x="3919141" y="2929894"/>
            <a:ext cx="3354199" cy="91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81265" idx="5"/>
          </p:cNvCxnSpPr>
          <p:nvPr/>
        </p:nvCxnSpPr>
        <p:spPr>
          <a:xfrm>
            <a:off x="3919141" y="3021333"/>
            <a:ext cx="2573078" cy="1413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81265" idx="5"/>
            <a:endCxn id="181260" idx="1"/>
          </p:cNvCxnSpPr>
          <p:nvPr/>
        </p:nvCxnSpPr>
        <p:spPr>
          <a:xfrm>
            <a:off x="3919141" y="3021333"/>
            <a:ext cx="1251103" cy="1821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81265" idx="5"/>
            <a:endCxn id="181257" idx="5"/>
          </p:cNvCxnSpPr>
          <p:nvPr/>
        </p:nvCxnSpPr>
        <p:spPr>
          <a:xfrm>
            <a:off x="3919141" y="3021333"/>
            <a:ext cx="3072103" cy="2461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81264" idx="1"/>
            <a:endCxn id="181258" idx="5"/>
          </p:cNvCxnSpPr>
          <p:nvPr/>
        </p:nvCxnSpPr>
        <p:spPr>
          <a:xfrm flipV="1">
            <a:off x="4056460" y="3661406"/>
            <a:ext cx="1304442" cy="928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81264" idx="1"/>
          </p:cNvCxnSpPr>
          <p:nvPr/>
        </p:nvCxnSpPr>
        <p:spPr>
          <a:xfrm>
            <a:off x="4056460" y="4589463"/>
            <a:ext cx="1064174" cy="211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81264" idx="5"/>
            <a:endCxn id="181257" idx="1"/>
          </p:cNvCxnSpPr>
          <p:nvPr/>
        </p:nvCxnSpPr>
        <p:spPr>
          <a:xfrm>
            <a:off x="4155679" y="4589463"/>
            <a:ext cx="2736346" cy="893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81264" idx="5"/>
            <a:endCxn id="181259" idx="5"/>
          </p:cNvCxnSpPr>
          <p:nvPr/>
        </p:nvCxnSpPr>
        <p:spPr>
          <a:xfrm flipV="1">
            <a:off x="4155679" y="4392918"/>
            <a:ext cx="2286931" cy="196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81264" idx="1"/>
            <a:endCxn id="181252" idx="1"/>
          </p:cNvCxnSpPr>
          <p:nvPr/>
        </p:nvCxnSpPr>
        <p:spPr>
          <a:xfrm flipV="1">
            <a:off x="4056460" y="2929894"/>
            <a:ext cx="3216880" cy="1659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81261" idx="5"/>
            <a:endCxn id="181260" idx="2"/>
          </p:cNvCxnSpPr>
          <p:nvPr/>
        </p:nvCxnSpPr>
        <p:spPr>
          <a:xfrm flipV="1">
            <a:off x="5063729" y="4975846"/>
            <a:ext cx="56905" cy="514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81261" idx="5"/>
            <a:endCxn id="181258" idx="3"/>
          </p:cNvCxnSpPr>
          <p:nvPr/>
        </p:nvCxnSpPr>
        <p:spPr>
          <a:xfrm flipV="1">
            <a:off x="5063729" y="3794756"/>
            <a:ext cx="247563" cy="1695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81261" idx="5"/>
            <a:endCxn id="181259" idx="5"/>
          </p:cNvCxnSpPr>
          <p:nvPr/>
        </p:nvCxnSpPr>
        <p:spPr>
          <a:xfrm flipV="1">
            <a:off x="5063729" y="4392918"/>
            <a:ext cx="1378881" cy="1097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81261" idx="5"/>
            <a:endCxn id="181257" idx="5"/>
          </p:cNvCxnSpPr>
          <p:nvPr/>
        </p:nvCxnSpPr>
        <p:spPr>
          <a:xfrm flipV="1">
            <a:off x="5063729" y="5482569"/>
            <a:ext cx="1927515" cy="7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81261" idx="5"/>
            <a:endCxn id="181252" idx="1"/>
          </p:cNvCxnSpPr>
          <p:nvPr/>
        </p:nvCxnSpPr>
        <p:spPr>
          <a:xfrm flipV="1">
            <a:off x="5063729" y="2929894"/>
            <a:ext cx="2209611" cy="2560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1263" idx="5"/>
            <a:endCxn id="181258" idx="1"/>
          </p:cNvCxnSpPr>
          <p:nvPr/>
        </p:nvCxnSpPr>
        <p:spPr>
          <a:xfrm flipH="1" flipV="1">
            <a:off x="5261683" y="3661406"/>
            <a:ext cx="556413" cy="640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81263" idx="1"/>
            <a:endCxn id="181252" idx="1"/>
          </p:cNvCxnSpPr>
          <p:nvPr/>
        </p:nvCxnSpPr>
        <p:spPr>
          <a:xfrm flipV="1">
            <a:off x="5718877" y="2929894"/>
            <a:ext cx="1554463" cy="1371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81263" idx="5"/>
          </p:cNvCxnSpPr>
          <p:nvPr/>
        </p:nvCxnSpPr>
        <p:spPr>
          <a:xfrm>
            <a:off x="5818096" y="4301479"/>
            <a:ext cx="674123" cy="133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81263" idx="5"/>
            <a:endCxn id="181260" idx="5"/>
          </p:cNvCxnSpPr>
          <p:nvPr/>
        </p:nvCxnSpPr>
        <p:spPr>
          <a:xfrm flipH="1">
            <a:off x="5269463" y="4301479"/>
            <a:ext cx="548633" cy="541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endCxn id="181257" idx="3"/>
          </p:cNvCxnSpPr>
          <p:nvPr/>
        </p:nvCxnSpPr>
        <p:spPr>
          <a:xfrm>
            <a:off x="5852146" y="4434829"/>
            <a:ext cx="1089489" cy="118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81258" idx="1"/>
            <a:endCxn id="181251" idx="5"/>
          </p:cNvCxnSpPr>
          <p:nvPr/>
        </p:nvCxnSpPr>
        <p:spPr>
          <a:xfrm flipH="1">
            <a:off x="4812268" y="3661406"/>
            <a:ext cx="449415" cy="8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81258" idx="1"/>
            <a:endCxn id="181254" idx="1"/>
          </p:cNvCxnSpPr>
          <p:nvPr/>
        </p:nvCxnSpPr>
        <p:spPr>
          <a:xfrm flipV="1">
            <a:off x="5261683" y="3295650"/>
            <a:ext cx="1188707" cy="365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81258" idx="1"/>
            <a:endCxn id="181255" idx="1"/>
          </p:cNvCxnSpPr>
          <p:nvPr/>
        </p:nvCxnSpPr>
        <p:spPr>
          <a:xfrm flipV="1">
            <a:off x="5261683" y="2355850"/>
            <a:ext cx="2285975" cy="1305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81258" idx="1"/>
            <a:endCxn id="181256" idx="1"/>
          </p:cNvCxnSpPr>
          <p:nvPr/>
        </p:nvCxnSpPr>
        <p:spPr>
          <a:xfrm>
            <a:off x="5261683" y="3661406"/>
            <a:ext cx="1996098" cy="1005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181253" idx="3"/>
          </p:cNvCxnSpPr>
          <p:nvPr/>
        </p:nvCxnSpPr>
        <p:spPr>
          <a:xfrm>
            <a:off x="4846318" y="3794756"/>
            <a:ext cx="1871189" cy="2148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81252" idx="5"/>
            <a:endCxn id="181255" idx="3"/>
          </p:cNvCxnSpPr>
          <p:nvPr/>
        </p:nvCxnSpPr>
        <p:spPr>
          <a:xfrm flipV="1">
            <a:off x="7372559" y="2489200"/>
            <a:ext cx="224708" cy="440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81252" idx="3"/>
            <a:endCxn id="181251" idx="5"/>
          </p:cNvCxnSpPr>
          <p:nvPr/>
        </p:nvCxnSpPr>
        <p:spPr>
          <a:xfrm flipH="1">
            <a:off x="4812268" y="3063244"/>
            <a:ext cx="2510682" cy="681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81252" idx="2"/>
            <a:endCxn id="181254" idx="5"/>
          </p:cNvCxnSpPr>
          <p:nvPr/>
        </p:nvCxnSpPr>
        <p:spPr>
          <a:xfrm flipH="1">
            <a:off x="6549609" y="3063244"/>
            <a:ext cx="674122" cy="232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81252" idx="4"/>
            <a:endCxn id="181256" idx="3"/>
          </p:cNvCxnSpPr>
          <p:nvPr/>
        </p:nvCxnSpPr>
        <p:spPr>
          <a:xfrm flipH="1">
            <a:off x="7307390" y="3063244"/>
            <a:ext cx="114778" cy="1737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81252" idx="3"/>
            <a:endCxn id="181253" idx="3"/>
          </p:cNvCxnSpPr>
          <p:nvPr/>
        </p:nvCxnSpPr>
        <p:spPr>
          <a:xfrm flipH="1">
            <a:off x="6717507" y="3063244"/>
            <a:ext cx="605443" cy="2880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81260" idx="1"/>
            <a:endCxn id="181251" idx="3"/>
          </p:cNvCxnSpPr>
          <p:nvPr/>
        </p:nvCxnSpPr>
        <p:spPr>
          <a:xfrm flipH="1" flipV="1">
            <a:off x="4762658" y="3878578"/>
            <a:ext cx="407586" cy="963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81260" idx="1"/>
            <a:endCxn id="181255" idx="3"/>
          </p:cNvCxnSpPr>
          <p:nvPr/>
        </p:nvCxnSpPr>
        <p:spPr>
          <a:xfrm flipV="1">
            <a:off x="5170244" y="2489200"/>
            <a:ext cx="2427023" cy="2353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81260" idx="1"/>
            <a:endCxn id="181253" idx="5"/>
          </p:cNvCxnSpPr>
          <p:nvPr/>
        </p:nvCxnSpPr>
        <p:spPr>
          <a:xfrm>
            <a:off x="5170244" y="4842496"/>
            <a:ext cx="1596872" cy="967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81260" idx="1"/>
            <a:endCxn id="181256" idx="1"/>
          </p:cNvCxnSpPr>
          <p:nvPr/>
        </p:nvCxnSpPr>
        <p:spPr>
          <a:xfrm flipV="1">
            <a:off x="5170244" y="4667235"/>
            <a:ext cx="2087537" cy="175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81260" idx="1"/>
            <a:endCxn id="181254" idx="3"/>
          </p:cNvCxnSpPr>
          <p:nvPr/>
        </p:nvCxnSpPr>
        <p:spPr>
          <a:xfrm flipV="1">
            <a:off x="5170244" y="3429000"/>
            <a:ext cx="1329755" cy="1413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81259" idx="3"/>
            <a:endCxn id="181251" idx="1"/>
          </p:cNvCxnSpPr>
          <p:nvPr/>
        </p:nvCxnSpPr>
        <p:spPr>
          <a:xfrm flipH="1" flipV="1">
            <a:off x="4713049" y="3745228"/>
            <a:ext cx="1679952" cy="781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81259" idx="5"/>
            <a:endCxn id="181254" idx="1"/>
          </p:cNvCxnSpPr>
          <p:nvPr/>
        </p:nvCxnSpPr>
        <p:spPr>
          <a:xfrm flipV="1">
            <a:off x="6442610" y="3295650"/>
            <a:ext cx="7780" cy="1097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81259" idx="5"/>
            <a:endCxn id="181255" idx="1"/>
          </p:cNvCxnSpPr>
          <p:nvPr/>
        </p:nvCxnSpPr>
        <p:spPr>
          <a:xfrm flipV="1">
            <a:off x="6442610" y="2355850"/>
            <a:ext cx="1105048" cy="2037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1259" idx="5"/>
            <a:endCxn id="181253" idx="4"/>
          </p:cNvCxnSpPr>
          <p:nvPr/>
        </p:nvCxnSpPr>
        <p:spPr>
          <a:xfrm>
            <a:off x="6442610" y="4392918"/>
            <a:ext cx="374115" cy="1550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81252" idx="5"/>
            <a:endCxn id="181251" idx="1"/>
          </p:cNvCxnSpPr>
          <p:nvPr/>
        </p:nvCxnSpPr>
        <p:spPr>
          <a:xfrm flipH="1">
            <a:off x="4713049" y="2929894"/>
            <a:ext cx="2659510" cy="815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1252" idx="3"/>
            <a:endCxn id="181256" idx="3"/>
          </p:cNvCxnSpPr>
          <p:nvPr/>
        </p:nvCxnSpPr>
        <p:spPr>
          <a:xfrm flipH="1">
            <a:off x="7307390" y="3063244"/>
            <a:ext cx="15560" cy="1737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81252" idx="5"/>
            <a:endCxn id="181253" idx="5"/>
          </p:cNvCxnSpPr>
          <p:nvPr/>
        </p:nvCxnSpPr>
        <p:spPr>
          <a:xfrm flipH="1">
            <a:off x="6767116" y="2929894"/>
            <a:ext cx="605443" cy="2880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81257" idx="4"/>
            <a:endCxn id="181256" idx="1"/>
          </p:cNvCxnSpPr>
          <p:nvPr/>
        </p:nvCxnSpPr>
        <p:spPr>
          <a:xfrm flipV="1">
            <a:off x="7040853" y="4667235"/>
            <a:ext cx="216928" cy="948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81257" idx="3"/>
            <a:endCxn id="181251" idx="5"/>
          </p:cNvCxnSpPr>
          <p:nvPr/>
        </p:nvCxnSpPr>
        <p:spPr>
          <a:xfrm flipH="1" flipV="1">
            <a:off x="4812268" y="3745228"/>
            <a:ext cx="2129367" cy="1870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81257" idx="3"/>
            <a:endCxn id="181253" idx="3"/>
          </p:cNvCxnSpPr>
          <p:nvPr/>
        </p:nvCxnSpPr>
        <p:spPr>
          <a:xfrm flipH="1">
            <a:off x="6717507" y="5615919"/>
            <a:ext cx="224128" cy="327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81257" idx="5"/>
            <a:endCxn id="181254" idx="5"/>
          </p:cNvCxnSpPr>
          <p:nvPr/>
        </p:nvCxnSpPr>
        <p:spPr>
          <a:xfrm flipH="1" flipV="1">
            <a:off x="6549609" y="3295650"/>
            <a:ext cx="441635" cy="2186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94" y="137196"/>
            <a:ext cx="8229600" cy="1143000"/>
          </a:xfrm>
        </p:spPr>
        <p:txBody>
          <a:bodyPr/>
          <a:lstStyle/>
          <a:p>
            <a:r>
              <a:rPr lang="en-US" sz="3600" dirty="0" smtClean="0"/>
              <a:t>General Network Design Questions (</a:t>
            </a:r>
            <a:r>
              <a:rPr lang="en-US" altLang="zh-CN" sz="3600" dirty="0" smtClean="0"/>
              <a:t>e</a:t>
            </a:r>
            <a:r>
              <a:rPr lang="en-US" sz="3600" dirty="0" smtClean="0"/>
              <a:t>.g. </a:t>
            </a:r>
            <a:r>
              <a:rPr lang="en-US" sz="3600" dirty="0" err="1" smtClean="0"/>
              <a:t>Walmart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40" y="4721150"/>
            <a:ext cx="797624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How many </a:t>
            </a:r>
            <a:r>
              <a:rPr lang="en-US" sz="2400" dirty="0" err="1" smtClean="0"/>
              <a:t>Walmart</a:t>
            </a:r>
            <a:r>
              <a:rPr lang="en-US" sz="2400" dirty="0" smtClean="0"/>
              <a:t> stores are needed?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Where are locations of those stores?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What are the capacity allocations? 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What markets does each store serve?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Which supply sources should be feed into each store?</a:t>
            </a:r>
          </a:p>
          <a:p>
            <a:pPr algn="l"/>
            <a:endParaRPr lang="en-US" sz="1050" dirty="0"/>
          </a:p>
        </p:txBody>
      </p:sp>
      <p:pic>
        <p:nvPicPr>
          <p:cNvPr id="8" name="Picture 7" descr="a network-analysis-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74" y="1601346"/>
            <a:ext cx="5762379" cy="31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229600" cy="577850"/>
          </a:xfrm>
        </p:spPr>
        <p:txBody>
          <a:bodyPr/>
          <a:lstStyle/>
          <a:p>
            <a:r>
              <a:rPr lang="en-US" altLang="el-GR" smtClean="0"/>
              <a:t>p-Median example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350" y="6488113"/>
            <a:ext cx="445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b="1"/>
              <a:t>Daskin and Lee Maass (2015), Springer</a:t>
            </a:r>
            <a:endParaRPr lang="en-US" altLang="el-GR"/>
          </a:p>
        </p:txBody>
      </p:sp>
      <p:pic>
        <p:nvPicPr>
          <p:cNvPr id="98308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79488"/>
            <a:ext cx="36655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79488"/>
            <a:ext cx="3482975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346450"/>
            <a:ext cx="36972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408363"/>
            <a:ext cx="350202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675" y="4049713"/>
            <a:ext cx="462280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17738"/>
            <a:ext cx="467518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2546350"/>
            <a:ext cx="9144000" cy="143192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  <a:ea typeface="+mj-ea"/>
                <a:cs typeface="+mj-cs"/>
              </a:rPr>
              <a:t>WHY do we need a course on </a:t>
            </a:r>
            <a:br>
              <a:rPr lang="en-US" sz="3600" dirty="0" smtClean="0">
                <a:solidFill>
                  <a:srgbClr val="800000"/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rgbClr val="800000"/>
                </a:solidFill>
                <a:ea typeface="+mj-ea"/>
                <a:cs typeface="+mj-cs"/>
              </a:rPr>
              <a:t>Supply Chain Analytics???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l-GR" altLang="el-GR" smtClean="0">
              <a:latin typeface="Tw Cen MT" panose="020B0602020104020603" pitchFamily="34" charset="0"/>
            </a:endParaRPr>
          </a:p>
        </p:txBody>
      </p:sp>
      <p:pic>
        <p:nvPicPr>
          <p:cNvPr id="62467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3573463"/>
            <a:ext cx="3141662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142" r="19419"/>
          <a:stretch/>
        </p:blipFill>
        <p:spPr>
          <a:xfrm>
            <a:off x="7092280" y="836712"/>
            <a:ext cx="1725066" cy="2233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33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692275"/>
            <a:ext cx="8699500" cy="1828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You start working in a company, where demand for a product is at a steady rate of d = 100 tons/month	</a:t>
            </a:r>
          </a:p>
          <a:p>
            <a:pPr algn="just"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Purchase price </a:t>
            </a:r>
            <a:r>
              <a:rPr lang="en-US" sz="2000" dirty="0" smtClean="0">
                <a:ea typeface="+mn-ea"/>
                <a:cs typeface="+mn-cs"/>
                <a:sym typeface="Symbol" charset="0"/>
              </a:rPr>
              <a:t></a:t>
            </a:r>
            <a:r>
              <a:rPr lang="en-US" sz="2000" dirty="0" smtClean="0">
                <a:ea typeface="+mn-ea"/>
                <a:cs typeface="+mn-cs"/>
              </a:rPr>
              <a:t> = $250/ton</a:t>
            </a:r>
          </a:p>
          <a:p>
            <a:pPr algn="just"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Delivery costs k = $50 (each time)                               </a:t>
            </a:r>
          </a:p>
          <a:p>
            <a:pPr algn="just"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Storage (+ insurance, ...) costs </a:t>
            </a:r>
            <a:r>
              <a:rPr lang="en-US" sz="2000" dirty="0" smtClean="0">
                <a:ea typeface="+mn-ea"/>
                <a:cs typeface="+mn-cs"/>
                <a:sym typeface="Symbol" charset="0"/>
              </a:rPr>
              <a:t></a:t>
            </a:r>
            <a:r>
              <a:rPr lang="en-US" sz="2000" dirty="0" smtClean="0">
                <a:ea typeface="+mn-ea"/>
                <a:cs typeface="+mn-cs"/>
              </a:rPr>
              <a:t> = $4/ton/month</a:t>
            </a:r>
          </a:p>
          <a:p>
            <a:pPr algn="just"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You look at the inventory behavior of last year, which is as follows:</a:t>
            </a:r>
          </a:p>
          <a:p>
            <a:pPr eaLnBrk="1" hangingPunct="1">
              <a:defRPr/>
            </a:pPr>
            <a:endParaRPr lang="en-US" sz="2000" dirty="0" smtClean="0">
              <a:ea typeface="+mn-ea"/>
              <a:cs typeface="+mn-cs"/>
            </a:endParaRPr>
          </a:p>
        </p:txBody>
      </p:sp>
      <p:grpSp>
        <p:nvGrpSpPr>
          <p:cNvPr id="48130" name="Group 7"/>
          <p:cNvGrpSpPr>
            <a:grpSpLocks/>
          </p:cNvGrpSpPr>
          <p:nvPr/>
        </p:nvGrpSpPr>
        <p:grpSpPr bwMode="auto">
          <a:xfrm>
            <a:off x="2116138" y="4037013"/>
            <a:ext cx="5003800" cy="1952625"/>
            <a:chOff x="2602" y="4641"/>
            <a:chExt cx="7881" cy="3074"/>
          </a:xfrm>
        </p:grpSpPr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722" y="4641"/>
              <a:ext cx="0" cy="29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2602" y="7520"/>
              <a:ext cx="738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702" y="5838"/>
              <a:ext cx="1260" cy="1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3962" y="5481"/>
              <a:ext cx="0" cy="16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3982" y="5521"/>
              <a:ext cx="1420" cy="18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402" y="5521"/>
              <a:ext cx="0" cy="18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5402" y="5541"/>
              <a:ext cx="80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 flipV="1">
              <a:off x="6202" y="5778"/>
              <a:ext cx="0" cy="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6202" y="5778"/>
              <a:ext cx="1660" cy="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7863" y="6078"/>
              <a:ext cx="0" cy="1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10123" y="7313"/>
              <a:ext cx="36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defRPr/>
              </a:pPr>
              <a:r>
                <a:rPr lang="en-US" sz="1400" b="1">
                  <a:latin typeface="Times New Roman" charset="0"/>
                  <a:cs typeface="+mn-cs"/>
                </a:rPr>
                <a:t>t</a:t>
              </a: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772150" y="4776788"/>
            <a:ext cx="12128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100" smtClean="0">
                <a:latin typeface="Times New Roman" charset="0"/>
              </a:rPr>
              <a:t>•  •  •</a:t>
            </a:r>
            <a:endParaRPr lang="en-US" sz="2400" smtClean="0">
              <a:latin typeface="Times New Roman" charset="0"/>
            </a:endParaRPr>
          </a:p>
        </p:txBody>
      </p:sp>
      <p:graphicFrame>
        <p:nvGraphicFramePr>
          <p:cNvPr id="15382" name="Object 22"/>
          <p:cNvGraphicFramePr>
            <a:graphicFrameLocks noChangeAspect="1"/>
          </p:cNvGraphicFramePr>
          <p:nvPr/>
        </p:nvGraphicFramePr>
        <p:xfrm>
          <a:off x="366713" y="5157788"/>
          <a:ext cx="5588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Clip" r:id="rId4" imgW="1854740" imgH="3988340" progId="MS_ClipArt_Gallery.2">
                  <p:embed/>
                </p:oleObj>
              </mc:Choice>
              <mc:Fallback>
                <p:oleObj name="Clip" r:id="rId4" imgW="1854740" imgH="398834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157788"/>
                        <a:ext cx="558800" cy="12017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703388" y="5684838"/>
            <a:ext cx="577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l-GR">
              <a:latin typeface="Times New Roman" charset="0"/>
              <a:cs typeface="+mn-cs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700213" y="6137275"/>
            <a:ext cx="6899275" cy="4000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cs typeface="+mn-cs"/>
              </a:rPr>
              <a:t>Is there anything wrong with this management ?</a:t>
            </a:r>
            <a:endParaRPr lang="en-US" sz="4400" dirty="0">
              <a:cs typeface="+mn-cs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649288" y="4037013"/>
            <a:ext cx="1312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Inventory Level</a:t>
            </a:r>
            <a:endParaRPr lang="en-US" sz="1200" b="1" dirty="0">
              <a:cs typeface="+mn-cs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6748463" y="5684838"/>
            <a:ext cx="157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cs typeface="+mn-cs"/>
              </a:rPr>
              <a:t>Time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66750" y="593725"/>
            <a:ext cx="756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folHlink"/>
                </a:solidFill>
                <a:cs typeface="+mn-cs"/>
              </a:rPr>
              <a:t>Case 3: Inventory Management</a:t>
            </a:r>
            <a:endParaRPr lang="en-GB" sz="3600" dirty="0">
              <a:solidFill>
                <a:schemeClr val="folHlin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7763" y="1874838"/>
            <a:ext cx="7772400" cy="4662487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Irrational Ordering (time, quantity) ... why?</a:t>
            </a:r>
          </a:p>
          <a:p>
            <a:pPr algn="just"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Safety stock ... why?</a:t>
            </a:r>
          </a:p>
          <a:p>
            <a:pPr eaLnBrk="1" hangingPunct="1">
              <a:defRPr/>
            </a:pPr>
            <a:endParaRPr lang="en-US" sz="3600" dirty="0" smtClean="0">
              <a:ea typeface="+mn-ea"/>
              <a:cs typeface="+mn-cs"/>
            </a:endParaRPr>
          </a:p>
        </p:txBody>
      </p:sp>
      <p:graphicFrame>
        <p:nvGraphicFramePr>
          <p:cNvPr id="56342" name="Object 22"/>
          <p:cNvGraphicFramePr>
            <a:graphicFrameLocks noChangeAspect="1"/>
          </p:cNvGraphicFramePr>
          <p:nvPr/>
        </p:nvGraphicFramePr>
        <p:xfrm>
          <a:off x="222250" y="1862138"/>
          <a:ext cx="5588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name="Clip" r:id="rId4" imgW="1854740" imgH="3988340" progId="MS_ClipArt_Gallery.2">
                  <p:embed/>
                </p:oleObj>
              </mc:Choice>
              <mc:Fallback>
                <p:oleObj name="Clip" r:id="rId4" imgW="1854740" imgH="398834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862138"/>
                        <a:ext cx="558800" cy="12017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1625600" y="3265488"/>
            <a:ext cx="0" cy="251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1639888" y="5776913"/>
            <a:ext cx="570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1625600" y="3948113"/>
            <a:ext cx="537051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>
            <a:off x="1625600" y="3962400"/>
            <a:ext cx="1843088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V="1">
            <a:off x="3468688" y="39481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3468688" y="3962400"/>
            <a:ext cx="1930400" cy="18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flipV="1">
            <a:off x="5413375" y="39481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>
            <a:off x="5399088" y="3948113"/>
            <a:ext cx="885825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6284913" y="4789488"/>
            <a:ext cx="5651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1074738" y="3860800"/>
            <a:ext cx="39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latin typeface="Times New Roman" charset="0"/>
                <a:cs typeface="+mn-cs"/>
              </a:rPr>
              <a:t>Q</a:t>
            </a:r>
            <a:endParaRPr lang="en-GB" sz="1800" b="1">
              <a:latin typeface="Times New Roman" charset="0"/>
              <a:cs typeface="+mn-cs"/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3279775" y="5892800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latin typeface="Times New Roman" charset="0"/>
                <a:cs typeface="+mn-cs"/>
              </a:rPr>
              <a:t>T</a:t>
            </a:r>
            <a:endParaRPr lang="en-GB" sz="1800" b="1">
              <a:latin typeface="Times New Roman" charset="0"/>
              <a:cs typeface="+mn-cs"/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167313" y="5907088"/>
            <a:ext cx="595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latin typeface="Times New Roman" charset="0"/>
                <a:cs typeface="+mn-cs"/>
              </a:rPr>
              <a:t>2T</a:t>
            </a:r>
            <a:endParaRPr lang="en-GB" sz="1800" b="1">
              <a:latin typeface="Times New Roman" charset="0"/>
              <a:cs typeface="+mn-cs"/>
            </a:endParaRP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7445375" y="554513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latin typeface="Times New Roman" charset="0"/>
                <a:cs typeface="+mn-cs"/>
              </a:rPr>
              <a:t>t</a:t>
            </a:r>
            <a:endParaRPr lang="en-GB" sz="1800" b="1">
              <a:latin typeface="Times New Roman" charset="0"/>
              <a:cs typeface="+mn-cs"/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639763" y="625475"/>
            <a:ext cx="7780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400" dirty="0">
                <a:solidFill>
                  <a:schemeClr val="folHlink"/>
                </a:solidFill>
                <a:cs typeface="+mn-cs"/>
              </a:rPr>
              <a:t>What is wrong with this management ?</a:t>
            </a:r>
            <a:endParaRPr lang="en-GB" sz="2800" dirty="0">
              <a:solidFill>
                <a:schemeClr val="folHlin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95425"/>
            <a:ext cx="84724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Company introducing a new product in an international market is evaluating 2 alternatives concerning the initial investment: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</a:rPr>
              <a:t>Big Plant  (cost = </a:t>
            </a:r>
            <a:r>
              <a:rPr lang="en-US" sz="2400" dirty="0">
                <a:ea typeface="+mn-ea"/>
              </a:rPr>
              <a:t>$</a:t>
            </a:r>
            <a:r>
              <a:rPr lang="en-US" sz="2400" dirty="0" smtClean="0">
                <a:ea typeface="+mn-ea"/>
              </a:rPr>
              <a:t>3M)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</a:rPr>
              <a:t>Small Plant </a:t>
            </a:r>
            <a:r>
              <a:rPr lang="en-US" sz="2400" u="sng" dirty="0" smtClean="0">
                <a:ea typeface="+mn-ea"/>
              </a:rPr>
              <a:t>now</a:t>
            </a:r>
            <a:r>
              <a:rPr lang="en-US" sz="2400" dirty="0" smtClean="0">
                <a:ea typeface="+mn-ea"/>
              </a:rPr>
              <a:t> (cost = </a:t>
            </a:r>
            <a:r>
              <a:rPr lang="en-US" sz="2400" dirty="0">
                <a:ea typeface="+mn-ea"/>
              </a:rPr>
              <a:t>$</a:t>
            </a:r>
            <a:r>
              <a:rPr lang="en-US" sz="2400" dirty="0" smtClean="0">
                <a:ea typeface="+mn-ea"/>
              </a:rPr>
              <a:t>1.4M), with possibility of expansion 2 </a:t>
            </a:r>
            <a:r>
              <a:rPr lang="en-US" sz="2400" dirty="0" err="1" smtClean="0">
                <a:ea typeface="+mn-ea"/>
              </a:rPr>
              <a:t>yrs</a:t>
            </a:r>
            <a:r>
              <a:rPr lang="en-US" sz="2400" dirty="0" smtClean="0">
                <a:ea typeface="+mn-ea"/>
              </a:rPr>
              <a:t> later (cost = </a:t>
            </a:r>
            <a:r>
              <a:rPr lang="en-US" sz="2400" dirty="0">
                <a:ea typeface="+mn-ea"/>
              </a:rPr>
              <a:t>$</a:t>
            </a:r>
            <a:r>
              <a:rPr lang="en-US" sz="2400" dirty="0" smtClean="0">
                <a:ea typeface="+mn-ea"/>
              </a:rPr>
              <a:t>2.5M</a:t>
            </a:r>
            <a:r>
              <a:rPr lang="en-US" sz="2000" dirty="0" smtClean="0">
                <a:ea typeface="+mn-ea"/>
              </a:rPr>
              <a:t>)</a:t>
            </a:r>
          </a:p>
          <a:p>
            <a:pPr lvl="1" eaLnBrk="1" hangingPunct="1">
              <a:defRPr/>
            </a:pPr>
            <a:endParaRPr lang="en-US" sz="2000" dirty="0" smtClean="0">
              <a:ea typeface="+mn-ea"/>
            </a:endParaRPr>
          </a:p>
          <a:p>
            <a:pPr eaLnBrk="1" hangingPunct="1">
              <a:defRPr/>
            </a:pPr>
            <a:r>
              <a:rPr lang="en-GB" sz="2800" dirty="0" smtClean="0">
                <a:ea typeface="+mn-ea"/>
                <a:cs typeface="+mn-cs"/>
              </a:rPr>
              <a:t>Demand in the first 2 years could be High (H) or Low (L) with probabilities 70% and 30%</a:t>
            </a:r>
          </a:p>
          <a:p>
            <a:pPr lvl="1" eaLnBrk="1" hangingPunct="1">
              <a:defRPr/>
            </a:pPr>
            <a:endParaRPr lang="en-US" dirty="0" smtClean="0">
              <a:ea typeface="+mn-ea"/>
            </a:endParaRPr>
          </a:p>
          <a:p>
            <a:pPr lvl="1" eaLnBrk="1" hangingPunct="1"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39763" y="588963"/>
            <a:ext cx="67627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folHlink"/>
                </a:solidFill>
                <a:cs typeface="+mn-cs"/>
              </a:rPr>
              <a:t>Case 4: Capacity decision</a:t>
            </a:r>
            <a:endParaRPr lang="en-GB" sz="3600" dirty="0">
              <a:solidFill>
                <a:schemeClr val="folHlink"/>
              </a:solidFill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275" y="1495425"/>
            <a:ext cx="7961313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Demand for the product (if initially High) could drop to Low, with probability 15% due to a number of reasons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</a:rPr>
              <a:t>Competitors enter the market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</a:rPr>
              <a:t>The product goes out of fashion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</a:rPr>
              <a:t>The technology becomes outdated</a:t>
            </a:r>
          </a:p>
          <a:p>
            <a:pPr lvl="1" eaLnBrk="1" hangingPunct="1"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defRPr/>
            </a:pPr>
            <a:endParaRPr lang="en-GB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endParaRPr lang="en-US" sz="3200" dirty="0" smtClean="0"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49275" y="593725"/>
            <a:ext cx="676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folHlink"/>
                </a:solidFill>
                <a:cs typeface="+mn-cs"/>
              </a:rPr>
              <a:t>After the initial 2 years</a:t>
            </a:r>
            <a:endParaRPr lang="en-GB" sz="3600" dirty="0">
              <a:solidFill>
                <a:schemeClr val="folHlink"/>
              </a:solidFill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538163"/>
            <a:ext cx="8321675" cy="6969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CC33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 Anticipated Annual Revenues (NPV)</a:t>
            </a:r>
            <a:endParaRPr lang="en-US" sz="2800" dirty="0" smtClean="0"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87488"/>
            <a:ext cx="4506913" cy="484187"/>
          </a:xfrm>
        </p:spPr>
        <p:txBody>
          <a:bodyPr/>
          <a:lstStyle/>
          <a:p>
            <a:pPr algn="just" eaLnBrk="1" hangingPunct="1">
              <a:buFont typeface="Wingdings" charset="0"/>
              <a:buNone/>
              <a:defRPr/>
            </a:pPr>
            <a:r>
              <a:rPr lang="en-US" sz="2200" b="1" u="sng" smtClean="0">
                <a:ea typeface="+mn-ea"/>
                <a:cs typeface="+mn-cs"/>
              </a:rPr>
              <a:t>DURING THE FIRST 2 YEARS:</a:t>
            </a:r>
            <a:endParaRPr lang="en-US" sz="2400" b="1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sp>
        <p:nvSpPr>
          <p:cNvPr id="58371" name="Rectangle 34"/>
          <p:cNvSpPr>
            <a:spLocks noChangeArrowheads="1"/>
          </p:cNvSpPr>
          <p:nvPr/>
        </p:nvSpPr>
        <p:spPr bwMode="auto">
          <a:xfrm>
            <a:off x="3300413" y="4295775"/>
            <a:ext cx="9525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Rectangle 39"/>
          <p:cNvSpPr>
            <a:spLocks noChangeArrowheads="1"/>
          </p:cNvSpPr>
          <p:nvPr/>
        </p:nvSpPr>
        <p:spPr bwMode="auto">
          <a:xfrm>
            <a:off x="5538788" y="4295775"/>
            <a:ext cx="9525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373" name="Object 131"/>
          <p:cNvGraphicFramePr>
            <a:graphicFrameLocks noChangeAspect="1"/>
          </p:cNvGraphicFramePr>
          <p:nvPr/>
        </p:nvGraphicFramePr>
        <p:xfrm>
          <a:off x="741363" y="2246313"/>
          <a:ext cx="9080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8" name="Clip" r:id="rId4" imgW="2713913" imgH="3312666" progId="MS_ClipArt_Gallery.2">
                  <p:embed/>
                </p:oleObj>
              </mc:Choice>
              <mc:Fallback>
                <p:oleObj name="Clip" r:id="rId4" imgW="2713913" imgH="3312666" progId="MS_ClipArt_Gallery.2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246313"/>
                        <a:ext cx="908050" cy="1108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64" name="Object 132"/>
          <p:cNvGraphicFramePr>
            <a:graphicFrameLocks noChangeAspect="1"/>
          </p:cNvGraphicFramePr>
          <p:nvPr/>
        </p:nvGraphicFramePr>
        <p:xfrm>
          <a:off x="792163" y="4640263"/>
          <a:ext cx="9080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9" name="Clip" r:id="rId6" imgW="2713913" imgH="3312666" progId="MS_ClipArt_Gallery.2">
                  <p:embed/>
                </p:oleObj>
              </mc:Choice>
              <mc:Fallback>
                <p:oleObj name="Clip" r:id="rId6" imgW="2713913" imgH="3312666" progId="MS_ClipArt_Gallery.2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640263"/>
                        <a:ext cx="908050" cy="1108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70" name="Text Box 138"/>
          <p:cNvSpPr txBox="1">
            <a:spLocks noChangeArrowheads="1"/>
          </p:cNvSpPr>
          <p:nvPr/>
        </p:nvSpPr>
        <p:spPr bwMode="auto">
          <a:xfrm>
            <a:off x="188913" y="4056063"/>
            <a:ext cx="2598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u="sng">
                <a:cs typeface="+mn-cs"/>
              </a:rPr>
              <a:t>AFTERWARDS:</a:t>
            </a:r>
            <a:endParaRPr lang="en-US" sz="2200" b="1">
              <a:cs typeface="+mn-cs"/>
            </a:endParaRPr>
          </a:p>
        </p:txBody>
      </p:sp>
      <p:graphicFrame>
        <p:nvGraphicFramePr>
          <p:cNvPr id="58376" name="Object 140"/>
          <p:cNvGraphicFramePr>
            <a:graphicFrameLocks noChangeAspect="1"/>
          </p:cNvGraphicFramePr>
          <p:nvPr/>
        </p:nvGraphicFramePr>
        <p:xfrm>
          <a:off x="2579688" y="2006600"/>
          <a:ext cx="531336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0" name="Worksheet" r:id="rId7" imgW="3187700" imgH="1117600" progId="Excel.Sheet.8">
                  <p:embed/>
                </p:oleObj>
              </mc:Choice>
              <mc:Fallback>
                <p:oleObj name="Worksheet" r:id="rId7" imgW="3187700" imgH="1117600" progId="Excel.Sheet.8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006600"/>
                        <a:ext cx="5313362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141"/>
          <p:cNvGraphicFramePr>
            <a:graphicFrameLocks noChangeAspect="1"/>
          </p:cNvGraphicFramePr>
          <p:nvPr/>
        </p:nvGraphicFramePr>
        <p:xfrm>
          <a:off x="2624138" y="3894138"/>
          <a:ext cx="5268912" cy="271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1" name="Worksheet" r:id="rId9" imgW="3187700" imgH="1841500" progId="Excel.Sheet.8">
                  <p:embed/>
                </p:oleObj>
              </mc:Choice>
              <mc:Fallback>
                <p:oleObj name="Worksheet" r:id="rId9" imgW="3187700" imgH="1841500" progId="Excel.Sheet.8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894138"/>
                        <a:ext cx="5268912" cy="271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029"/>
          <p:cNvGrpSpPr>
            <a:grpSpLocks/>
          </p:cNvGrpSpPr>
          <p:nvPr/>
        </p:nvGrpSpPr>
        <p:grpSpPr bwMode="auto">
          <a:xfrm>
            <a:off x="1212850" y="552450"/>
            <a:ext cx="6672263" cy="742950"/>
            <a:chOff x="300" y="310"/>
            <a:chExt cx="1468" cy="506"/>
          </a:xfrm>
        </p:grpSpPr>
        <p:sp>
          <p:nvSpPr>
            <p:cNvPr id="174086" name="AutoShape 1030"/>
            <p:cNvSpPr>
              <a:spLocks noChangeArrowheads="1"/>
            </p:cNvSpPr>
            <p:nvPr/>
          </p:nvSpPr>
          <p:spPr bwMode="auto">
            <a:xfrm>
              <a:off x="304" y="310"/>
              <a:ext cx="1415" cy="43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57238" dir="2021404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87" name="Text Box 1031"/>
            <p:cNvSpPr txBox="1">
              <a:spLocks noChangeArrowheads="1"/>
            </p:cNvSpPr>
            <p:nvPr/>
          </p:nvSpPr>
          <p:spPr bwMode="auto">
            <a:xfrm>
              <a:off x="300" y="379"/>
              <a:ext cx="146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600">
                  <a:solidFill>
                    <a:schemeClr val="tx2"/>
                  </a:solidFill>
                  <a:latin typeface="Tahoma" charset="0"/>
                  <a:ea typeface="ＭＳ Ｐゴシック" charset="0"/>
                </a:rPr>
                <a:t>The Decision Tree</a:t>
              </a:r>
            </a:p>
          </p:txBody>
        </p:sp>
      </p:grp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727075" y="1433513"/>
            <a:ext cx="7758113" cy="4267200"/>
            <a:chOff x="727075" y="1433513"/>
            <a:chExt cx="7758113" cy="4267200"/>
          </a:xfrm>
        </p:grpSpPr>
        <p:sp>
          <p:nvSpPr>
            <p:cNvPr id="174082" name="Line 1026"/>
            <p:cNvSpPr>
              <a:spLocks noChangeShapeType="1"/>
            </p:cNvSpPr>
            <p:nvPr/>
          </p:nvSpPr>
          <p:spPr bwMode="auto">
            <a:xfrm>
              <a:off x="4562475" y="4310063"/>
              <a:ext cx="896938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83" name="Text Box 1027"/>
            <p:cNvSpPr txBox="1">
              <a:spLocks noChangeArrowheads="1"/>
            </p:cNvSpPr>
            <p:nvPr/>
          </p:nvSpPr>
          <p:spPr bwMode="auto">
            <a:xfrm>
              <a:off x="4429125" y="3735388"/>
              <a:ext cx="12525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L (15%)</a:t>
              </a:r>
              <a:endParaRPr lang="en-US" sz="18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084" name="Rectangle 1028"/>
            <p:cNvSpPr>
              <a:spLocks noChangeArrowheads="1"/>
            </p:cNvSpPr>
            <p:nvPr/>
          </p:nvSpPr>
          <p:spPr bwMode="auto">
            <a:xfrm>
              <a:off x="727075" y="3925888"/>
              <a:ext cx="387350" cy="3095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88" name="Oval 1032"/>
            <p:cNvSpPr>
              <a:spLocks noChangeArrowheads="1"/>
            </p:cNvSpPr>
            <p:nvPr/>
          </p:nvSpPr>
          <p:spPr bwMode="auto">
            <a:xfrm>
              <a:off x="1981200" y="3035300"/>
              <a:ext cx="387350" cy="412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89" name="Oval 1033"/>
            <p:cNvSpPr>
              <a:spLocks noChangeArrowheads="1"/>
            </p:cNvSpPr>
            <p:nvPr/>
          </p:nvSpPr>
          <p:spPr bwMode="auto">
            <a:xfrm>
              <a:off x="3260725" y="2019300"/>
              <a:ext cx="387350" cy="412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0" name="Oval 1034"/>
            <p:cNvSpPr>
              <a:spLocks noChangeArrowheads="1"/>
            </p:cNvSpPr>
            <p:nvPr/>
          </p:nvSpPr>
          <p:spPr bwMode="auto">
            <a:xfrm>
              <a:off x="1981200" y="4559300"/>
              <a:ext cx="387350" cy="39687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1" name="Oval 1035"/>
            <p:cNvSpPr>
              <a:spLocks noChangeArrowheads="1"/>
            </p:cNvSpPr>
            <p:nvPr/>
          </p:nvSpPr>
          <p:spPr bwMode="auto">
            <a:xfrm>
              <a:off x="3973513" y="3600450"/>
              <a:ext cx="387350" cy="412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2" name="Oval 1036"/>
            <p:cNvSpPr>
              <a:spLocks noChangeArrowheads="1"/>
            </p:cNvSpPr>
            <p:nvPr/>
          </p:nvSpPr>
          <p:spPr bwMode="auto">
            <a:xfrm>
              <a:off x="3816350" y="4349750"/>
              <a:ext cx="387350" cy="412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3" name="Rectangle 1037"/>
            <p:cNvSpPr>
              <a:spLocks noChangeArrowheads="1"/>
            </p:cNvSpPr>
            <p:nvPr/>
          </p:nvSpPr>
          <p:spPr bwMode="auto">
            <a:xfrm>
              <a:off x="2947988" y="4049713"/>
              <a:ext cx="387350" cy="3095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4" name="Line 1038"/>
            <p:cNvSpPr>
              <a:spLocks noChangeShapeType="1"/>
            </p:cNvSpPr>
            <p:nvPr/>
          </p:nvSpPr>
          <p:spPr bwMode="auto">
            <a:xfrm flipV="1">
              <a:off x="1112838" y="3313113"/>
              <a:ext cx="869950" cy="619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5" name="Line 1039"/>
            <p:cNvSpPr>
              <a:spLocks noChangeShapeType="1"/>
            </p:cNvSpPr>
            <p:nvPr/>
          </p:nvSpPr>
          <p:spPr bwMode="auto">
            <a:xfrm flipV="1">
              <a:off x="2284413" y="2322513"/>
              <a:ext cx="966787" cy="7207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6" name="Line 1040"/>
            <p:cNvSpPr>
              <a:spLocks noChangeShapeType="1"/>
            </p:cNvSpPr>
            <p:nvPr/>
          </p:nvSpPr>
          <p:spPr bwMode="auto">
            <a:xfrm flipV="1">
              <a:off x="3582988" y="1641475"/>
              <a:ext cx="620712" cy="412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7" name="Line 1041"/>
            <p:cNvSpPr>
              <a:spLocks noChangeShapeType="1"/>
            </p:cNvSpPr>
            <p:nvPr/>
          </p:nvSpPr>
          <p:spPr bwMode="auto">
            <a:xfrm>
              <a:off x="3624263" y="2351088"/>
              <a:ext cx="579437" cy="330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8" name="Line 1042"/>
            <p:cNvSpPr>
              <a:spLocks noChangeShapeType="1"/>
            </p:cNvSpPr>
            <p:nvPr/>
          </p:nvSpPr>
          <p:spPr bwMode="auto">
            <a:xfrm>
              <a:off x="4203700" y="1654175"/>
              <a:ext cx="12557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099" name="Line 1043"/>
            <p:cNvSpPr>
              <a:spLocks noChangeShapeType="1"/>
            </p:cNvSpPr>
            <p:nvPr/>
          </p:nvSpPr>
          <p:spPr bwMode="auto">
            <a:xfrm>
              <a:off x="4203700" y="2667000"/>
              <a:ext cx="12557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0" name="Line 1044"/>
            <p:cNvSpPr>
              <a:spLocks noChangeShapeType="1"/>
            </p:cNvSpPr>
            <p:nvPr/>
          </p:nvSpPr>
          <p:spPr bwMode="auto">
            <a:xfrm>
              <a:off x="2368550" y="3300413"/>
              <a:ext cx="3090863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1" name="Line 1045"/>
            <p:cNvSpPr>
              <a:spLocks noChangeShapeType="1"/>
            </p:cNvSpPr>
            <p:nvPr/>
          </p:nvSpPr>
          <p:spPr bwMode="auto">
            <a:xfrm>
              <a:off x="1100138" y="4216400"/>
              <a:ext cx="882650" cy="4397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2" name="Line 1046"/>
            <p:cNvSpPr>
              <a:spLocks noChangeShapeType="1"/>
            </p:cNvSpPr>
            <p:nvPr/>
          </p:nvSpPr>
          <p:spPr bwMode="auto">
            <a:xfrm flipV="1">
              <a:off x="2368550" y="4349750"/>
              <a:ext cx="579438" cy="3095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3" name="Line 1047"/>
            <p:cNvSpPr>
              <a:spLocks noChangeShapeType="1"/>
            </p:cNvSpPr>
            <p:nvPr/>
          </p:nvSpPr>
          <p:spPr bwMode="auto">
            <a:xfrm>
              <a:off x="2320925" y="4894263"/>
              <a:ext cx="482600" cy="6873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4" name="Line 1048"/>
            <p:cNvSpPr>
              <a:spLocks noChangeShapeType="1"/>
            </p:cNvSpPr>
            <p:nvPr/>
          </p:nvSpPr>
          <p:spPr bwMode="auto">
            <a:xfrm>
              <a:off x="2803525" y="5576888"/>
              <a:ext cx="26558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5" name="Line 1049"/>
            <p:cNvSpPr>
              <a:spLocks noChangeShapeType="1"/>
            </p:cNvSpPr>
            <p:nvPr/>
          </p:nvSpPr>
          <p:spPr bwMode="auto">
            <a:xfrm flipV="1">
              <a:off x="3333750" y="3795713"/>
              <a:ext cx="633413" cy="2460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6" name="Line 1050"/>
            <p:cNvSpPr>
              <a:spLocks noChangeShapeType="1"/>
            </p:cNvSpPr>
            <p:nvPr/>
          </p:nvSpPr>
          <p:spPr bwMode="auto">
            <a:xfrm>
              <a:off x="3333750" y="4349750"/>
              <a:ext cx="484188" cy="206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7" name="Line 1051"/>
            <p:cNvSpPr>
              <a:spLocks noChangeShapeType="1"/>
            </p:cNvSpPr>
            <p:nvPr/>
          </p:nvSpPr>
          <p:spPr bwMode="auto">
            <a:xfrm>
              <a:off x="4332288" y="3703638"/>
              <a:ext cx="11049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8" name="Line 1052"/>
            <p:cNvSpPr>
              <a:spLocks noChangeShapeType="1"/>
            </p:cNvSpPr>
            <p:nvPr/>
          </p:nvSpPr>
          <p:spPr bwMode="auto">
            <a:xfrm flipV="1">
              <a:off x="4135438" y="4310063"/>
              <a:ext cx="428625" cy="1158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09" name="Line 1053"/>
            <p:cNvSpPr>
              <a:spLocks noChangeShapeType="1"/>
            </p:cNvSpPr>
            <p:nvPr/>
          </p:nvSpPr>
          <p:spPr bwMode="auto">
            <a:xfrm>
              <a:off x="4589463" y="4891088"/>
              <a:ext cx="8699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10" name="Line 1054"/>
            <p:cNvSpPr>
              <a:spLocks noChangeShapeType="1"/>
            </p:cNvSpPr>
            <p:nvPr/>
          </p:nvSpPr>
          <p:spPr bwMode="auto">
            <a:xfrm>
              <a:off x="4179888" y="4672013"/>
              <a:ext cx="387350" cy="2063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11" name="Line 1055"/>
            <p:cNvSpPr>
              <a:spLocks noChangeShapeType="1"/>
            </p:cNvSpPr>
            <p:nvPr/>
          </p:nvSpPr>
          <p:spPr bwMode="auto">
            <a:xfrm>
              <a:off x="4332288" y="3932238"/>
              <a:ext cx="304800" cy="1031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12" name="Line 1056"/>
            <p:cNvSpPr>
              <a:spLocks noChangeShapeType="1"/>
            </p:cNvSpPr>
            <p:nvPr/>
          </p:nvSpPr>
          <p:spPr bwMode="auto">
            <a:xfrm>
              <a:off x="4610100" y="4035425"/>
              <a:ext cx="8286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4113" name="Rectangle 1057"/>
            <p:cNvSpPr>
              <a:spLocks noChangeArrowheads="1"/>
            </p:cNvSpPr>
            <p:nvPr/>
          </p:nvSpPr>
          <p:spPr bwMode="auto">
            <a:xfrm>
              <a:off x="5653088" y="1433513"/>
              <a:ext cx="2832100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defRPr/>
              </a:pPr>
              <a:r>
                <a:rPr lang="en-US" sz="1800" b="1">
                  <a:latin typeface="HellasArial" charset="0"/>
                  <a:ea typeface="ＭＳ Ｐゴシック" charset="0"/>
                </a:rPr>
                <a:t>100, 100, 100, 100, ...</a:t>
              </a:r>
            </a:p>
          </p:txBody>
        </p:sp>
        <p:sp>
          <p:nvSpPr>
            <p:cNvPr id="174114" name="Rectangle 1058"/>
            <p:cNvSpPr>
              <a:spLocks noChangeArrowheads="1"/>
            </p:cNvSpPr>
            <p:nvPr/>
          </p:nvSpPr>
          <p:spPr bwMode="auto">
            <a:xfrm>
              <a:off x="5653088" y="2474913"/>
              <a:ext cx="2740025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defRPr/>
              </a:pPr>
              <a:r>
                <a:rPr lang="en-US" sz="1800" b="1">
                  <a:latin typeface="HellasArial" charset="0"/>
                  <a:ea typeface="ＭＳ Ｐゴシック" charset="0"/>
                </a:rPr>
                <a:t>100, 100, 10, 10, ...</a:t>
              </a:r>
            </a:p>
          </p:txBody>
        </p:sp>
        <p:sp>
          <p:nvSpPr>
            <p:cNvPr id="174115" name="Rectangle 1059"/>
            <p:cNvSpPr>
              <a:spLocks noChangeArrowheads="1"/>
            </p:cNvSpPr>
            <p:nvPr/>
          </p:nvSpPr>
          <p:spPr bwMode="auto">
            <a:xfrm>
              <a:off x="5653088" y="3141663"/>
              <a:ext cx="2406650" cy="255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>
                <a:spcAft>
                  <a:spcPts val="600"/>
                </a:spcAft>
                <a:defRPr/>
              </a:pPr>
              <a:r>
                <a:rPr lang="en-US" sz="1800" b="1">
                  <a:latin typeface="HellasArial" charset="0"/>
                  <a:ea typeface="ＭＳ Ｐゴシック" charset="0"/>
                </a:rPr>
                <a:t>10, 10, 10, 10, ...</a:t>
              </a:r>
            </a:p>
            <a:p>
              <a:pPr eaLnBrk="0" hangingPunct="0">
                <a:lnSpc>
                  <a:spcPct val="120000"/>
                </a:lnSpc>
                <a:defRPr/>
              </a:pPr>
              <a:r>
                <a:rPr lang="en-US" sz="1800" b="1">
                  <a:latin typeface="HellasArial" charset="0"/>
                  <a:ea typeface="ＭＳ Ｐゴシック" charset="0"/>
                </a:rPr>
                <a:t>35, 35, 60, 60, ...      35, 35, 5, 5, ...</a:t>
              </a:r>
            </a:p>
            <a:p>
              <a:pPr eaLnBrk="0" hangingPunct="0">
                <a:defRPr/>
              </a:pPr>
              <a:r>
                <a:rPr lang="en-US" sz="1800" b="1">
                  <a:latin typeface="HellasArial" charset="0"/>
                  <a:ea typeface="ＭＳ Ｐゴシック" charset="0"/>
                </a:rPr>
                <a:t>35, 35, 25, 25, ...</a:t>
              </a:r>
            </a:p>
            <a:p>
              <a:pPr eaLnBrk="0" hangingPunct="0">
                <a:lnSpc>
                  <a:spcPct val="210000"/>
                </a:lnSpc>
                <a:defRPr/>
              </a:pPr>
              <a:r>
                <a:rPr lang="en-US" sz="1800" b="1">
                  <a:latin typeface="HellasArial" charset="0"/>
                  <a:ea typeface="ＭＳ Ｐゴシック" charset="0"/>
                </a:rPr>
                <a:t>35, 35, 30, 30, ...</a:t>
              </a:r>
            </a:p>
            <a:p>
              <a:pPr eaLnBrk="0" hangingPunct="0">
                <a:lnSpc>
                  <a:spcPct val="120000"/>
                </a:lnSpc>
                <a:defRPr/>
              </a:pPr>
              <a:endParaRPr lang="en-US" sz="1800" b="1">
                <a:latin typeface="HellasArial" charset="0"/>
                <a:ea typeface="ＭＳ Ｐゴシック" charset="0"/>
              </a:endParaRPr>
            </a:p>
            <a:p>
              <a:pPr eaLnBrk="0" hangingPunct="0">
                <a:lnSpc>
                  <a:spcPct val="120000"/>
                </a:lnSpc>
                <a:defRPr/>
              </a:pPr>
              <a:r>
                <a:rPr lang="en-US" sz="1800" b="1">
                  <a:latin typeface="HellasArial" charset="0"/>
                  <a:ea typeface="ＭＳ Ｐゴシック" charset="0"/>
                </a:rPr>
                <a:t>30, 30, 30, 30, ...</a:t>
              </a:r>
            </a:p>
          </p:txBody>
        </p:sp>
        <p:sp>
          <p:nvSpPr>
            <p:cNvPr id="174116" name="Text Box 1060"/>
            <p:cNvSpPr txBox="1">
              <a:spLocks noChangeArrowheads="1"/>
            </p:cNvSpPr>
            <p:nvPr/>
          </p:nvSpPr>
          <p:spPr bwMode="auto">
            <a:xfrm>
              <a:off x="3287713" y="2028825"/>
              <a:ext cx="3413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4</a:t>
              </a:r>
              <a:endPara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17" name="Text Box 1061"/>
            <p:cNvSpPr txBox="1">
              <a:spLocks noChangeArrowheads="1"/>
            </p:cNvSpPr>
            <p:nvPr/>
          </p:nvSpPr>
          <p:spPr bwMode="auto">
            <a:xfrm>
              <a:off x="2014538" y="3038475"/>
              <a:ext cx="3413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2</a:t>
              </a:r>
              <a:endPara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18" name="Text Box 1062"/>
            <p:cNvSpPr txBox="1">
              <a:spLocks noChangeArrowheads="1"/>
            </p:cNvSpPr>
            <p:nvPr/>
          </p:nvSpPr>
          <p:spPr bwMode="auto">
            <a:xfrm>
              <a:off x="763588" y="3894138"/>
              <a:ext cx="3413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174119" name="Text Box 1063"/>
            <p:cNvSpPr txBox="1">
              <a:spLocks noChangeArrowheads="1"/>
            </p:cNvSpPr>
            <p:nvPr/>
          </p:nvSpPr>
          <p:spPr bwMode="auto">
            <a:xfrm>
              <a:off x="2974975" y="3994150"/>
              <a:ext cx="3413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5</a:t>
              </a:r>
              <a:endPara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20" name="Text Box 1064"/>
            <p:cNvSpPr txBox="1">
              <a:spLocks noChangeArrowheads="1"/>
            </p:cNvSpPr>
            <p:nvPr/>
          </p:nvSpPr>
          <p:spPr bwMode="auto">
            <a:xfrm>
              <a:off x="2020888" y="4554538"/>
              <a:ext cx="3413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3</a:t>
              </a:r>
              <a:endPara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21" name="Text Box 1065"/>
            <p:cNvSpPr txBox="1">
              <a:spLocks noChangeArrowheads="1"/>
            </p:cNvSpPr>
            <p:nvPr/>
          </p:nvSpPr>
          <p:spPr bwMode="auto">
            <a:xfrm>
              <a:off x="3965575" y="3605213"/>
              <a:ext cx="3413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6</a:t>
              </a:r>
              <a:endPara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22" name="Text Box 1066"/>
            <p:cNvSpPr txBox="1">
              <a:spLocks noChangeArrowheads="1"/>
            </p:cNvSpPr>
            <p:nvPr/>
          </p:nvSpPr>
          <p:spPr bwMode="auto">
            <a:xfrm>
              <a:off x="3843338" y="4343400"/>
              <a:ext cx="3413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7</a:t>
              </a:r>
              <a:endPara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23" name="Text Box 1067"/>
            <p:cNvSpPr txBox="1">
              <a:spLocks noChangeArrowheads="1"/>
            </p:cNvSpPr>
            <p:nvPr/>
          </p:nvSpPr>
          <p:spPr bwMode="auto">
            <a:xfrm rot="19683390">
              <a:off x="3160713" y="1476375"/>
              <a:ext cx="1403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H (85%)</a:t>
              </a:r>
            </a:p>
          </p:txBody>
        </p:sp>
        <p:sp>
          <p:nvSpPr>
            <p:cNvPr id="174124" name="Text Box 1068"/>
            <p:cNvSpPr txBox="1">
              <a:spLocks noChangeArrowheads="1"/>
            </p:cNvSpPr>
            <p:nvPr/>
          </p:nvSpPr>
          <p:spPr bwMode="auto">
            <a:xfrm rot="2008867">
              <a:off x="3243263" y="2511425"/>
              <a:ext cx="1403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L (15%)</a:t>
              </a:r>
            </a:p>
          </p:txBody>
        </p:sp>
        <p:sp>
          <p:nvSpPr>
            <p:cNvPr id="174125" name="Text Box 1069"/>
            <p:cNvSpPr txBox="1">
              <a:spLocks noChangeArrowheads="1"/>
            </p:cNvSpPr>
            <p:nvPr/>
          </p:nvSpPr>
          <p:spPr bwMode="auto">
            <a:xfrm>
              <a:off x="2955925" y="2973388"/>
              <a:ext cx="12525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L (30%)</a:t>
              </a:r>
              <a:endParaRPr lang="en-US" sz="18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26" name="Text Box 1070"/>
            <p:cNvSpPr txBox="1">
              <a:spLocks noChangeArrowheads="1"/>
            </p:cNvSpPr>
            <p:nvPr/>
          </p:nvSpPr>
          <p:spPr bwMode="auto">
            <a:xfrm rot="19407356">
              <a:off x="836613" y="3316288"/>
              <a:ext cx="1403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B</a:t>
              </a:r>
            </a:p>
            <a:p>
              <a:pPr eaLnBrk="0" hangingPunct="0"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(-300)</a:t>
              </a:r>
            </a:p>
          </p:txBody>
        </p:sp>
        <p:sp>
          <p:nvSpPr>
            <p:cNvPr id="174127" name="Text Box 1071"/>
            <p:cNvSpPr txBox="1">
              <a:spLocks noChangeArrowheads="1"/>
            </p:cNvSpPr>
            <p:nvPr/>
          </p:nvSpPr>
          <p:spPr bwMode="auto">
            <a:xfrm rot="19868900">
              <a:off x="2065338" y="4411663"/>
              <a:ext cx="1403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H(70%)</a:t>
              </a:r>
            </a:p>
          </p:txBody>
        </p:sp>
        <p:sp>
          <p:nvSpPr>
            <p:cNvPr id="174128" name="Text Box 1072"/>
            <p:cNvSpPr txBox="1">
              <a:spLocks noChangeArrowheads="1"/>
            </p:cNvSpPr>
            <p:nvPr/>
          </p:nvSpPr>
          <p:spPr bwMode="auto">
            <a:xfrm>
              <a:off x="2917825" y="5226050"/>
              <a:ext cx="12525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L (30%)</a:t>
              </a:r>
              <a:endParaRPr lang="en-US" sz="18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29" name="Text Box 1073"/>
            <p:cNvSpPr txBox="1">
              <a:spLocks noChangeArrowheads="1"/>
            </p:cNvSpPr>
            <p:nvPr/>
          </p:nvSpPr>
          <p:spPr bwMode="auto">
            <a:xfrm rot="20363722">
              <a:off x="2925763" y="3606800"/>
              <a:ext cx="1403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E</a:t>
              </a:r>
            </a:p>
            <a:p>
              <a:pPr eaLnBrk="0" hangingPunct="0"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(-220)</a:t>
              </a:r>
            </a:p>
          </p:txBody>
        </p:sp>
        <p:sp>
          <p:nvSpPr>
            <p:cNvPr id="174130" name="Text Box 1074"/>
            <p:cNvSpPr txBox="1">
              <a:spLocks noChangeArrowheads="1"/>
            </p:cNvSpPr>
            <p:nvPr/>
          </p:nvSpPr>
          <p:spPr bwMode="auto">
            <a:xfrm>
              <a:off x="4410075" y="4806950"/>
              <a:ext cx="12525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L (15%)</a:t>
              </a:r>
              <a:endParaRPr lang="en-US" sz="18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31" name="Text Box 1075"/>
            <p:cNvSpPr txBox="1">
              <a:spLocks noChangeArrowheads="1"/>
            </p:cNvSpPr>
            <p:nvPr/>
          </p:nvSpPr>
          <p:spPr bwMode="auto">
            <a:xfrm>
              <a:off x="4424363" y="3402013"/>
              <a:ext cx="12525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H (85%)</a:t>
              </a:r>
              <a:endParaRPr lang="en-US" sz="18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32" name="Text Box 1076"/>
            <p:cNvSpPr txBox="1">
              <a:spLocks noChangeArrowheads="1"/>
            </p:cNvSpPr>
            <p:nvPr/>
          </p:nvSpPr>
          <p:spPr bwMode="auto">
            <a:xfrm>
              <a:off x="4441825" y="4227513"/>
              <a:ext cx="12525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H (85%)</a:t>
              </a:r>
              <a:endParaRPr lang="en-US" sz="18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33" name="Text Box 1077"/>
            <p:cNvSpPr txBox="1">
              <a:spLocks noChangeArrowheads="1"/>
            </p:cNvSpPr>
            <p:nvPr/>
          </p:nvSpPr>
          <p:spPr bwMode="auto">
            <a:xfrm rot="1275015">
              <a:off x="2900363" y="4389438"/>
              <a:ext cx="12525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(0)</a:t>
              </a:r>
              <a:endParaRPr lang="en-US" sz="18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4134" name="Text Box 1078"/>
            <p:cNvSpPr txBox="1">
              <a:spLocks noChangeArrowheads="1"/>
            </p:cNvSpPr>
            <p:nvPr/>
          </p:nvSpPr>
          <p:spPr bwMode="auto">
            <a:xfrm rot="1627405">
              <a:off x="866775" y="4105275"/>
              <a:ext cx="1403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S</a:t>
              </a:r>
            </a:p>
            <a:p>
              <a:pPr eaLnBrk="0" hangingPunct="0"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(-100)</a:t>
              </a:r>
            </a:p>
          </p:txBody>
        </p:sp>
        <p:sp>
          <p:nvSpPr>
            <p:cNvPr id="174135" name="Text Box 1079"/>
            <p:cNvSpPr txBox="1">
              <a:spLocks noChangeArrowheads="1"/>
            </p:cNvSpPr>
            <p:nvPr/>
          </p:nvSpPr>
          <p:spPr bwMode="auto">
            <a:xfrm rot="19219578">
              <a:off x="1971675" y="2363788"/>
              <a:ext cx="1403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800" b="1">
                  <a:latin typeface="Times New Roman" charset="0"/>
                  <a:ea typeface="ＭＳ Ｐゴシック" charset="0"/>
                </a:rPr>
                <a:t>H (70%)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34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Line 2"/>
          <p:cNvSpPr>
            <a:spLocks noChangeShapeType="1"/>
          </p:cNvSpPr>
          <p:nvPr/>
        </p:nvSpPr>
        <p:spPr bwMode="auto">
          <a:xfrm>
            <a:off x="4287838" y="4572000"/>
            <a:ext cx="17684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4502150" y="3851275"/>
            <a:ext cx="1252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L (15%)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92100" y="3911600"/>
            <a:ext cx="387350" cy="3095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749300" y="352425"/>
            <a:ext cx="7281863" cy="742950"/>
            <a:chOff x="300" y="310"/>
            <a:chExt cx="1468" cy="506"/>
          </a:xfrm>
        </p:grpSpPr>
        <p:sp>
          <p:nvSpPr>
            <p:cNvPr id="198662" name="AutoShape 6"/>
            <p:cNvSpPr>
              <a:spLocks noChangeArrowheads="1"/>
            </p:cNvSpPr>
            <p:nvPr/>
          </p:nvSpPr>
          <p:spPr bwMode="auto">
            <a:xfrm>
              <a:off x="304" y="310"/>
              <a:ext cx="1415" cy="43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57238" dir="2021404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8663" name="Text Box 7"/>
            <p:cNvSpPr txBox="1">
              <a:spLocks noChangeArrowheads="1"/>
            </p:cNvSpPr>
            <p:nvPr/>
          </p:nvSpPr>
          <p:spPr bwMode="auto">
            <a:xfrm>
              <a:off x="300" y="379"/>
              <a:ext cx="146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600">
                  <a:solidFill>
                    <a:schemeClr val="tx2"/>
                  </a:solidFill>
                  <a:latin typeface="Tahoma" charset="0"/>
                  <a:ea typeface="ＭＳ Ｐゴシック" charset="0"/>
                </a:rPr>
                <a:t>Looking at the Decision Tree again</a:t>
              </a:r>
            </a:p>
          </p:txBody>
        </p:sp>
      </p:grpSp>
      <p:sp>
        <p:nvSpPr>
          <p:cNvPr id="198664" name="Oval 8"/>
          <p:cNvSpPr>
            <a:spLocks noChangeArrowheads="1"/>
          </p:cNvSpPr>
          <p:nvPr/>
        </p:nvSpPr>
        <p:spPr bwMode="auto">
          <a:xfrm>
            <a:off x="1516063" y="2933700"/>
            <a:ext cx="387350" cy="412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3725863" y="1887538"/>
            <a:ext cx="387350" cy="412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66" name="Oval 10"/>
          <p:cNvSpPr>
            <a:spLocks noChangeArrowheads="1"/>
          </p:cNvSpPr>
          <p:nvPr/>
        </p:nvSpPr>
        <p:spPr bwMode="auto">
          <a:xfrm>
            <a:off x="1589088" y="4545013"/>
            <a:ext cx="387350" cy="3968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67" name="Oval 11"/>
          <p:cNvSpPr>
            <a:spLocks noChangeArrowheads="1"/>
          </p:cNvSpPr>
          <p:nvPr/>
        </p:nvSpPr>
        <p:spPr bwMode="auto">
          <a:xfrm>
            <a:off x="3827463" y="3659188"/>
            <a:ext cx="387350" cy="412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3497263" y="4656138"/>
            <a:ext cx="387350" cy="4127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2527300" y="3933825"/>
            <a:ext cx="387350" cy="3095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V="1">
            <a:off x="692150" y="3268663"/>
            <a:ext cx="869950" cy="619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V="1">
            <a:off x="1878013" y="2105025"/>
            <a:ext cx="1096962" cy="8651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4033838" y="1628775"/>
            <a:ext cx="677862" cy="295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 rot="-782738">
            <a:off x="4129088" y="2178050"/>
            <a:ext cx="534987" cy="334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4" name="Line 18"/>
          <p:cNvSpPr>
            <a:spLocks noChangeShapeType="1"/>
          </p:cNvSpPr>
          <p:nvPr/>
        </p:nvSpPr>
        <p:spPr bwMode="auto">
          <a:xfrm>
            <a:off x="4652963" y="1639888"/>
            <a:ext cx="1416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>
            <a:off x="4652963" y="2449513"/>
            <a:ext cx="1530350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 flipV="1">
            <a:off x="1917700" y="3171825"/>
            <a:ext cx="4179888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693738" y="4214813"/>
            <a:ext cx="882650" cy="4397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V="1">
            <a:off x="1947863" y="4219575"/>
            <a:ext cx="579437" cy="352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1857375" y="4908550"/>
            <a:ext cx="1004888" cy="833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>
            <a:off x="2847975" y="5751513"/>
            <a:ext cx="3236913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 flipV="1">
            <a:off x="2911475" y="3838575"/>
            <a:ext cx="879475" cy="87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>
            <a:off x="2913063" y="4248150"/>
            <a:ext cx="614362" cy="496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4244975" y="3775075"/>
            <a:ext cx="1901825" cy="14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 flipV="1">
            <a:off x="3830638" y="4572000"/>
            <a:ext cx="471487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>
            <a:off x="4286250" y="5195888"/>
            <a:ext cx="18272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6" name="Line 30"/>
          <p:cNvSpPr>
            <a:spLocks noChangeShapeType="1"/>
          </p:cNvSpPr>
          <p:nvPr/>
        </p:nvSpPr>
        <p:spPr bwMode="auto">
          <a:xfrm>
            <a:off x="3860800" y="4991100"/>
            <a:ext cx="415925" cy="206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>
            <a:off x="4200525" y="3946525"/>
            <a:ext cx="479425" cy="261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 flipV="1">
            <a:off x="4668838" y="4206875"/>
            <a:ext cx="14509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915025" y="1506538"/>
            <a:ext cx="10175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1.000</a:t>
            </a:r>
          </a:p>
        </p:txBody>
      </p:sp>
      <p:sp>
        <p:nvSpPr>
          <p:cNvPr id="198690" name="Rectangle 34"/>
          <p:cNvSpPr>
            <a:spLocks noChangeArrowheads="1"/>
          </p:cNvSpPr>
          <p:nvPr/>
        </p:nvSpPr>
        <p:spPr bwMode="auto">
          <a:xfrm>
            <a:off x="6218238" y="2243138"/>
            <a:ext cx="6492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280</a:t>
            </a:r>
          </a:p>
        </p:txBody>
      </p:sp>
      <p:sp>
        <p:nvSpPr>
          <p:cNvPr id="198691" name="Text Box 35"/>
          <p:cNvSpPr txBox="1">
            <a:spLocks noChangeArrowheads="1"/>
          </p:cNvSpPr>
          <p:nvPr/>
        </p:nvSpPr>
        <p:spPr bwMode="auto">
          <a:xfrm>
            <a:off x="3751263" y="1925638"/>
            <a:ext cx="341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4</a:t>
            </a:r>
            <a:endParaRPr lang="en-US" sz="16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1577975" y="2951163"/>
            <a:ext cx="34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16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328613" y="3908425"/>
            <a:ext cx="341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2509838" y="3922713"/>
            <a:ext cx="34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5</a:t>
            </a:r>
            <a:endParaRPr lang="en-US" sz="1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1600200" y="4538663"/>
            <a:ext cx="34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3</a:t>
            </a:r>
            <a:endParaRPr lang="en-US" sz="16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8696" name="Text Box 40"/>
          <p:cNvSpPr txBox="1">
            <a:spLocks noChangeArrowheads="1"/>
          </p:cNvSpPr>
          <p:nvPr/>
        </p:nvSpPr>
        <p:spPr bwMode="auto">
          <a:xfrm>
            <a:off x="3851275" y="3678238"/>
            <a:ext cx="34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6</a:t>
            </a:r>
            <a:endParaRPr lang="en-US" sz="16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8697" name="Text Box 41"/>
          <p:cNvSpPr txBox="1">
            <a:spLocks noChangeArrowheads="1"/>
          </p:cNvSpPr>
          <p:nvPr/>
        </p:nvSpPr>
        <p:spPr bwMode="auto">
          <a:xfrm>
            <a:off x="3536950" y="4705350"/>
            <a:ext cx="34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7</a:t>
            </a:r>
            <a:endParaRPr lang="en-US" sz="16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8698" name="Text Box 42"/>
          <p:cNvSpPr txBox="1">
            <a:spLocks noChangeArrowheads="1"/>
          </p:cNvSpPr>
          <p:nvPr/>
        </p:nvSpPr>
        <p:spPr bwMode="auto">
          <a:xfrm rot="-10190">
            <a:off x="4830763" y="1636713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H (85%)</a:t>
            </a:r>
          </a:p>
        </p:txBody>
      </p:sp>
      <p:sp>
        <p:nvSpPr>
          <p:cNvPr id="198699" name="Text Box 43"/>
          <p:cNvSpPr txBox="1">
            <a:spLocks noChangeArrowheads="1"/>
          </p:cNvSpPr>
          <p:nvPr/>
        </p:nvSpPr>
        <p:spPr bwMode="auto">
          <a:xfrm rot="14512">
            <a:off x="4884738" y="212090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L (15%)</a:t>
            </a:r>
          </a:p>
        </p:txBody>
      </p:sp>
      <p:sp>
        <p:nvSpPr>
          <p:cNvPr id="198700" name="Text Box 44"/>
          <p:cNvSpPr txBox="1">
            <a:spLocks noChangeArrowheads="1"/>
          </p:cNvSpPr>
          <p:nvPr/>
        </p:nvSpPr>
        <p:spPr bwMode="auto">
          <a:xfrm>
            <a:off x="2736850" y="2813050"/>
            <a:ext cx="1252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L (30%)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198701" name="Text Box 45"/>
          <p:cNvSpPr txBox="1">
            <a:spLocks noChangeArrowheads="1"/>
          </p:cNvSpPr>
          <p:nvPr/>
        </p:nvSpPr>
        <p:spPr bwMode="auto">
          <a:xfrm rot="-2192644">
            <a:off x="209550" y="2916238"/>
            <a:ext cx="1403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B</a:t>
            </a:r>
          </a:p>
          <a:p>
            <a:pPr eaLnBrk="0" hangingPunct="0"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(-300)</a:t>
            </a:r>
          </a:p>
        </p:txBody>
      </p:sp>
      <p:sp>
        <p:nvSpPr>
          <p:cNvPr id="198702" name="Text Box 46"/>
          <p:cNvSpPr txBox="1">
            <a:spLocks noChangeArrowheads="1"/>
          </p:cNvSpPr>
          <p:nvPr/>
        </p:nvSpPr>
        <p:spPr bwMode="auto">
          <a:xfrm rot="-1731100">
            <a:off x="1441450" y="4010025"/>
            <a:ext cx="1403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Tahoma" charset="0"/>
                <a:ea typeface="ＭＳ Ｐゴシック" charset="0"/>
              </a:rPr>
              <a:t>H(70%)</a:t>
            </a:r>
          </a:p>
        </p:txBody>
      </p:sp>
      <p:sp>
        <p:nvSpPr>
          <p:cNvPr id="198703" name="Text Box 47"/>
          <p:cNvSpPr txBox="1">
            <a:spLocks noChangeArrowheads="1"/>
          </p:cNvSpPr>
          <p:nvPr/>
        </p:nvSpPr>
        <p:spPr bwMode="auto">
          <a:xfrm rot="2442432">
            <a:off x="1495425" y="5354638"/>
            <a:ext cx="1252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L (30%)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198704" name="Text Box 48"/>
          <p:cNvSpPr txBox="1">
            <a:spLocks noChangeArrowheads="1"/>
          </p:cNvSpPr>
          <p:nvPr/>
        </p:nvSpPr>
        <p:spPr bwMode="auto">
          <a:xfrm rot="-261812">
            <a:off x="2509838" y="3303588"/>
            <a:ext cx="1403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E</a:t>
            </a:r>
          </a:p>
          <a:p>
            <a:pPr eaLnBrk="0" hangingPunct="0"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(-220)</a:t>
            </a:r>
          </a:p>
        </p:txBody>
      </p:sp>
      <p:sp>
        <p:nvSpPr>
          <p:cNvPr id="198705" name="Text Box 49"/>
          <p:cNvSpPr txBox="1">
            <a:spLocks noChangeArrowheads="1"/>
          </p:cNvSpPr>
          <p:nvPr/>
        </p:nvSpPr>
        <p:spPr bwMode="auto">
          <a:xfrm>
            <a:off x="4554538" y="5138738"/>
            <a:ext cx="1252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L (15%)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198706" name="Text Box 50"/>
          <p:cNvSpPr txBox="1">
            <a:spLocks noChangeArrowheads="1"/>
          </p:cNvSpPr>
          <p:nvPr/>
        </p:nvSpPr>
        <p:spPr bwMode="auto">
          <a:xfrm>
            <a:off x="4424363" y="3459163"/>
            <a:ext cx="1252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H (85%)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198707" name="Text Box 51"/>
          <p:cNvSpPr txBox="1">
            <a:spLocks noChangeArrowheads="1"/>
          </p:cNvSpPr>
          <p:nvPr/>
        </p:nvSpPr>
        <p:spPr bwMode="auto">
          <a:xfrm>
            <a:off x="4586288" y="4518025"/>
            <a:ext cx="1252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H (85%)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198708" name="Text Box 52"/>
          <p:cNvSpPr txBox="1">
            <a:spLocks noChangeArrowheads="1"/>
          </p:cNvSpPr>
          <p:nvPr/>
        </p:nvSpPr>
        <p:spPr bwMode="auto">
          <a:xfrm rot="1275015">
            <a:off x="2527300" y="4476750"/>
            <a:ext cx="1252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(0)</a:t>
            </a:r>
            <a:endParaRPr lang="en-US" sz="1600">
              <a:latin typeface="Tahoma" charset="0"/>
              <a:ea typeface="ＭＳ Ｐゴシック" charset="0"/>
            </a:endParaRPr>
          </a:p>
        </p:txBody>
      </p:sp>
      <p:sp>
        <p:nvSpPr>
          <p:cNvPr id="198709" name="Text Box 53"/>
          <p:cNvSpPr txBox="1">
            <a:spLocks noChangeArrowheads="1"/>
          </p:cNvSpPr>
          <p:nvPr/>
        </p:nvSpPr>
        <p:spPr bwMode="auto">
          <a:xfrm rot="1627405">
            <a:off x="330200" y="4456113"/>
            <a:ext cx="1403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S</a:t>
            </a:r>
          </a:p>
          <a:p>
            <a:pPr eaLnBrk="0" hangingPunct="0"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(-100)</a:t>
            </a:r>
          </a:p>
        </p:txBody>
      </p:sp>
      <p:sp>
        <p:nvSpPr>
          <p:cNvPr id="198710" name="Text Box 54"/>
          <p:cNvSpPr txBox="1">
            <a:spLocks noChangeArrowheads="1"/>
          </p:cNvSpPr>
          <p:nvPr/>
        </p:nvSpPr>
        <p:spPr bwMode="auto">
          <a:xfrm rot="-2380422">
            <a:off x="1484313" y="227965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H (70%)</a:t>
            </a:r>
          </a:p>
        </p:txBody>
      </p:sp>
      <p:sp>
        <p:nvSpPr>
          <p:cNvPr id="198711" name="Line 55"/>
          <p:cNvSpPr>
            <a:spLocks noChangeShapeType="1"/>
          </p:cNvSpPr>
          <p:nvPr/>
        </p:nvSpPr>
        <p:spPr bwMode="auto">
          <a:xfrm flipV="1">
            <a:off x="2973388" y="2097088"/>
            <a:ext cx="763587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8712" name="Text Box 56"/>
          <p:cNvSpPr txBox="1">
            <a:spLocks noChangeArrowheads="1"/>
          </p:cNvSpPr>
          <p:nvPr/>
        </p:nvSpPr>
        <p:spPr bwMode="auto">
          <a:xfrm>
            <a:off x="6386513" y="2946400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100</a:t>
            </a:r>
          </a:p>
        </p:txBody>
      </p:sp>
      <p:sp>
        <p:nvSpPr>
          <p:cNvPr id="198713" name="Text Box 57"/>
          <p:cNvSpPr txBox="1">
            <a:spLocks noChangeArrowheads="1"/>
          </p:cNvSpPr>
          <p:nvPr/>
        </p:nvSpPr>
        <p:spPr bwMode="auto">
          <a:xfrm>
            <a:off x="6400800" y="3598863"/>
            <a:ext cx="78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latin typeface="Tahoma" charset="0"/>
                <a:ea typeface="ＭＳ Ｐゴシック" charset="0"/>
              </a:rPr>
              <a:t>550</a:t>
            </a:r>
          </a:p>
        </p:txBody>
      </p:sp>
      <p:sp>
        <p:nvSpPr>
          <p:cNvPr id="198714" name="Text Box 58"/>
          <p:cNvSpPr txBox="1">
            <a:spLocks noChangeArrowheads="1"/>
          </p:cNvSpPr>
          <p:nvPr/>
        </p:nvSpPr>
        <p:spPr bwMode="auto">
          <a:xfrm>
            <a:off x="6380163" y="3940175"/>
            <a:ext cx="78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110</a:t>
            </a:r>
          </a:p>
        </p:txBody>
      </p:sp>
      <p:sp>
        <p:nvSpPr>
          <p:cNvPr id="198715" name="Text Box 59"/>
          <p:cNvSpPr txBox="1">
            <a:spLocks noChangeArrowheads="1"/>
          </p:cNvSpPr>
          <p:nvPr/>
        </p:nvSpPr>
        <p:spPr bwMode="auto">
          <a:xfrm>
            <a:off x="6399213" y="5559425"/>
            <a:ext cx="78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300</a:t>
            </a:r>
          </a:p>
        </p:txBody>
      </p:sp>
      <p:sp>
        <p:nvSpPr>
          <p:cNvPr id="198716" name="Text Box 60"/>
          <p:cNvSpPr txBox="1">
            <a:spLocks noChangeArrowheads="1"/>
          </p:cNvSpPr>
          <p:nvPr/>
        </p:nvSpPr>
        <p:spPr bwMode="auto">
          <a:xfrm>
            <a:off x="6378575" y="4970463"/>
            <a:ext cx="78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310</a:t>
            </a:r>
          </a:p>
        </p:txBody>
      </p:sp>
      <p:sp>
        <p:nvSpPr>
          <p:cNvPr id="198717" name="Text Box 61"/>
          <p:cNvSpPr txBox="1">
            <a:spLocks noChangeArrowheads="1"/>
          </p:cNvSpPr>
          <p:nvPr/>
        </p:nvSpPr>
        <p:spPr bwMode="auto">
          <a:xfrm>
            <a:off x="6375400" y="4354513"/>
            <a:ext cx="78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270</a:t>
            </a:r>
          </a:p>
        </p:txBody>
      </p:sp>
      <p:sp>
        <p:nvSpPr>
          <p:cNvPr id="198718" name="Text Box 62"/>
          <p:cNvSpPr txBox="1">
            <a:spLocks noChangeArrowheads="1"/>
          </p:cNvSpPr>
          <p:nvPr/>
        </p:nvSpPr>
        <p:spPr bwMode="auto">
          <a:xfrm>
            <a:off x="5848350" y="1101725"/>
            <a:ext cx="1292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Revenues</a:t>
            </a:r>
          </a:p>
        </p:txBody>
      </p:sp>
      <p:sp>
        <p:nvSpPr>
          <p:cNvPr id="198719" name="Text Box 63"/>
          <p:cNvSpPr txBox="1">
            <a:spLocks noChangeArrowheads="1"/>
          </p:cNvSpPr>
          <p:nvPr/>
        </p:nvSpPr>
        <p:spPr bwMode="auto">
          <a:xfrm>
            <a:off x="6988175" y="110966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- Costs</a:t>
            </a:r>
          </a:p>
        </p:txBody>
      </p:sp>
      <p:sp>
        <p:nvSpPr>
          <p:cNvPr id="198720" name="Text Box 64"/>
          <p:cNvSpPr txBox="1">
            <a:spLocks noChangeArrowheads="1"/>
          </p:cNvSpPr>
          <p:nvPr/>
        </p:nvSpPr>
        <p:spPr bwMode="auto">
          <a:xfrm>
            <a:off x="8012113" y="1103313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solidFill>
                  <a:schemeClr val="hlink"/>
                </a:solidFill>
                <a:latin typeface="Tahoma" charset="0"/>
                <a:ea typeface="ＭＳ Ｐゴシック" charset="0"/>
              </a:rPr>
              <a:t>= NET</a:t>
            </a:r>
          </a:p>
        </p:txBody>
      </p:sp>
      <p:sp>
        <p:nvSpPr>
          <p:cNvPr id="198721" name="Rectangle 65"/>
          <p:cNvSpPr>
            <a:spLocks noChangeArrowheads="1"/>
          </p:cNvSpPr>
          <p:nvPr/>
        </p:nvSpPr>
        <p:spPr bwMode="auto">
          <a:xfrm>
            <a:off x="7153275" y="2938463"/>
            <a:ext cx="6397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 dirty="0">
                <a:latin typeface="Tahoma" charset="0"/>
                <a:ea typeface="ＭＳ Ｐゴシック" charset="0"/>
              </a:rPr>
              <a:t>- 300</a:t>
            </a:r>
          </a:p>
        </p:txBody>
      </p:sp>
      <p:sp>
        <p:nvSpPr>
          <p:cNvPr id="198722" name="Rectangle 66"/>
          <p:cNvSpPr>
            <a:spLocks noChangeArrowheads="1"/>
          </p:cNvSpPr>
          <p:nvPr/>
        </p:nvSpPr>
        <p:spPr bwMode="auto">
          <a:xfrm>
            <a:off x="7162800" y="2233613"/>
            <a:ext cx="5826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- 300</a:t>
            </a:r>
          </a:p>
        </p:txBody>
      </p:sp>
      <p:sp>
        <p:nvSpPr>
          <p:cNvPr id="198723" name="Rectangle 67"/>
          <p:cNvSpPr>
            <a:spLocks noChangeArrowheads="1"/>
          </p:cNvSpPr>
          <p:nvPr/>
        </p:nvSpPr>
        <p:spPr bwMode="auto">
          <a:xfrm>
            <a:off x="6967538" y="1514475"/>
            <a:ext cx="7715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latin typeface="Tahoma" charset="0"/>
                <a:ea typeface="ＭＳ Ｐゴシック" charset="0"/>
              </a:rPr>
              <a:t>- 300</a:t>
            </a:r>
          </a:p>
        </p:txBody>
      </p:sp>
      <p:sp>
        <p:nvSpPr>
          <p:cNvPr id="198724" name="Text Box 68"/>
          <p:cNvSpPr txBox="1">
            <a:spLocks noChangeArrowheads="1"/>
          </p:cNvSpPr>
          <p:nvPr/>
        </p:nvSpPr>
        <p:spPr bwMode="auto">
          <a:xfrm>
            <a:off x="7127875" y="4400550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- 100</a:t>
            </a:r>
          </a:p>
        </p:txBody>
      </p:sp>
      <p:sp>
        <p:nvSpPr>
          <p:cNvPr id="198725" name="Text Box 69"/>
          <p:cNvSpPr txBox="1">
            <a:spLocks noChangeArrowheads="1"/>
          </p:cNvSpPr>
          <p:nvPr/>
        </p:nvSpPr>
        <p:spPr bwMode="auto">
          <a:xfrm>
            <a:off x="7118350" y="4970463"/>
            <a:ext cx="782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- 100</a:t>
            </a:r>
          </a:p>
        </p:txBody>
      </p:sp>
      <p:sp>
        <p:nvSpPr>
          <p:cNvPr id="198726" name="Text Box 70"/>
          <p:cNvSpPr txBox="1">
            <a:spLocks noChangeArrowheads="1"/>
          </p:cNvSpPr>
          <p:nvPr/>
        </p:nvSpPr>
        <p:spPr bwMode="auto">
          <a:xfrm>
            <a:off x="7097713" y="5543550"/>
            <a:ext cx="782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latin typeface="Tahoma" charset="0"/>
                <a:ea typeface="ＭＳ Ｐゴシック" charset="0"/>
              </a:rPr>
              <a:t>- 100</a:t>
            </a:r>
          </a:p>
        </p:txBody>
      </p:sp>
      <p:sp>
        <p:nvSpPr>
          <p:cNvPr id="198727" name="Rectangle 71"/>
          <p:cNvSpPr>
            <a:spLocks noChangeArrowheads="1"/>
          </p:cNvSpPr>
          <p:nvPr/>
        </p:nvSpPr>
        <p:spPr bwMode="auto">
          <a:xfrm>
            <a:off x="8054975" y="1524000"/>
            <a:ext cx="6492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solidFill>
                  <a:schemeClr val="hlink"/>
                </a:solidFill>
                <a:latin typeface="Tahoma" charset="0"/>
                <a:ea typeface="ＭＳ Ｐゴシック" charset="0"/>
              </a:rPr>
              <a:t>= 700</a:t>
            </a:r>
          </a:p>
        </p:txBody>
      </p:sp>
      <p:sp>
        <p:nvSpPr>
          <p:cNvPr id="198728" name="Rectangle 72"/>
          <p:cNvSpPr>
            <a:spLocks noChangeArrowheads="1"/>
          </p:cNvSpPr>
          <p:nvPr/>
        </p:nvSpPr>
        <p:spPr bwMode="auto">
          <a:xfrm>
            <a:off x="8045450" y="4406900"/>
            <a:ext cx="6492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solidFill>
                  <a:schemeClr val="hlink"/>
                </a:solidFill>
                <a:latin typeface="Tahoma" charset="0"/>
                <a:ea typeface="ＭＳ Ｐゴシック" charset="0"/>
              </a:rPr>
              <a:t>= 170</a:t>
            </a:r>
          </a:p>
        </p:txBody>
      </p:sp>
      <p:sp>
        <p:nvSpPr>
          <p:cNvPr id="198729" name="Rectangle 73"/>
          <p:cNvSpPr>
            <a:spLocks noChangeArrowheads="1"/>
          </p:cNvSpPr>
          <p:nvPr/>
        </p:nvSpPr>
        <p:spPr bwMode="auto">
          <a:xfrm>
            <a:off x="8054975" y="4962525"/>
            <a:ext cx="6492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solidFill>
                  <a:schemeClr val="hlink"/>
                </a:solidFill>
                <a:latin typeface="Tahoma" charset="0"/>
                <a:ea typeface="ＭＳ Ｐゴシック" charset="0"/>
              </a:rPr>
              <a:t>= 210</a:t>
            </a:r>
          </a:p>
        </p:txBody>
      </p:sp>
      <p:sp>
        <p:nvSpPr>
          <p:cNvPr id="198730" name="Rectangle 74"/>
          <p:cNvSpPr>
            <a:spLocks noChangeArrowheads="1"/>
          </p:cNvSpPr>
          <p:nvPr/>
        </p:nvSpPr>
        <p:spPr bwMode="auto">
          <a:xfrm>
            <a:off x="8045450" y="5524500"/>
            <a:ext cx="6492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solidFill>
                  <a:schemeClr val="hlink"/>
                </a:solidFill>
                <a:latin typeface="Tahoma" charset="0"/>
                <a:ea typeface="ＭＳ Ｐゴシック" charset="0"/>
              </a:rPr>
              <a:t>= 200</a:t>
            </a:r>
          </a:p>
        </p:txBody>
      </p:sp>
      <p:sp>
        <p:nvSpPr>
          <p:cNvPr id="198731" name="Rectangle 75"/>
          <p:cNvSpPr>
            <a:spLocks noChangeArrowheads="1"/>
          </p:cNvSpPr>
          <p:nvPr/>
        </p:nvSpPr>
        <p:spPr bwMode="auto">
          <a:xfrm>
            <a:off x="8032750" y="2241550"/>
            <a:ext cx="6492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solidFill>
                  <a:schemeClr val="hlink"/>
                </a:solidFill>
                <a:latin typeface="Tahoma" charset="0"/>
                <a:ea typeface="ＭＳ Ｐゴシック" charset="0"/>
              </a:rPr>
              <a:t>= -20</a:t>
            </a:r>
          </a:p>
        </p:txBody>
      </p:sp>
      <p:sp>
        <p:nvSpPr>
          <p:cNvPr id="198732" name="Rectangle 76"/>
          <p:cNvSpPr>
            <a:spLocks noChangeArrowheads="1"/>
          </p:cNvSpPr>
          <p:nvPr/>
        </p:nvSpPr>
        <p:spPr bwMode="auto">
          <a:xfrm>
            <a:off x="7808913" y="2946400"/>
            <a:ext cx="9731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 eaLnBrk="0" hangingPunct="0">
              <a:defRPr/>
            </a:pPr>
            <a:r>
              <a:rPr lang="en-US" sz="1600" b="1">
                <a:solidFill>
                  <a:schemeClr val="hlink"/>
                </a:solidFill>
                <a:latin typeface="Tahoma" charset="0"/>
                <a:ea typeface="ＭＳ Ｐゴシック" charset="0"/>
              </a:rPr>
              <a:t>= -200</a:t>
            </a:r>
          </a:p>
        </p:txBody>
      </p:sp>
      <p:sp>
        <p:nvSpPr>
          <p:cNvPr id="198733" name="Line 77"/>
          <p:cNvSpPr>
            <a:spLocks noChangeShapeType="1"/>
          </p:cNvSpPr>
          <p:nvPr/>
        </p:nvSpPr>
        <p:spPr bwMode="auto">
          <a:xfrm>
            <a:off x="5892800" y="1436688"/>
            <a:ext cx="285908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12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772726" y="1783098"/>
            <a:ext cx="3188346" cy="1920219"/>
          </a:xfrm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sz="2400" dirty="0">
                <a:solidFill>
                  <a:srgbClr val="800000"/>
                </a:solidFill>
                <a:latin typeface="Tahoma" charset="0"/>
                <a:cs typeface="ＭＳ Ｐゴシック" charset="0"/>
              </a:rPr>
              <a:t>Can we predict customer reactions or the demand for </a:t>
            </a:r>
            <a:r>
              <a:rPr lang="en-US" sz="2400" dirty="0" smtClean="0">
                <a:solidFill>
                  <a:srgbClr val="800000"/>
                </a:solidFill>
                <a:latin typeface="Tahoma" charset="0"/>
                <a:cs typeface="ＭＳ Ｐゴシック" charset="0"/>
              </a:rPr>
              <a:t>a product (ice cream)?</a:t>
            </a:r>
            <a:endParaRPr lang="en-US" sz="2400" dirty="0">
              <a:solidFill>
                <a:srgbClr val="800000"/>
              </a:solidFill>
              <a:latin typeface="Tahoma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48097"/>
              </p:ext>
            </p:extLst>
          </p:nvPr>
        </p:nvGraphicFramePr>
        <p:xfrm>
          <a:off x="639763" y="1695450"/>
          <a:ext cx="4992688" cy="4933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092"/>
                <a:gridCol w="1445252"/>
                <a:gridCol w="1445252"/>
                <a:gridCol w="1051092"/>
              </a:tblGrid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Temperature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Flyer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Sales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608" name="TextBox 5"/>
          <p:cNvSpPr txBox="1">
            <a:spLocks noChangeArrowheads="1"/>
          </p:cNvSpPr>
          <p:nvPr/>
        </p:nvSpPr>
        <p:spPr bwMode="auto">
          <a:xfrm>
            <a:off x="5849938" y="5370513"/>
            <a:ext cx="28527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algn="l" eaLnBrk="1" hangingPunct="1">
              <a:buFont typeface="Zapf Dingbats" charset="0"/>
              <a:buChar char="✓"/>
            </a:pPr>
            <a:r>
              <a:rPr lang="en-US" sz="1600" dirty="0" smtClean="0">
                <a:latin typeface="Tahoma" charset="0"/>
                <a:ea typeface="MS PGothic" charset="0"/>
                <a:cs typeface="MS PGothic" charset="0"/>
              </a:rPr>
              <a:t>: Flyer was </a:t>
            </a:r>
            <a:r>
              <a:rPr lang="en-US" sz="1600" dirty="0">
                <a:latin typeface="Tahoma" charset="0"/>
                <a:ea typeface="MS PGothic" charset="0"/>
                <a:cs typeface="MS PGothic" charset="0"/>
              </a:rPr>
              <a:t>included in the local daily </a:t>
            </a:r>
            <a:r>
              <a:rPr lang="en-US" sz="1600" dirty="0" smtClean="0">
                <a:latin typeface="Tahoma" charset="0"/>
                <a:ea typeface="MS PGothic" charset="0"/>
                <a:cs typeface="MS PGothic" charset="0"/>
              </a:rPr>
              <a:t>newspaper</a:t>
            </a:r>
            <a:endParaRPr lang="en-US" sz="1600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2775" y="33496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ahoma"/>
                <a:ea typeface="ＭＳ Ｐゴシック" charset="0"/>
                <a:cs typeface="Tahom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3600" dirty="0" smtClean="0">
                <a:latin typeface="Tahoma" charset="0"/>
                <a:cs typeface="ＭＳ Ｐゴシック" charset="0"/>
              </a:rPr>
              <a:t>Case 5: Demand Forecasting </a:t>
            </a:r>
            <a:endParaRPr lang="en-US" sz="3600" dirty="0">
              <a:latin typeface="Tahom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12775" y="334963"/>
            <a:ext cx="8153400" cy="990600"/>
          </a:xfrm>
        </p:spPr>
        <p:txBody>
          <a:bodyPr/>
          <a:lstStyle/>
          <a:p>
            <a:r>
              <a:rPr lang="en-US" sz="4000" dirty="0" smtClean="0">
                <a:latin typeface="Tahoma" charset="0"/>
                <a:cs typeface="ＭＳ Ｐゴシック" charset="0"/>
              </a:rPr>
              <a:t>Demand </a:t>
            </a:r>
            <a:r>
              <a:rPr lang="en-US" sz="4000" dirty="0">
                <a:latin typeface="Tahoma" charset="0"/>
                <a:cs typeface="ＭＳ Ｐゴシック" charset="0"/>
              </a:rPr>
              <a:t>Forecasting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781050" y="1495425"/>
            <a:ext cx="8174038" cy="4637088"/>
          </a:xfrm>
        </p:spPr>
        <p:txBody>
          <a:bodyPr/>
          <a:lstStyle/>
          <a:p>
            <a:pPr>
              <a:buFont typeface="Wingdings" charset="0"/>
              <a:buChar char="n"/>
            </a:pPr>
            <a:r>
              <a:rPr lang="en-US" sz="2400" dirty="0" smtClean="0">
                <a:latin typeface="Tahoma" charset="0"/>
                <a:cs typeface="ＭＳ Ｐゴシック" charset="0"/>
              </a:rPr>
              <a:t>Extrapolate </a:t>
            </a:r>
            <a:r>
              <a:rPr lang="en-US" sz="2400" dirty="0">
                <a:latin typeface="Tahoma" charset="0"/>
                <a:cs typeface="ＭＳ Ｐゴシック" charset="0"/>
              </a:rPr>
              <a:t>past demand data into the future using </a:t>
            </a:r>
            <a:r>
              <a:rPr lang="en-US" sz="2400" i="1" u="sng" dirty="0">
                <a:latin typeface="Tahoma" charset="0"/>
                <a:cs typeface="ＭＳ Ｐゴシック" charset="0"/>
              </a:rPr>
              <a:t>time-series forecasting methods:</a:t>
            </a:r>
          </a:p>
          <a:p>
            <a:pPr marL="685800" lvl="1">
              <a:buFont typeface="Arial" charset="0"/>
              <a:buChar char="•"/>
            </a:pPr>
            <a:r>
              <a:rPr lang="en-US" sz="1800" dirty="0">
                <a:latin typeface="Tahoma" charset="0"/>
              </a:rPr>
              <a:t>Select a preferred forecasting method from a set of techniques</a:t>
            </a:r>
          </a:p>
          <a:p>
            <a:pPr marL="685800" lvl="1">
              <a:buFont typeface="Arial" charset="0"/>
              <a:buChar char="•"/>
            </a:pPr>
            <a:r>
              <a:rPr lang="en-US" sz="1800" dirty="0">
                <a:latin typeface="Tahoma" charset="0"/>
              </a:rPr>
              <a:t>Quantify the forecasting errors to be experienced when forecasting the future</a:t>
            </a:r>
            <a:endParaRPr lang="en-US" sz="1800" i="1" u="sng" dirty="0">
              <a:latin typeface="Tahoma" charset="0"/>
            </a:endParaRPr>
          </a:p>
          <a:p>
            <a:pPr>
              <a:buFont typeface="Wingdings" charset="0"/>
              <a:buChar char="n"/>
            </a:pPr>
            <a:r>
              <a:rPr lang="en-US" sz="2400" dirty="0">
                <a:latin typeface="Tahoma" charset="0"/>
                <a:cs typeface="ＭＳ Ｐゴシック" charset="0"/>
              </a:rPr>
              <a:t>Use </a:t>
            </a:r>
            <a:r>
              <a:rPr lang="en-US" sz="2400" i="1" u="sng" dirty="0">
                <a:latin typeface="Tahoma" charset="0"/>
                <a:cs typeface="ＭＳ Ｐゴシック" charset="0"/>
              </a:rPr>
              <a:t>regression analysis </a:t>
            </a:r>
            <a:r>
              <a:rPr lang="en-US" sz="2400" dirty="0">
                <a:latin typeface="Tahoma" charset="0"/>
                <a:cs typeface="ＭＳ Ｐゴシック" charset="0"/>
              </a:rPr>
              <a:t>to build predictive models that will relate targeted customer segments with casual variable such as price, inventory, and so on.</a:t>
            </a:r>
          </a:p>
          <a:p>
            <a:pPr>
              <a:buFont typeface="Wingdings" charset="0"/>
              <a:buChar char="n"/>
            </a:pPr>
            <a:endParaRPr lang="en-US" dirty="0">
              <a:latin typeface="Tahoma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566863"/>
            <a:ext cx="8180387" cy="177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A WHOLESALER enters a new country and is interested to sell his products in 4 REGIONS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There are 4 available WAREHOUSES, but he needs to select only 2 (out of 4) to work with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Annual costs of each W serving each R (in ‘000$):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b="1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352425" y="3930650"/>
          <a:ext cx="558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Clip" r:id="rId4" imgW="1854740" imgH="3988340" progId="MS_ClipArt_Gallery.2">
                  <p:embed/>
                </p:oleObj>
              </mc:Choice>
              <mc:Fallback>
                <p:oleObj name="Clip" r:id="rId4" imgW="1854740" imgH="398834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930650"/>
                        <a:ext cx="558800" cy="12017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92075" y="6264275"/>
            <a:ext cx="90519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24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Problem: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How to choose the best 2 W</a:t>
            </a:r>
            <a:r>
              <a:rPr lang="ja-JP" alt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en-US" altLang="ja-JP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among the 4 ?</a:t>
            </a:r>
            <a:endParaRPr lang="en-US" sz="2400" dirty="0" smtClean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17412" name="Object 186"/>
          <p:cNvGraphicFramePr>
            <a:graphicFrameLocks noChangeAspect="1"/>
          </p:cNvGraphicFramePr>
          <p:nvPr/>
        </p:nvGraphicFramePr>
        <p:xfrm>
          <a:off x="1811338" y="3395663"/>
          <a:ext cx="5535612" cy="27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Worksheet" r:id="rId6" imgW="3200400" imgH="1638300" progId="Excel.Sheet.8">
                  <p:embed/>
                </p:oleObj>
              </mc:Choice>
              <mc:Fallback>
                <p:oleObj name="Worksheet" r:id="rId6" imgW="3200400" imgH="1638300" progId="Excel.Sheet.8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3395663"/>
                        <a:ext cx="5535612" cy="277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36" name="Rectangle 188"/>
          <p:cNvSpPr>
            <a:spLocks noChangeArrowheads="1"/>
          </p:cNvSpPr>
          <p:nvPr/>
        </p:nvSpPr>
        <p:spPr bwMode="auto">
          <a:xfrm>
            <a:off x="639763" y="433388"/>
            <a:ext cx="6259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folHlink"/>
                </a:solidFill>
                <a:latin typeface="Tahoma"/>
                <a:cs typeface="Tahoma"/>
              </a:rPr>
              <a:t>Case 1:  Distributors Selection</a:t>
            </a:r>
            <a:endParaRPr lang="en-GB" sz="3600" dirty="0">
              <a:solidFill>
                <a:schemeClr val="folHlink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12775" y="334963"/>
            <a:ext cx="8153400" cy="990600"/>
          </a:xfrm>
        </p:spPr>
        <p:txBody>
          <a:bodyPr/>
          <a:lstStyle/>
          <a:p>
            <a:r>
              <a:rPr lang="en-US" sz="4000">
                <a:latin typeface="Tahoma" charset="0"/>
                <a:cs typeface="ＭＳ Ｐゴシック" charset="0"/>
              </a:rPr>
              <a:t>Time-Series Techniques</a:t>
            </a:r>
          </a:p>
        </p:txBody>
      </p:sp>
      <p:graphicFrame>
        <p:nvGraphicFramePr>
          <p:cNvPr id="61442" name="Chart 3"/>
          <p:cNvGraphicFramePr>
            <a:graphicFrameLocks/>
          </p:cNvGraphicFramePr>
          <p:nvPr/>
        </p:nvGraphicFramePr>
        <p:xfrm>
          <a:off x="401638" y="1560513"/>
          <a:ext cx="41560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" name="Chart" r:id="rId4" imgW="4152900" imgH="2527300" progId="Excel.Chart.8">
                  <p:embed/>
                </p:oleObj>
              </mc:Choice>
              <mc:Fallback>
                <p:oleObj name="Chart" r:id="rId4" imgW="4152900" imgH="2527300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560513"/>
                        <a:ext cx="41560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Chart 4"/>
          <p:cNvGraphicFramePr>
            <a:graphicFrameLocks/>
          </p:cNvGraphicFramePr>
          <p:nvPr/>
        </p:nvGraphicFramePr>
        <p:xfrm>
          <a:off x="341313" y="3967163"/>
          <a:ext cx="4264025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" r:id="rId6" imgW="4261473" imgH="2682472" progId="Excel.Chart.8">
                  <p:embed/>
                </p:oleObj>
              </mc:Choice>
              <mc:Fallback>
                <p:oleObj r:id="rId6" imgW="4261473" imgH="268247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967163"/>
                        <a:ext cx="4264025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Chart 5"/>
          <p:cNvGraphicFramePr>
            <a:graphicFrameLocks/>
          </p:cNvGraphicFramePr>
          <p:nvPr/>
        </p:nvGraphicFramePr>
        <p:xfrm>
          <a:off x="4491038" y="1543050"/>
          <a:ext cx="4225925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9" name="Chart" r:id="rId8" imgW="4224894" imgH="2591025" progId="Excel.Chart.8">
                  <p:embed/>
                </p:oleObj>
              </mc:Choice>
              <mc:Fallback>
                <p:oleObj name="Chart" r:id="rId8" imgW="4224894" imgH="2591025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1543050"/>
                        <a:ext cx="4225925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5783263" y="5656263"/>
            <a:ext cx="2624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>
                <a:latin typeface="Tahoma" charset="0"/>
                <a:ea typeface="MS PGothic" charset="0"/>
                <a:cs typeface="MS PGothic" charset="0"/>
              </a:rPr>
              <a:t>Best -&gt; Forecast DES: MAPE 8.177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553872" y="3945217"/>
          <a:ext cx="4179349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>
                <a:latin typeface="Tahoma" charset="0"/>
                <a:cs typeface="ＭＳ Ｐゴシック" charset="0"/>
              </a:rPr>
              <a:t>Do you see any relationships in these data?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9763" y="1695450"/>
          <a:ext cx="4992688" cy="4933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092"/>
                <a:gridCol w="1445252"/>
                <a:gridCol w="1445252"/>
                <a:gridCol w="1051092"/>
              </a:tblGrid>
              <a:tr h="253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Temperature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Flyer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Sales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rgbClr val="CCCCFF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607" name="TextBox 4"/>
          <p:cNvSpPr txBox="1">
            <a:spLocks noChangeArrowheads="1"/>
          </p:cNvSpPr>
          <p:nvPr/>
        </p:nvSpPr>
        <p:spPr bwMode="auto">
          <a:xfrm>
            <a:off x="6092825" y="1965325"/>
            <a:ext cx="28527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>
                <a:latin typeface="Tahoma" charset="0"/>
                <a:ea typeface="MS PGothic" charset="0"/>
                <a:cs typeface="MS PGothic" charset="0"/>
              </a:rPr>
              <a:t>Two parameters possibly affecting sales: temperature and flyer advertisement in the local daily newspaper</a:t>
            </a:r>
          </a:p>
        </p:txBody>
      </p:sp>
      <p:sp>
        <p:nvSpPr>
          <p:cNvPr id="63608" name="TextBox 5"/>
          <p:cNvSpPr txBox="1">
            <a:spLocks noChangeArrowheads="1"/>
          </p:cNvSpPr>
          <p:nvPr/>
        </p:nvSpPr>
        <p:spPr bwMode="auto">
          <a:xfrm>
            <a:off x="5849938" y="5370513"/>
            <a:ext cx="28527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>
                <a:latin typeface="Tahoma" charset="0"/>
                <a:ea typeface="MS PGothic" charset="0"/>
                <a:cs typeface="MS PGothic" charset="0"/>
              </a:rPr>
              <a:t>Flyer = 0: No flyer included in the local daily newspaper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1600">
                <a:latin typeface="Tahoma" charset="0"/>
                <a:ea typeface="MS PGothic" charset="0"/>
                <a:cs typeface="MS PGothic" charset="0"/>
              </a:rPr>
              <a:t>Flyer = 1: 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39763" y="182563"/>
            <a:ext cx="7948612" cy="1143000"/>
          </a:xfrm>
        </p:spPr>
        <p:txBody>
          <a:bodyPr/>
          <a:lstStyle/>
          <a:p>
            <a:r>
              <a:rPr lang="en-US" sz="4000">
                <a:latin typeface="Tahoma" charset="0"/>
                <a:ea typeface="MS PGothic" charset="0"/>
                <a:cs typeface="MS PGothic" charset="0"/>
              </a:rPr>
              <a:t>Sales Forecast – Single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417638"/>
            <a:ext cx="8483600" cy="4637087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400" dirty="0" smtClean="0">
                <a:cs typeface="ＭＳ Ｐゴシック" charset="0"/>
              </a:rPr>
              <a:t>Use as predictor variable the temperature, assuming a linear relationship between sales and temperature</a:t>
            </a:r>
          </a:p>
          <a:p>
            <a:pPr>
              <a:buFont typeface="Wingdings" pitchFamily="2" charset="2"/>
              <a:buChar char="n"/>
              <a:defRPr/>
            </a:pPr>
            <a:endParaRPr lang="en-US" sz="2400" dirty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400" dirty="0" smtClean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400" dirty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400" dirty="0" smtClean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400" dirty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400" dirty="0" smtClean="0">
              <a:cs typeface="ＭＳ Ｐゴシック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1800" dirty="0" smtClean="0">
              <a:cs typeface="ＭＳ Ｐゴシック" charset="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n"/>
              <a:defRPr/>
            </a:pPr>
            <a:r>
              <a:rPr lang="en-US" sz="1800" dirty="0" smtClean="0">
                <a:cs typeface="ＭＳ Ｐゴシック" charset="0"/>
              </a:rPr>
              <a:t>Can I use this model to forecast the demand for a day in 2 months from now?</a:t>
            </a:r>
          </a:p>
          <a:p>
            <a:pPr>
              <a:spcBef>
                <a:spcPts val="400"/>
              </a:spcBef>
              <a:buFont typeface="Wingdings" pitchFamily="2" charset="2"/>
              <a:buChar char="n"/>
              <a:defRPr/>
            </a:pPr>
            <a:r>
              <a:rPr lang="en-US" sz="1800" dirty="0" smtClean="0">
                <a:cs typeface="ＭＳ Ｐゴシック" charset="0"/>
              </a:rPr>
              <a:t>Can I make forecasts outside the above temperature range?</a:t>
            </a:r>
          </a:p>
          <a:p>
            <a:pPr>
              <a:spcBef>
                <a:spcPts val="400"/>
              </a:spcBef>
              <a:buFont typeface="Wingdings" pitchFamily="2" charset="2"/>
              <a:buChar char="n"/>
              <a:defRPr/>
            </a:pPr>
            <a:r>
              <a:rPr lang="en-US" sz="1800" dirty="0" smtClean="0">
                <a:cs typeface="ＭＳ Ｐゴシック" charset="0"/>
              </a:rPr>
              <a:t>Should I cleanup the historical data (e.g. days with sold outs)?</a:t>
            </a:r>
          </a:p>
        </p:txBody>
      </p:sp>
      <p:graphicFrame>
        <p:nvGraphicFramePr>
          <p:cNvPr id="64515" name="Chart 3"/>
          <p:cNvGraphicFramePr>
            <a:graphicFrameLocks/>
          </p:cNvGraphicFramePr>
          <p:nvPr/>
        </p:nvGraphicFramePr>
        <p:xfrm>
          <a:off x="1733550" y="2400300"/>
          <a:ext cx="5808663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Chart" r:id="rId3" imgW="5809992" imgH="3078747" progId="Excel.Chart.8">
                  <p:embed/>
                </p:oleObj>
              </mc:Choice>
              <mc:Fallback>
                <p:oleObj name="Chart" r:id="rId3" imgW="5809992" imgH="3078747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400300"/>
                        <a:ext cx="5808663" cy="307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639763" y="182563"/>
            <a:ext cx="7758112" cy="1143000"/>
          </a:xfrm>
        </p:spPr>
        <p:txBody>
          <a:bodyPr/>
          <a:lstStyle/>
          <a:p>
            <a:r>
              <a:rPr lang="en-US" sz="3600">
                <a:latin typeface="Tahoma" charset="0"/>
                <a:cs typeface="ＭＳ Ｐゴシック" charset="0"/>
              </a:rPr>
              <a:t>Sales Forecast - Multiple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600200"/>
            <a:ext cx="8686755" cy="44958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cs typeface="ＭＳ Ｐゴシック" charset="0"/>
              </a:rPr>
              <a:t>Can I increase predictability by considering flyer promotions on particular days?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cs typeface="ＭＳ Ｐゴシック" charset="0"/>
              </a:rPr>
              <a:t>The relationship with TWO explanatory (predictor) variables can be formalized as follows:</a:t>
            </a:r>
          </a:p>
          <a:p>
            <a:pPr>
              <a:buFont typeface="Wingdings" pitchFamily="2" charset="2"/>
              <a:buChar char="n"/>
              <a:defRPr/>
            </a:pPr>
            <a:endParaRPr lang="en-US" sz="2400" dirty="0">
              <a:cs typeface="ＭＳ Ｐゴシック" charset="0"/>
            </a:endParaRPr>
          </a:p>
          <a:p>
            <a:pPr marL="0" indent="0" algn="ctr"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cs typeface="ＭＳ Ｐゴシック" charset="0"/>
              </a:rPr>
              <a:t>Sales(t) = B</a:t>
            </a:r>
            <a:r>
              <a:rPr lang="en-US" sz="2800" baseline="-25000" dirty="0" smtClean="0">
                <a:solidFill>
                  <a:srgbClr val="800000"/>
                </a:solidFill>
                <a:cs typeface="ＭＳ Ｐゴシック" charset="0"/>
              </a:rPr>
              <a:t>0</a:t>
            </a:r>
            <a:r>
              <a:rPr lang="en-US" sz="2800" dirty="0" smtClean="0">
                <a:solidFill>
                  <a:srgbClr val="800000"/>
                </a:solidFill>
                <a:cs typeface="ＭＳ Ｐゴシック" charset="0"/>
              </a:rPr>
              <a:t> + B</a:t>
            </a:r>
            <a:r>
              <a:rPr lang="en-US" sz="2800" baseline="-25000" dirty="0" smtClean="0">
                <a:solidFill>
                  <a:srgbClr val="800000"/>
                </a:solidFill>
                <a:cs typeface="ＭＳ Ｐゴシック" charset="0"/>
              </a:rPr>
              <a:t>1</a:t>
            </a:r>
            <a:r>
              <a:rPr lang="en-US" sz="2800" dirty="0" smtClean="0">
                <a:solidFill>
                  <a:srgbClr val="800000"/>
                </a:solidFill>
                <a:cs typeface="ＭＳ Ｐゴシック" charset="0"/>
              </a:rPr>
              <a:t>*Temperature(t)+ B</a:t>
            </a:r>
            <a:r>
              <a:rPr lang="en-US" sz="2800" baseline="-25000" dirty="0" smtClean="0">
                <a:solidFill>
                  <a:srgbClr val="800000"/>
                </a:solidFill>
                <a:cs typeface="ＭＳ Ｐゴシック" charset="0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cs typeface="ＭＳ Ｐゴシック" charset="0"/>
              </a:rPr>
              <a:t>*Flyer(t)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cs typeface="ＭＳ Ｐゴシック" charset="0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334963"/>
            <a:ext cx="8153400" cy="990600"/>
          </a:xfrm>
        </p:spPr>
        <p:txBody>
          <a:bodyPr/>
          <a:lstStyle/>
          <a:p>
            <a:r>
              <a:rPr lang="en-US" sz="3600">
                <a:latin typeface="Tahoma" charset="0"/>
                <a:cs typeface="ＭＳ Ｐゴシック" charset="0"/>
              </a:rPr>
              <a:t>Sales Forecast - Multiple Regression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350" y="1754188"/>
          <a:ext cx="8877300" cy="4076699"/>
        </p:xfrm>
        <a:graphic>
          <a:graphicData uri="http://schemas.openxmlformats.org/drawingml/2006/table">
            <a:tbl>
              <a:tblPr/>
              <a:tblGrid>
                <a:gridCol w="1238250"/>
                <a:gridCol w="1073150"/>
                <a:gridCol w="1100138"/>
                <a:gridCol w="684212"/>
                <a:gridCol w="900113"/>
                <a:gridCol w="1012825"/>
                <a:gridCol w="957262"/>
                <a:gridCol w="955675"/>
                <a:gridCol w="955675"/>
              </a:tblGrid>
              <a:tr h="28379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SUMMARY OUTPUT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8379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92969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Regression Statistics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Multiple 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0.969768733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R Square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0.940451395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Adjusted R Square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0.933834884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Standard Error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14.95415498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969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Observations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8379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8379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ANOVA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df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SS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MS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Significance F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Regression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63571.28991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31785.64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142.1370421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9.41552E-12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Residual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4025.281521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223.6268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969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Total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67596.57143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8379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Coefficients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Standard Error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 Stat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P-value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Lower 95%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Upper 95%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Lower 95.0%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Upper 95.0%</a:t>
                      </a:r>
                      <a:endParaRPr kumimoji="0" lang="en-US" sz="11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Intercept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-250.4242164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31.33367525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-7.99218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2.48511E-07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-316.2538254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-184.5946075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-316.2538254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-184.5946075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Temperature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6.027360446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0.380548578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15.83861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5.16976E-12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5.227857551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6.82686334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5.227857551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6.82686334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1969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Flyer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3.000080948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8.093034548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0.370699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0.715188186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-14.00275371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20.0029156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-14.00275371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20.0029156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2536825" y="2239963"/>
            <a:ext cx="1120775" cy="488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765" name="TextBox 7"/>
          <p:cNvSpPr txBox="1">
            <a:spLocks noChangeArrowheads="1"/>
          </p:cNvSpPr>
          <p:nvPr/>
        </p:nvSpPr>
        <p:spPr bwMode="auto">
          <a:xfrm>
            <a:off x="2210253" y="1409700"/>
            <a:ext cx="641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Better predictability </a:t>
            </a:r>
            <a:r>
              <a:rPr lang="en-US" sz="2400" dirty="0" smtClean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than</a:t>
            </a:r>
            <a:endParaRPr lang="en-US" sz="2400" dirty="0">
              <a:solidFill>
                <a:srgbClr val="800000"/>
              </a:solidFill>
              <a:latin typeface="Tahoma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en-US" sz="24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the original regression (</a:t>
            </a:r>
            <a:r>
              <a:rPr lang="en-US" sz="2400" dirty="0" smtClean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R Square was </a:t>
            </a:r>
            <a:r>
              <a:rPr lang="en-US" sz="24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0.8928)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154113" y="5562600"/>
            <a:ext cx="177800" cy="4683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767" name="TextBox 11"/>
          <p:cNvSpPr txBox="1">
            <a:spLocks noChangeArrowheads="1"/>
          </p:cNvSpPr>
          <p:nvPr/>
        </p:nvSpPr>
        <p:spPr bwMode="auto">
          <a:xfrm>
            <a:off x="436540" y="6030913"/>
            <a:ext cx="147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B</a:t>
            </a:r>
            <a:r>
              <a:rPr lang="en-US" sz="2400" baseline="-250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0</a:t>
            </a:r>
            <a:r>
              <a:rPr lang="en-US" sz="24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; </a:t>
            </a:r>
            <a:r>
              <a:rPr lang="en-US" sz="2400" dirty="0" smtClean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B</a:t>
            </a:r>
            <a:r>
              <a:rPr lang="en-US" sz="2400" baseline="-25000" dirty="0" smtClean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1</a:t>
            </a:r>
            <a:r>
              <a:rPr lang="en-US" sz="2400" dirty="0" smtClean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; </a:t>
            </a:r>
            <a:r>
              <a:rPr lang="en-US" sz="24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B</a:t>
            </a:r>
            <a:r>
              <a:rPr lang="en-US" sz="2400" baseline="-25000" dirty="0">
                <a:solidFill>
                  <a:srgbClr val="800000"/>
                </a:solidFill>
                <a:latin typeface="Tahoma" charset="0"/>
                <a:ea typeface="MS PGothic" charset="0"/>
                <a:cs typeface="MS PGothic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12775" y="334963"/>
            <a:ext cx="8153400" cy="990600"/>
          </a:xfrm>
        </p:spPr>
        <p:txBody>
          <a:bodyPr/>
          <a:lstStyle/>
          <a:p>
            <a:r>
              <a:rPr lang="en-US" sz="3600">
                <a:latin typeface="Tahoma" charset="0"/>
                <a:cs typeface="ＭＳ Ｐゴシック" charset="0"/>
              </a:rPr>
              <a:t>Sales Forecast - Multiple Regression</a:t>
            </a:r>
          </a:p>
        </p:txBody>
      </p:sp>
      <p:graphicFrame>
        <p:nvGraphicFramePr>
          <p:cNvPr id="67586" name="Chart 3"/>
          <p:cNvGraphicFramePr>
            <a:graphicFrameLocks/>
          </p:cNvGraphicFramePr>
          <p:nvPr/>
        </p:nvGraphicFramePr>
        <p:xfrm>
          <a:off x="642938" y="1335088"/>
          <a:ext cx="8108950" cy="482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Chart" r:id="rId3" imgW="8114479" imgH="4822354" progId="Excel.Chart.8">
                  <p:embed/>
                </p:oleObj>
              </mc:Choice>
              <mc:Fallback>
                <p:oleObj name="Chart" r:id="rId3" imgW="8114479" imgH="4822354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335088"/>
                        <a:ext cx="8108950" cy="482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Case 6: Assortment Planning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738188" y="1495425"/>
            <a:ext cx="8216900" cy="4637088"/>
          </a:xfrm>
        </p:spPr>
        <p:txBody>
          <a:bodyPr/>
          <a:lstStyle/>
          <a:p>
            <a:r>
              <a:rPr lang="en-US">
                <a:latin typeface="Tahoma" charset="0"/>
                <a:ea typeface="MS PGothic" charset="0"/>
                <a:cs typeface="MS PGothic" charset="0"/>
              </a:rPr>
              <a:t>Retail</a:t>
            </a:r>
            <a:r>
              <a:rPr lang="ja-JP" altLang="en-US">
                <a:latin typeface="Tahoma" charset="0"/>
                <a:ea typeface="MS PGothic" charset="0"/>
                <a:cs typeface="MS PGothic" charset="0"/>
              </a:rPr>
              <a:t>’</a:t>
            </a:r>
            <a:r>
              <a:rPr lang="en-US" altLang="ja-JP">
                <a:latin typeface="Tahoma" charset="0"/>
                <a:ea typeface="MS PGothic" charset="0"/>
                <a:cs typeface="MS PGothic" charset="0"/>
              </a:rPr>
              <a:t>s Assortment -&gt; the set of products carried in a store(s)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Choose among thousand of products a small subset </a:t>
            </a:r>
          </a:p>
          <a:p>
            <a:pPr lvl="2"/>
            <a:r>
              <a:rPr lang="en-US">
                <a:latin typeface="Tahoma" charset="0"/>
                <a:ea typeface="MS PGothic" charset="0"/>
                <a:cs typeface="MS PGothic" charset="0"/>
              </a:rPr>
              <a:t>Shelf space limitations</a:t>
            </a:r>
          </a:p>
          <a:p>
            <a:pPr lvl="2"/>
            <a:r>
              <a:rPr lang="en-US">
                <a:latin typeface="Tahoma" charset="0"/>
                <a:ea typeface="MS PGothic" charset="0"/>
                <a:cs typeface="MS PGothic" charset="0"/>
              </a:rPr>
              <a:t>Purchasing / Investment capital restrictions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Might decide not to carry all products in all stores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Must take into account whether products align with their brand</a:t>
            </a:r>
          </a:p>
          <a:p>
            <a:endParaRPr lang="en-US">
              <a:latin typeface="Tahom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>
                <a:latin typeface="Tahoma" charset="0"/>
                <a:cs typeface="ＭＳ Ｐゴシック" charset="0"/>
              </a:rPr>
              <a:t>Assortment Planning Example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A retailer carries 39 out of 69 brand-size-flavor combinations (2 brands X 2 sizes X 17 flavors = 69) at a particular location.</a:t>
            </a:r>
          </a:p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Prices varied slightly; however, an average price can be assumed for single and family sizes per brand</a:t>
            </a:r>
          </a:p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Store-SKU sales over the last 6 months of 2005 are provided: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928" y="6566022"/>
            <a:ext cx="46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Source: Fisher &amp; Raman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>
                <a:latin typeface="Tahoma" charset="0"/>
                <a:cs typeface="ＭＳ Ｐゴシック" charset="0"/>
              </a:rPr>
              <a:t>Assortment Planning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3369579"/>
              </p:ext>
            </p:extLst>
          </p:nvPr>
        </p:nvGraphicFramePr>
        <p:xfrm>
          <a:off x="1922463" y="1604041"/>
          <a:ext cx="5437187" cy="5116764"/>
        </p:xfrm>
        <a:graphic>
          <a:graphicData uri="http://schemas.openxmlformats.org/drawingml/2006/table">
            <a:tbl>
              <a:tblPr/>
              <a:tblGrid>
                <a:gridCol w="1011237"/>
                <a:gridCol w="836613"/>
                <a:gridCol w="836612"/>
                <a:gridCol w="836613"/>
                <a:gridCol w="836612"/>
                <a:gridCol w="1079500"/>
              </a:tblGrid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Single Size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Family Size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Price ($)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1.29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3.34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Flavor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B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B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Revenue ($)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7246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472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456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16445.86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3182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1487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385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9149.25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1355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4656.91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353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570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2309.57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1471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7225.91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1155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4056.28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2034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3706.02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2926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563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274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5415.97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3009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4967.11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4780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7435.4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2169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967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4045.44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489.36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1596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2058.84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2162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2788.98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4049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5223.21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1827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2356.83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Totals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37586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14650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2287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2288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82664.94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Sale Shares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>
                <a:latin typeface="Tahoma" charset="0"/>
                <a:cs typeface="ＭＳ Ｐゴシック" charset="0"/>
              </a:rPr>
              <a:t>Assortment Planning Example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sz="quarter" idx="1"/>
          </p:nvPr>
        </p:nvSpPr>
        <p:spPr>
          <a:xfrm>
            <a:off x="206375" y="1531902"/>
            <a:ext cx="8615363" cy="5097463"/>
          </a:xfrm>
        </p:spPr>
        <p:txBody>
          <a:bodyPr/>
          <a:lstStyle/>
          <a:p>
            <a:pPr>
              <a:buFont typeface="Wingdings" charset="0"/>
              <a:buChar char="n"/>
            </a:pPr>
            <a:r>
              <a:rPr lang="en-US" dirty="0">
                <a:latin typeface="Tahoma" charset="0"/>
                <a:cs typeface="ＭＳ Ｐゴシック" charset="0"/>
              </a:rPr>
              <a:t>How to find the optimal assortment?</a:t>
            </a:r>
          </a:p>
          <a:p>
            <a:pPr lvl="1">
              <a:buFont typeface="Wingdings" charset="0"/>
              <a:buChar char="n"/>
            </a:pPr>
            <a:r>
              <a:rPr lang="en-US" dirty="0">
                <a:latin typeface="Tahoma" charset="0"/>
              </a:rPr>
              <a:t>Trial-and-error (guessing) approach: </a:t>
            </a:r>
          </a:p>
          <a:p>
            <a:pPr lvl="2">
              <a:buFont typeface="Wingdings" charset="0"/>
              <a:buChar char="n"/>
            </a:pPr>
            <a:r>
              <a:rPr lang="en-US" dirty="0">
                <a:latin typeface="Tahoma" charset="0"/>
              </a:rPr>
              <a:t>Iteratively identify poor performing SKUs (e.g. the worst selling) and delete them from the assortment, while add randomly new potential offerings.</a:t>
            </a:r>
          </a:p>
          <a:p>
            <a:pPr lvl="2">
              <a:buFont typeface="Wingdings" charset="0"/>
              <a:buChar char="n"/>
            </a:pPr>
            <a:r>
              <a:rPr lang="en-US" dirty="0">
                <a:latin typeface="Tahoma" charset="0"/>
              </a:rPr>
              <a:t>Over time you have good chances to identify a productive assortment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39763" y="92075"/>
            <a:ext cx="825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800000"/>
                </a:solidFill>
                <a:ea typeface="+mj-ea"/>
                <a:cs typeface="+mj-cs"/>
              </a:rPr>
              <a:t>A Common Sense Approach</a:t>
            </a:r>
            <a:r>
              <a:rPr lang="en-US" sz="3200" dirty="0" smtClean="0">
                <a:solidFill>
                  <a:srgbClr val="800000"/>
                </a:solidFill>
                <a:ea typeface="+mj-ea"/>
                <a:cs typeface="+mj-cs"/>
              </a:rPr>
              <a:t> </a:t>
            </a:r>
            <a:br>
              <a:rPr lang="en-US" sz="3200" dirty="0" smtClean="0">
                <a:solidFill>
                  <a:srgbClr val="800000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rgbClr val="800000"/>
                </a:solidFill>
                <a:ea typeface="+mj-ea"/>
                <a:cs typeface="+mj-cs"/>
              </a:rPr>
              <a:t>Step 1: Assume all warehouses open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23850" y="1565275"/>
            <a:ext cx="882015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Tahoma"/>
                <a:cs typeface="Tahoma"/>
              </a:rPr>
              <a:t>The assignment is obvious: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Tahoma"/>
                <a:cs typeface="Tahoma"/>
                <a:sym typeface="Symbol" charset="0"/>
              </a:rPr>
              <a:t>A</a:t>
            </a:r>
            <a:r>
              <a:rPr lang="en-US" sz="2400" dirty="0">
                <a:latin typeface="Tahoma"/>
                <a:cs typeface="Tahoma"/>
              </a:rPr>
              <a:t>ssign each Region to the Warehouse with the minimum cost!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latin typeface="Tahoma"/>
                <a:cs typeface="Tahoma"/>
              </a:rPr>
              <a:t>  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1865313" y="2844800"/>
          <a:ext cx="530860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Worksheet" r:id="rId4" imgW="3060700" imgH="1638300" progId="Excel.Sheet.8">
                  <p:embed/>
                </p:oleObj>
              </mc:Choice>
              <mc:Fallback>
                <p:oleObj name="Worksheet" r:id="rId4" imgW="3060700" imgH="16383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844800"/>
                        <a:ext cx="530860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633413" y="4191000"/>
          <a:ext cx="520700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Clip" r:id="rId6" imgW="1391055" imgH="3923489" progId="MS_ClipArt_Gallery.2">
                  <p:embed/>
                </p:oleObj>
              </mc:Choice>
              <mc:Fallback>
                <p:oleObj name="Clip" r:id="rId6" imgW="1391055" imgH="3923489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4191000"/>
                        <a:ext cx="520700" cy="14684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49275" y="6015038"/>
            <a:ext cx="79549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 dirty="0">
                <a:latin typeface="Tahoma"/>
                <a:cs typeface="Tahoma"/>
              </a:rPr>
              <a:t>Total Cost = 110 + 65 + 125 + 100 = 400</a:t>
            </a:r>
            <a:endParaRPr lang="en-GB" sz="2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Assortment Planning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2497038"/>
              </p:ext>
            </p:extLst>
          </p:nvPr>
        </p:nvGraphicFramePr>
        <p:xfrm>
          <a:off x="698500" y="1452563"/>
          <a:ext cx="5437188" cy="5116764"/>
        </p:xfrm>
        <a:graphic>
          <a:graphicData uri="http://schemas.openxmlformats.org/drawingml/2006/table">
            <a:tbl>
              <a:tblPr/>
              <a:tblGrid>
                <a:gridCol w="1011238"/>
                <a:gridCol w="836612"/>
                <a:gridCol w="836613"/>
                <a:gridCol w="836612"/>
                <a:gridCol w="835025"/>
                <a:gridCol w="1081088"/>
              </a:tblGrid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Single Size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Family Size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Price ($)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1.29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3.34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362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Flavor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B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B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Revenue ($)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7246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472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456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16,445.86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3182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1487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385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9,149.25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1355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4,656.91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353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570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2,309.57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1471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7,225.91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1155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4,056.28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2034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3,706.02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2926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563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274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5,415.97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3009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4,967.11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4780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7,435.40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2169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967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40,45.44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489.36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1596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2,058.84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2162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2,788.98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4049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5,223.21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1827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2,356.83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100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334.00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Totals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37586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14650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2287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2288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82,664.94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Sale Shares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72867" name="Rectangle 4"/>
          <p:cNvSpPr>
            <a:spLocks noChangeArrowheads="1"/>
          </p:cNvSpPr>
          <p:nvPr/>
        </p:nvSpPr>
        <p:spPr bwMode="auto">
          <a:xfrm>
            <a:off x="6510338" y="3227388"/>
            <a:ext cx="20658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Delete the 4 </a:t>
            </a:r>
          </a:p>
          <a:p>
            <a:pPr algn="l"/>
            <a:r>
              <a:rPr lang="en-US" sz="2400" b="1" dirty="0"/>
              <a:t>worst selling </a:t>
            </a:r>
          </a:p>
          <a:p>
            <a:pPr algn="l"/>
            <a:r>
              <a:rPr lang="en-US" sz="2400" b="1" dirty="0"/>
              <a:t>SKUs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>
              <a:latin typeface="Tahoma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962983"/>
              </p:ext>
            </p:extLst>
          </p:nvPr>
        </p:nvGraphicFramePr>
        <p:xfrm>
          <a:off x="339725" y="1327150"/>
          <a:ext cx="5338763" cy="5191536"/>
        </p:xfrm>
        <a:graphic>
          <a:graphicData uri="http://schemas.openxmlformats.org/drawingml/2006/table">
            <a:tbl>
              <a:tblPr/>
              <a:tblGrid>
                <a:gridCol w="889000"/>
                <a:gridCol w="890588"/>
                <a:gridCol w="889000"/>
                <a:gridCol w="890587"/>
                <a:gridCol w="889000"/>
                <a:gridCol w="890588"/>
              </a:tblGrid>
              <a:tr h="43624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Single Size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Family Size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Price ($)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1.29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3.34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3624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Flavor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B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Brand B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Revenue ($)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7246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472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456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16,446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3182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1487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551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385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9,149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1355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4,657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353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570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335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2,310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3100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1471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304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398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8,241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1155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4,056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2034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3,242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2926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563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274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5,416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3009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325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4,967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4780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7,435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3055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2169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967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4,045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1596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255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2,910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3518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2162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7,327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4049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5,223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1827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131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2,795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238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8384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41104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14426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2746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2220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88,219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73886" name="Rectangle 4"/>
          <p:cNvSpPr>
            <a:spLocks noChangeArrowheads="1"/>
          </p:cNvSpPr>
          <p:nvPr/>
        </p:nvSpPr>
        <p:spPr bwMode="auto">
          <a:xfrm>
            <a:off x="5943585" y="1763713"/>
            <a:ext cx="3146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The new assortment </a:t>
            </a:r>
          </a:p>
          <a:p>
            <a:pPr algn="l"/>
            <a:r>
              <a:rPr lang="en-US" sz="2400" b="1" dirty="0"/>
              <a:t>is better!</a:t>
            </a:r>
          </a:p>
        </p:txBody>
      </p:sp>
      <p:sp>
        <p:nvSpPr>
          <p:cNvPr id="73887" name="Rectangle 6"/>
          <p:cNvSpPr>
            <a:spLocks noChangeArrowheads="1"/>
          </p:cNvSpPr>
          <p:nvPr/>
        </p:nvSpPr>
        <p:spPr bwMode="auto">
          <a:xfrm>
            <a:off x="5943585" y="4537075"/>
            <a:ext cx="30384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Is this the </a:t>
            </a:r>
          </a:p>
          <a:p>
            <a:pPr algn="l"/>
            <a:r>
              <a:rPr lang="ja-JP" altLang="en-US" sz="2400" b="1" dirty="0"/>
              <a:t>“</a:t>
            </a:r>
            <a:r>
              <a:rPr lang="en-US" altLang="ja-JP" sz="2400" b="1" dirty="0"/>
              <a:t>best</a:t>
            </a:r>
            <a:r>
              <a:rPr lang="ja-JP" altLang="en-US" sz="2400" b="1" dirty="0"/>
              <a:t>”</a:t>
            </a:r>
            <a:r>
              <a:rPr lang="en-US" altLang="ja-JP" sz="2400" b="1" dirty="0"/>
              <a:t> we can do?</a:t>
            </a:r>
            <a:endParaRPr lang="en-US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40563" y="3005138"/>
          <a:ext cx="5588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1" name="Clip" r:id="rId3" imgW="1854740" imgH="3988340" progId="MS_ClipArt_Gallery.2">
                  <p:embed/>
                </p:oleObj>
              </mc:Choice>
              <mc:Fallback>
                <p:oleObj name="Clip" r:id="rId3" imgW="1854740" imgH="398834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3005138"/>
                        <a:ext cx="558800" cy="12017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76211" y="4709146"/>
            <a:ext cx="316008" cy="18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20421" y="2847474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Assortment Planning Example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>
                <a:latin typeface="Tahoma" charset="0"/>
                <a:ea typeface="MS PGothic" charset="0"/>
                <a:cs typeface="MS PGothic" charset="0"/>
              </a:rPr>
              <a:t>A more elaborate approach…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Generate an accurate sales forecast for any assortment the store might offer and choose the assortment that maximize the revenue.</a:t>
            </a:r>
          </a:p>
          <a:p>
            <a:endParaRPr lang="en-US">
              <a:latin typeface="Tahom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Assortment Planning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496324"/>
              </p:ext>
            </p:extLst>
          </p:nvPr>
        </p:nvGraphicFramePr>
        <p:xfrm>
          <a:off x="1090613" y="1643063"/>
          <a:ext cx="4337051" cy="4878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318"/>
                <a:gridCol w="872631"/>
                <a:gridCol w="872631"/>
                <a:gridCol w="872631"/>
                <a:gridCol w="924840"/>
              </a:tblGrid>
              <a:tr h="2327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Single 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Family 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43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Brand 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Brand 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Brand 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Brand 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Revenue </a:t>
                      </a:r>
                      <a:r>
                        <a:rPr lang="en-US" sz="1400" b="1" u="none" strike="noStrike" dirty="0">
                          <a:effectLst/>
                        </a:rPr>
                        <a:t>($)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16,446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9,149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3,551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6,731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3,442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2,338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4,427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5,740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10,253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4,045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7,595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7,481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7,674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2,100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32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1,141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  <a:tr h="253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44073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16827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92,115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40488" y="2032000"/>
          <a:ext cx="1552575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8" name="Clip" r:id="rId3" imgW="4214761" imgH="3946013" progId="MS_ClipArt_Gallery.2">
                  <p:embed/>
                </p:oleObj>
              </mc:Choice>
              <mc:Fallback>
                <p:oleObj name="Clip" r:id="rId3" imgW="4214761" imgH="3946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2032000"/>
                        <a:ext cx="1552575" cy="14541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05" name="Rectangle 5"/>
          <p:cNvSpPr>
            <a:spLocks noChangeArrowheads="1"/>
          </p:cNvSpPr>
          <p:nvPr/>
        </p:nvSpPr>
        <p:spPr bwMode="auto">
          <a:xfrm>
            <a:off x="5657850" y="4537075"/>
            <a:ext cx="3324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 dirty="0"/>
              <a:t>More than 10% improvement from the initial assortment!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Case 8: Distribution Planning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649288" y="1495425"/>
            <a:ext cx="8305800" cy="4637088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endParaRPr lang="en-AU">
              <a:latin typeface="Tahoma" charset="0"/>
              <a:cs typeface="ＭＳ Ｐゴシック" charset="0"/>
            </a:endParaRPr>
          </a:p>
          <a:p>
            <a:pPr marL="0" indent="0" algn="ctr">
              <a:buFont typeface="Wingdings" charset="0"/>
              <a:buNone/>
            </a:pPr>
            <a:r>
              <a:rPr lang="en-AU">
                <a:latin typeface="Tahoma" charset="0"/>
                <a:cs typeface="ＭＳ Ｐゴシック" charset="0"/>
              </a:rPr>
              <a:t>Given a set of customers, </a:t>
            </a:r>
          </a:p>
          <a:p>
            <a:pPr marL="0" indent="0" algn="ctr">
              <a:buFont typeface="Wingdings" charset="0"/>
              <a:buNone/>
            </a:pPr>
            <a:r>
              <a:rPr lang="en-AU">
                <a:latin typeface="Tahoma" charset="0"/>
                <a:cs typeface="ＭＳ Ｐゴシック" charset="0"/>
              </a:rPr>
              <a:t>and </a:t>
            </a:r>
          </a:p>
          <a:p>
            <a:pPr marL="0" indent="0" algn="ctr">
              <a:buFont typeface="Wingdings" charset="0"/>
              <a:buNone/>
            </a:pPr>
            <a:r>
              <a:rPr lang="en-AU">
                <a:latin typeface="Tahoma" charset="0"/>
                <a:cs typeface="ＭＳ Ｐゴシック" charset="0"/>
              </a:rPr>
              <a:t>a fleet of vehicles to make deliveries, </a:t>
            </a:r>
          </a:p>
          <a:p>
            <a:pPr marL="0" indent="0" algn="ctr">
              <a:buFont typeface="Wingdings" charset="0"/>
              <a:buNone/>
            </a:pPr>
            <a:r>
              <a:rPr lang="en-AU">
                <a:latin typeface="Tahoma" charset="0"/>
                <a:cs typeface="ＭＳ Ｐゴシック" charset="0"/>
              </a:rPr>
              <a:t>find </a:t>
            </a:r>
          </a:p>
          <a:p>
            <a:pPr marL="0" indent="0" algn="ctr">
              <a:buFont typeface="Wingdings" charset="0"/>
              <a:buNone/>
            </a:pPr>
            <a:r>
              <a:rPr lang="en-AU">
                <a:latin typeface="Tahoma" charset="0"/>
                <a:cs typeface="ＭＳ Ｐゴシック" charset="0"/>
              </a:rPr>
              <a:t>a set of routes that services all customers at minimum cost (e.g. travelling the shortest possible distance)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Distribution Planning Example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Solution of a Vehicle Routing Problem</a:t>
            </a:r>
          </a:p>
        </p:txBody>
      </p:sp>
      <p:pic>
        <p:nvPicPr>
          <p:cNvPr id="80899" name="Picture 3" descr="E-n101-k8-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r="18530"/>
          <a:stretch>
            <a:fillRect/>
          </a:stretch>
        </p:blipFill>
        <p:spPr bwMode="auto">
          <a:xfrm>
            <a:off x="365125" y="2151063"/>
            <a:ext cx="35877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E-n101-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r="19803"/>
          <a:stretch>
            <a:fillRect/>
          </a:stretch>
        </p:blipFill>
        <p:spPr bwMode="auto">
          <a:xfrm>
            <a:off x="4846638" y="2151063"/>
            <a:ext cx="40528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206875" y="4029075"/>
            <a:ext cx="639763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640123" y="182903"/>
            <a:ext cx="7948612" cy="1143000"/>
          </a:xfrm>
        </p:spPr>
        <p:txBody>
          <a:bodyPr/>
          <a:lstStyle/>
          <a:p>
            <a:r>
              <a:rPr lang="en-US" sz="3600" dirty="0">
                <a:latin typeface="Tahoma" charset="0"/>
                <a:ea typeface="MS PGothic" charset="0"/>
                <a:cs typeface="MS PGothic" charset="0"/>
              </a:rPr>
              <a:t>Distribution Planning – The Challenge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Can you trust experienced truck drivers to draw solutions by hand?</a:t>
            </a:r>
          </a:p>
          <a:p>
            <a:pPr>
              <a:buFont typeface="Wingdings" charset="0"/>
              <a:buChar char="n"/>
            </a:pPr>
            <a:endParaRPr lang="en-US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This depends on the size (number of customers) and the hard or soft constraints (e.g. vehicle capacity, route duration, customer time windows etc) that we need to take into account.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096000" y="6248400"/>
            <a:ext cx="26670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BA8741-80B4-0948-8759-D5A77383DAB6}" type="slidenum">
              <a:rPr lang="en-AU" sz="1400">
                <a:solidFill>
                  <a:schemeClr val="tx2"/>
                </a:solidFill>
                <a:ea typeface="MS PGothic" charset="0"/>
                <a:cs typeface="MS PGothic" charset="0"/>
              </a:rPr>
              <a:pPr eaLnBrk="1" hangingPunct="1"/>
              <a:t>47</a:t>
            </a:fld>
            <a:r>
              <a:rPr lang="en-AU" sz="1400">
                <a:solidFill>
                  <a:schemeClr val="tx2"/>
                </a:solidFill>
                <a:ea typeface="MS PGothic" charset="0"/>
                <a:cs typeface="MS PGothic" charset="0"/>
              </a:rPr>
              <a:t>/58</a:t>
            </a:r>
          </a:p>
        </p:txBody>
      </p:sp>
      <p:pic>
        <p:nvPicPr>
          <p:cNvPr id="82946" name="Picture 4" descr="Sydn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2905" r="18352" b="5695"/>
          <a:stretch>
            <a:fillRect/>
          </a:stretch>
        </p:blipFill>
        <p:spPr bwMode="auto">
          <a:xfrm>
            <a:off x="1760538" y="1525868"/>
            <a:ext cx="72326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0123" y="335303"/>
            <a:ext cx="7962900" cy="990600"/>
          </a:xfrm>
        </p:spPr>
        <p:txBody>
          <a:bodyPr/>
          <a:lstStyle/>
          <a:p>
            <a:r>
              <a:rPr lang="en-US" sz="3600" dirty="0">
                <a:latin typeface="Tahoma" charset="0"/>
                <a:ea typeface="MS PGothic" charset="0"/>
                <a:cs typeface="MS PGothic" charset="0"/>
              </a:rPr>
              <a:t>Distribution Planning – The Challenge</a:t>
            </a:r>
            <a:endParaRPr lang="en-AU" sz="3600" dirty="0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192088" y="1973263"/>
            <a:ext cx="37398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Even a small improvement of the daily vehicle routing plan (e.g. 1% less fuel consumption) can lead to HUGE savings in the long term.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>
                <a:latin typeface="Tahoma" charset="0"/>
                <a:ea typeface="MS PGothic" charset="0"/>
                <a:cs typeface="MS PGothic" charset="0"/>
              </a:rPr>
              <a:t>Distribution Planning – Solution Methods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Can we use heuristics?</a:t>
            </a:r>
          </a:p>
          <a:p>
            <a:pPr lvl="1">
              <a:buFont typeface="Wingdings" charset="0"/>
              <a:buChar char="n"/>
            </a:pPr>
            <a:r>
              <a:rPr lang="en-US" sz="2200">
                <a:latin typeface="Verdana" charset="0"/>
              </a:rPr>
              <a:t>Not necessarily optimal, but fast.</a:t>
            </a:r>
          </a:p>
          <a:p>
            <a:pPr lvl="1">
              <a:buFont typeface="Wingdings" charset="0"/>
              <a:buChar char="n"/>
            </a:pPr>
            <a:r>
              <a:rPr lang="en-US" sz="2200">
                <a:latin typeface="Verdana" charset="0"/>
              </a:rPr>
              <a:t>Performance depends on problem.</a:t>
            </a:r>
          </a:p>
          <a:p>
            <a:pPr lvl="1">
              <a:buFont typeface="Wingdings" charset="0"/>
              <a:buChar char="n"/>
            </a:pPr>
            <a:r>
              <a:rPr lang="en-US" sz="2200">
                <a:latin typeface="Verdana" charset="0"/>
              </a:rPr>
              <a:t>Worst case performance may be very poor.</a:t>
            </a:r>
          </a:p>
          <a:p>
            <a:pPr lvl="1">
              <a:buFont typeface="Wingdings" charset="0"/>
              <a:buChar char="n"/>
            </a:pPr>
            <a:endParaRPr lang="en-US" sz="2000">
              <a:latin typeface="Verdana" charset="0"/>
            </a:endParaRPr>
          </a:p>
          <a:p>
            <a:pPr>
              <a:buFont typeface="Wingdings" charset="0"/>
              <a:buChar char="n"/>
            </a:pPr>
            <a:r>
              <a:rPr lang="en-US">
                <a:latin typeface="Tahoma" charset="0"/>
                <a:cs typeface="ＭＳ Ｐゴシック" charset="0"/>
              </a:rPr>
              <a:t>Can we use advanced math (e.g. exact mathematical programming algorithms)?</a:t>
            </a:r>
          </a:p>
          <a:p>
            <a:pPr lvl="1">
              <a:buFont typeface="Wingdings" charset="0"/>
              <a:buChar char="n"/>
            </a:pPr>
            <a:r>
              <a:rPr lang="en-US" sz="2200">
                <a:latin typeface="Verdana" charset="0"/>
              </a:rPr>
              <a:t>Optimal, but usually slow.</a:t>
            </a:r>
          </a:p>
          <a:p>
            <a:pPr lvl="1">
              <a:buFont typeface="Wingdings" charset="0"/>
              <a:buChar char="n"/>
            </a:pPr>
            <a:r>
              <a:rPr lang="en-US" sz="2200">
                <a:latin typeface="Verdana" charset="0"/>
              </a:rPr>
              <a:t>Difficult to model real life operational realities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88211" y="2406316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12804" b="6403"/>
          <a:stretch>
            <a:fillRect/>
          </a:stretch>
        </p:blipFill>
        <p:spPr bwMode="auto">
          <a:xfrm>
            <a:off x="0" y="1426171"/>
            <a:ext cx="914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40123" y="209550"/>
            <a:ext cx="81978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cs typeface="+mn-cs"/>
              </a:rPr>
              <a:t>Even local problems can be very complex:  A simple problem for a Vending Operator</a:t>
            </a:r>
            <a:endParaRPr lang="el-GR" sz="3200" dirty="0">
              <a:solidFill>
                <a:schemeClr val="folHlin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00087" y="1541463"/>
            <a:ext cx="8043863" cy="3076575"/>
          </a:xfrm>
        </p:spPr>
        <p:txBody>
          <a:bodyPr/>
          <a:lstStyle/>
          <a:p>
            <a:pPr algn="just" eaLnBrk="1" hangingPunct="1">
              <a:spcBef>
                <a:spcPts val="1300"/>
              </a:spcBef>
              <a:buFont typeface="Wingdings" charset="0"/>
              <a:buNone/>
              <a:defRPr/>
            </a:pPr>
            <a:r>
              <a:rPr lang="en-US" sz="2400" dirty="0">
                <a:ea typeface="+mn-ea"/>
                <a:cs typeface="+mn-cs"/>
              </a:rPr>
              <a:t>C</a:t>
            </a:r>
            <a:r>
              <a:rPr lang="en-US" sz="2400" dirty="0" smtClean="0">
                <a:ea typeface="+mn-ea"/>
                <a:cs typeface="+mn-cs"/>
              </a:rPr>
              <a:t>lose the ONE that would create the least additional cost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	A </a:t>
            </a:r>
            <a:r>
              <a:rPr lang="en-US" sz="2400" dirty="0" smtClean="0">
                <a:ea typeface="+mn-ea"/>
                <a:cs typeface="+mn-cs"/>
                <a:sym typeface="Wingdings" charset="0"/>
              </a:rPr>
              <a:t></a:t>
            </a:r>
            <a:r>
              <a:rPr lang="en-US" sz="2400" dirty="0" smtClean="0">
                <a:ea typeface="+mn-ea"/>
                <a:cs typeface="+mn-cs"/>
              </a:rPr>
              <a:t>	cost increase = [450 - 110] = 340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	B </a:t>
            </a:r>
            <a:r>
              <a:rPr lang="en-US" sz="2400" dirty="0" smtClean="0">
                <a:ea typeface="+mn-ea"/>
                <a:cs typeface="+mn-cs"/>
                <a:sym typeface="Wingdings" charset="0"/>
              </a:rPr>
              <a:t></a:t>
            </a:r>
            <a:r>
              <a:rPr lang="en-US" sz="2400" dirty="0" smtClean="0">
                <a:ea typeface="+mn-ea"/>
                <a:cs typeface="+mn-cs"/>
              </a:rPr>
              <a:t>	cost increase = [115 - 65] =    50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	C </a:t>
            </a:r>
            <a:r>
              <a:rPr lang="en-US" sz="2400" dirty="0" smtClean="0">
                <a:ea typeface="+mn-ea"/>
                <a:cs typeface="+mn-cs"/>
                <a:sym typeface="Wingdings" charset="0"/>
              </a:rPr>
              <a:t></a:t>
            </a:r>
            <a:r>
              <a:rPr lang="en-US" sz="2400" dirty="0" smtClean="0">
                <a:ea typeface="+mn-ea"/>
                <a:cs typeface="+mn-cs"/>
              </a:rPr>
              <a:t>	cost increase = [165 - 125] =  40</a:t>
            </a:r>
          </a:p>
          <a:p>
            <a:pPr algn="just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			D </a:t>
            </a:r>
            <a:r>
              <a:rPr lang="en-US" sz="2400" dirty="0" smtClean="0">
                <a:ea typeface="+mn-ea"/>
                <a:cs typeface="+mn-cs"/>
                <a:sym typeface="Wingdings" charset="0"/>
              </a:rPr>
              <a:t></a:t>
            </a:r>
            <a:r>
              <a:rPr lang="en-US" sz="2400" dirty="0" smtClean="0">
                <a:ea typeface="+mn-ea"/>
                <a:cs typeface="+mn-cs"/>
              </a:rPr>
              <a:t>	cost increase = [115 - 100] =  15 !</a:t>
            </a:r>
            <a:endParaRPr lang="en-US" sz="2400" dirty="0" smtClean="0">
              <a:ea typeface="+mn-ea"/>
              <a:cs typeface="+mn-cs"/>
              <a:sym typeface="Symbol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  <a:sym typeface="Symbol" charset="0"/>
              </a:rPr>
              <a:t>      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Close D &amp; assign R4 to C !</a:t>
            </a:r>
            <a:endParaRPr lang="en-US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8437" name="Line 2053"/>
          <p:cNvSpPr>
            <a:spLocks noChangeShapeType="1"/>
          </p:cNvSpPr>
          <p:nvPr/>
        </p:nvSpPr>
        <p:spPr bwMode="auto">
          <a:xfrm flipH="1">
            <a:off x="3007691" y="2514600"/>
            <a:ext cx="284163" cy="284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8" name="Line 2054"/>
          <p:cNvSpPr>
            <a:spLocks noChangeShapeType="1"/>
          </p:cNvSpPr>
          <p:nvPr/>
        </p:nvSpPr>
        <p:spPr bwMode="auto">
          <a:xfrm flipH="1">
            <a:off x="3007691" y="3429000"/>
            <a:ext cx="284163" cy="284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Line 2055"/>
          <p:cNvSpPr>
            <a:spLocks noChangeShapeType="1"/>
          </p:cNvSpPr>
          <p:nvPr/>
        </p:nvSpPr>
        <p:spPr bwMode="auto">
          <a:xfrm flipH="1">
            <a:off x="3007692" y="2971800"/>
            <a:ext cx="284162" cy="284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0" name="Line 2056"/>
          <p:cNvSpPr>
            <a:spLocks noChangeShapeType="1"/>
          </p:cNvSpPr>
          <p:nvPr/>
        </p:nvSpPr>
        <p:spPr bwMode="auto">
          <a:xfrm flipH="1">
            <a:off x="2916253" y="2149475"/>
            <a:ext cx="284162" cy="284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1510" name="Object 20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53588"/>
              </p:ext>
            </p:extLst>
          </p:nvPr>
        </p:nvGraphicFramePr>
        <p:xfrm>
          <a:off x="175281" y="2147888"/>
          <a:ext cx="24765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Worksheet" r:id="rId4" imgW="3060700" imgH="1638300" progId="Excel.Sheet.8">
                  <p:embed/>
                </p:oleObj>
              </mc:Choice>
              <mc:Fallback>
                <p:oleObj name="Worksheet" r:id="rId4" imgW="3060700" imgH="1638300" progId="Excel.Sheet.8">
                  <p:embed/>
                  <p:pic>
                    <p:nvPicPr>
                      <p:cNvPr id="0" name="Object 20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81" y="2147888"/>
                        <a:ext cx="2476500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2062"/>
          <p:cNvGraphicFramePr>
            <a:graphicFrameLocks noChangeAspect="1"/>
          </p:cNvGraphicFramePr>
          <p:nvPr/>
        </p:nvGraphicFramePr>
        <p:xfrm>
          <a:off x="3292475" y="4521200"/>
          <a:ext cx="4056063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Worksheet" r:id="rId6" imgW="2451100" imgH="1638300" progId="Excel.Sheet.8">
                  <p:embed/>
                </p:oleObj>
              </mc:Choice>
              <mc:Fallback>
                <p:oleObj name="Worksheet" r:id="rId6" imgW="2451100" imgH="1638300" progId="Excel.Sheet.8">
                  <p:embed/>
                  <p:pic>
                    <p:nvPicPr>
                      <p:cNvPr id="0" name="Object 2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4521200"/>
                        <a:ext cx="4056063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ext Box 2063"/>
          <p:cNvSpPr txBox="1">
            <a:spLocks noChangeArrowheads="1"/>
          </p:cNvSpPr>
          <p:nvPr/>
        </p:nvSpPr>
        <p:spPr bwMode="auto">
          <a:xfrm>
            <a:off x="377825" y="4498975"/>
            <a:ext cx="24568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spcBef>
                <a:spcPct val="5000"/>
              </a:spcBef>
              <a:defRPr/>
            </a:pPr>
            <a:r>
              <a:rPr lang="en-US" sz="2000" dirty="0" smtClean="0">
                <a:solidFill>
                  <a:srgbClr val="800000"/>
                </a:solidFill>
                <a:latin typeface="Tahoma"/>
                <a:cs typeface="Tahoma"/>
              </a:rPr>
              <a:t>New</a:t>
            </a:r>
          </a:p>
          <a:p>
            <a:pPr eaLnBrk="0" hangingPunct="0">
              <a:defRPr/>
            </a:pPr>
            <a:r>
              <a:rPr lang="en-US" sz="2000" dirty="0" smtClean="0">
                <a:solidFill>
                  <a:srgbClr val="800000"/>
                </a:solidFill>
                <a:latin typeface="Tahoma"/>
                <a:cs typeface="Tahoma"/>
              </a:rPr>
              <a:t>Assignment  </a:t>
            </a:r>
            <a:r>
              <a:rPr lang="en-US" sz="2400" dirty="0" smtClean="0">
                <a:solidFill>
                  <a:srgbClr val="800000"/>
                </a:solidFill>
                <a:latin typeface="Tahoma"/>
                <a:cs typeface="Tahoma"/>
                <a:sym typeface="Symbol" charset="0"/>
              </a:rPr>
              <a:t></a:t>
            </a:r>
            <a:endParaRPr lang="en-GB" sz="2400" dirty="0" smtClean="0">
              <a:solidFill>
                <a:srgbClr val="800000"/>
              </a:solidFill>
              <a:latin typeface="Tahoma"/>
              <a:cs typeface="Tahoma"/>
              <a:sym typeface="Symbol" charset="0"/>
            </a:endParaRPr>
          </a:p>
        </p:txBody>
      </p:sp>
      <p:sp>
        <p:nvSpPr>
          <p:cNvPr id="18448" name="Rectangle 2064"/>
          <p:cNvSpPr>
            <a:spLocks noChangeArrowheads="1"/>
          </p:cNvSpPr>
          <p:nvPr/>
        </p:nvSpPr>
        <p:spPr bwMode="auto">
          <a:xfrm>
            <a:off x="639763" y="503238"/>
            <a:ext cx="611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folHlink"/>
                </a:solidFill>
                <a:latin typeface="Tahoma"/>
                <a:cs typeface="Tahoma"/>
              </a:rPr>
              <a:t>Step 2: Close a</a:t>
            </a:r>
            <a:r>
              <a:rPr lang="en-US" sz="3200" dirty="0">
                <a:solidFill>
                  <a:schemeClr val="folHlink"/>
                </a:solidFill>
                <a:latin typeface="Tahoma"/>
                <a:cs typeface="Tahoma"/>
              </a:rPr>
              <a:t> </a:t>
            </a:r>
            <a:r>
              <a:rPr lang="en-US" sz="3600" dirty="0">
                <a:solidFill>
                  <a:schemeClr val="folHlink"/>
                </a:solidFill>
                <a:latin typeface="Tahoma"/>
                <a:cs typeface="Tahoma"/>
              </a:rPr>
              <a:t>Warehouse</a:t>
            </a:r>
            <a:endParaRPr lang="en-GB" sz="3600" dirty="0">
              <a:solidFill>
                <a:schemeClr val="folHlink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PATHREGINA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368425"/>
            <a:ext cx="71374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909638" y="209550"/>
            <a:ext cx="81978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cs typeface="+mn-cs"/>
              </a:rPr>
              <a:t>A combined Vehicle Routing /Distribution / Inventory Management problem</a:t>
            </a:r>
            <a:endParaRPr lang="el-GR" sz="3200" dirty="0">
              <a:solidFill>
                <a:schemeClr val="folHlin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"/>
            <a:ext cx="8229600" cy="1143000"/>
          </a:xfrm>
        </p:spPr>
        <p:txBody>
          <a:bodyPr/>
          <a:lstStyle/>
          <a:p>
            <a:r>
              <a:rPr lang="en-US" sz="4000" dirty="0" smtClean="0"/>
              <a:t>General Vehicle Routing Questions (e.g. FedEx)</a:t>
            </a:r>
            <a:endParaRPr lang="en-US" sz="4000" dirty="0"/>
          </a:p>
        </p:txBody>
      </p:sp>
      <p:pic>
        <p:nvPicPr>
          <p:cNvPr id="4" name="Content Placeholder 3" descr="a Rout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4" b="12124"/>
          <a:stretch>
            <a:fillRect/>
          </a:stretch>
        </p:blipFill>
        <p:spPr>
          <a:xfrm>
            <a:off x="2061264" y="1150253"/>
            <a:ext cx="5110145" cy="2810383"/>
          </a:xfrm>
        </p:spPr>
      </p:pic>
      <p:sp>
        <p:nvSpPr>
          <p:cNvPr id="5" name="TextBox 4"/>
          <p:cNvSpPr txBox="1"/>
          <p:nvPr/>
        </p:nvSpPr>
        <p:spPr>
          <a:xfrm>
            <a:off x="823001" y="4177894"/>
            <a:ext cx="7519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does FedEx get the minimized delivery cost?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short delivery time for higher customer satisfaction?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What types of vehicle does FedEx will use?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cover all customer demands?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respond to uncertain demands?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manage vehicle capacities?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manage loading/ unloading times?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</a:t>
            </a:r>
            <a:r>
              <a:rPr lang="en-US" altLang="zh-CN" sz="2000" dirty="0" smtClean="0"/>
              <a:t>manage driver shift?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51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24794" y="228635"/>
            <a:ext cx="8153400" cy="990600"/>
          </a:xfrm>
        </p:spPr>
        <p:txBody>
          <a:bodyPr/>
          <a:lstStyle/>
          <a:p>
            <a:r>
              <a:rPr lang="en-US" sz="4000" dirty="0" smtClean="0">
                <a:latin typeface="Tahoma" charset="0"/>
                <a:cs typeface="ＭＳ Ｐゴシック" charset="0"/>
              </a:rPr>
              <a:t>Case 7: Suppliers Selection </a:t>
            </a:r>
            <a:r>
              <a:rPr lang="en-US" sz="4000" dirty="0" smtClean="0">
                <a:latin typeface="Tahoma" charset="0"/>
                <a:cs typeface="ＭＳ Ｐゴシック" charset="0"/>
              </a:rPr>
              <a:t>– Multiple Criteria</a:t>
            </a:r>
            <a:endParaRPr lang="en-US" sz="4000" dirty="0">
              <a:latin typeface="Tahoma" charset="0"/>
              <a:cs typeface="ＭＳ Ｐゴシック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ct val="25000"/>
              </a:spcBef>
              <a:buFont typeface="Wingdings" charset="0"/>
              <a:buChar char="n"/>
            </a:pPr>
            <a:r>
              <a:rPr lang="en-US" sz="2800">
                <a:solidFill>
                  <a:srgbClr val="FF6600"/>
                </a:solidFill>
                <a:latin typeface="Tahoma" charset="0"/>
                <a:cs typeface="ＭＳ Ｐゴシック" charset="0"/>
              </a:rPr>
              <a:t>Analytical Hierarchy Process</a:t>
            </a:r>
            <a:r>
              <a:rPr lang="en-US" sz="2800">
                <a:latin typeface="Tahoma" charset="0"/>
                <a:cs typeface="ＭＳ Ｐゴシック" charset="0"/>
              </a:rPr>
              <a:t> (AHP) is a common multi-criteria decision making method </a:t>
            </a:r>
          </a:p>
          <a:p>
            <a:pPr>
              <a:spcBef>
                <a:spcPct val="25000"/>
              </a:spcBef>
              <a:buFont typeface="Wingdings" charset="0"/>
              <a:buChar char="n"/>
            </a:pPr>
            <a:r>
              <a:rPr lang="en-US" sz="2800">
                <a:latin typeface="Tahoma" charset="0"/>
                <a:cs typeface="ＭＳ Ｐゴシック" charset="0"/>
              </a:rPr>
              <a:t>It can be used to determine weights between criteria.</a:t>
            </a:r>
          </a:p>
          <a:p>
            <a:pPr lvl="1">
              <a:spcBef>
                <a:spcPct val="25000"/>
              </a:spcBef>
              <a:buFont typeface="Wingdings" charset="0"/>
              <a:buChar char="n"/>
            </a:pPr>
            <a:r>
              <a:rPr lang="en-US">
                <a:latin typeface="Tahoma" charset="0"/>
              </a:rPr>
              <a:t>Crucial aspect in all factor scoring models </a:t>
            </a:r>
          </a:p>
          <a:p>
            <a:pPr>
              <a:spcBef>
                <a:spcPct val="25000"/>
              </a:spcBef>
              <a:buFont typeface="Wingdings" charset="0"/>
              <a:buChar char="n"/>
            </a:pPr>
            <a:r>
              <a:rPr lang="en-US" sz="2800">
                <a:latin typeface="Tahoma" charset="0"/>
                <a:cs typeface="ＭＳ Ｐゴシック" charset="0"/>
              </a:rPr>
              <a:t>Although it only takes into account pairwise assessments, it eliminates factors that may increase the inconsistency</a:t>
            </a:r>
            <a:endParaRPr lang="el-GR" sz="2800">
              <a:latin typeface="Tahoma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Analytical Hierarchy Process</a:t>
            </a:r>
            <a:endParaRPr lang="el-GR">
              <a:latin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41313" y="1457672"/>
            <a:ext cx="8440737" cy="4419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u="sng" dirty="0">
                <a:latin typeface="Arial" charset="0"/>
              </a:rPr>
              <a:t>Example</a:t>
            </a:r>
            <a:r>
              <a:rPr lang="el-GR" u="sng" dirty="0">
                <a:latin typeface="Arial" charset="0"/>
              </a:rPr>
              <a:t>:</a:t>
            </a:r>
          </a:p>
          <a:p>
            <a:r>
              <a:rPr lang="en-US" dirty="0">
                <a:latin typeface="Arial" charset="0"/>
              </a:rPr>
              <a:t>Let 4 suppliers, i.e., </a:t>
            </a:r>
            <a:r>
              <a:rPr lang="el-GR" dirty="0">
                <a:latin typeface="Arial" charset="0"/>
              </a:rPr>
              <a:t>S1, S2, S3 </a:t>
            </a:r>
            <a:r>
              <a:rPr lang="en-US" dirty="0">
                <a:latin typeface="Arial" charset="0"/>
              </a:rPr>
              <a:t>and</a:t>
            </a:r>
            <a:r>
              <a:rPr lang="el-GR" dirty="0">
                <a:latin typeface="Arial" charset="0"/>
              </a:rPr>
              <a:t> S4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We will evaluate them according to 4 criteria, quality, cost, service and response</a:t>
            </a:r>
            <a:endParaRPr lang="el-GR" dirty="0">
              <a:latin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A70727-7CEB-8143-B9F0-77312CD7E149}" type="slidenum">
              <a:rPr lang="en-GB" sz="1000">
                <a:solidFill>
                  <a:srgbClr val="FFFFFF"/>
                </a:solidFill>
              </a:rPr>
              <a:pPr/>
              <a:t>53</a:t>
            </a:fld>
            <a:endParaRPr lang="en-GB" sz="1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82191" y="3650506"/>
          <a:ext cx="7242175" cy="309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245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Analytical Hierarchy Process</a:t>
            </a:r>
            <a:endParaRPr lang="el-GR">
              <a:latin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6225" y="1909910"/>
          <a:ext cx="8643938" cy="4543426"/>
        </p:xfrm>
        <a:graphic>
          <a:graphicData uri="http://schemas.openxmlformats.org/drawingml/2006/table">
            <a:tbl>
              <a:tblPr/>
              <a:tblGrid>
                <a:gridCol w="1843088"/>
                <a:gridCol w="1433512"/>
                <a:gridCol w="1295400"/>
                <a:gridCol w="1450975"/>
                <a:gridCol w="1546225"/>
                <a:gridCol w="1074738"/>
              </a:tblGrid>
              <a:tr h="163513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Α.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Initial Matrix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Quality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Service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Response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Quality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1/2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Service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1/4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Response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½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Total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25/12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11/3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17/2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Β.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Normalized matrix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Quality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Service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Response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    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Weight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Quality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12/25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6/11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8/17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     1/3       =    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0,457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6/25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3/11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6/17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     1/3       =    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0,300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Service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3/25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1/11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2/17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     2/9       =    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0,138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Response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4/25</a:t>
                      </a:r>
                    </a:p>
                  </a:txBody>
                  <a:tcPr marL="58928" marR="589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1/11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1/17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     1/9       =    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0,105</a:t>
                      </a:r>
                    </a:p>
                  </a:txBody>
                  <a:tcPr marL="58928" marR="5892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38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The weights are the average values of each row and their sum equals 1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8928" marR="58928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B08C08-A738-8B46-B4F5-C109353F5216}" type="slidenum">
              <a:rPr lang="en-GB" sz="1000">
                <a:solidFill>
                  <a:srgbClr val="FFFFFF"/>
                </a:solidFill>
              </a:rPr>
              <a:pPr/>
              <a:t>54</a:t>
            </a:fld>
            <a:endParaRPr lang="en-GB" sz="14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63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4625" y="73025"/>
          <a:ext cx="8737600" cy="6838950"/>
        </p:xfrm>
        <a:graphic>
          <a:graphicData uri="http://schemas.openxmlformats.org/drawingml/2006/table">
            <a:tbl>
              <a:tblPr/>
              <a:tblGrid>
                <a:gridCol w="2238375"/>
                <a:gridCol w="1255713"/>
                <a:gridCol w="1747837"/>
                <a:gridCol w="1747838"/>
                <a:gridCol w="1747837"/>
              </a:tblGrid>
              <a:tr h="24606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Α.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Quality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S1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S2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S3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S4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1/5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1/6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1/6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1/9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S4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Weights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0,297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0,087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0,053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0,563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Β.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Cost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7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9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1/5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1/7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S4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1/8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1/9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Weights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0,303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0,573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0,078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0,046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Service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1/5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1/4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S4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1/8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1/4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Weights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0,597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0,140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0,214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0,050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.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Response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S2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1/8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8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S4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1/5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Weights</a:t>
                      </a: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54864" marR="54864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0,151</a:t>
                      </a:r>
                    </a:p>
                  </a:txBody>
                  <a:tcPr marL="54864" marR="548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0,060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0,638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0,151</a:t>
                      </a:r>
                    </a:p>
                  </a:txBody>
                  <a:tcPr marL="54864" marR="5486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9E72EA-B65B-854E-9981-7FB97FEDBD72}" type="slidenum">
              <a:rPr lang="en-GB" sz="1000">
                <a:solidFill>
                  <a:srgbClr val="FFFFFF"/>
                </a:solidFill>
              </a:rPr>
              <a:pPr/>
              <a:t>55</a:t>
            </a:fld>
            <a:endParaRPr lang="en-GB" sz="14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688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Analytical Hierarchy Process</a:t>
            </a:r>
            <a:endParaRPr lang="el-GR">
              <a:latin typeface="Arial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Arial" charset="0"/>
              </a:rPr>
              <a:t>The final step is to calculate the total weighted multi-score for each supplier for all criteria: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final rank of each supplier is the result of the weighted contribution w.r.t all criteria</a:t>
            </a:r>
            <a:r>
              <a:rPr lang="el-GR">
                <a:latin typeface="Arial" charset="0"/>
              </a:rPr>
              <a:t> </a:t>
            </a:r>
          </a:p>
          <a:p>
            <a:r>
              <a:rPr lang="en-US">
                <a:latin typeface="Arial" charset="0"/>
              </a:rPr>
              <a:t>In this particular example, suppler </a:t>
            </a:r>
            <a:r>
              <a:rPr lang="el-GR">
                <a:latin typeface="Arial" charset="0"/>
              </a:rPr>
              <a:t>S1 (0,325)</a:t>
            </a:r>
            <a:r>
              <a:rPr lang="en-US">
                <a:latin typeface="Arial" charset="0"/>
              </a:rPr>
              <a:t> is the best</a:t>
            </a:r>
            <a:r>
              <a:rPr lang="el-GR">
                <a:latin typeface="Arial" charset="0"/>
              </a:rPr>
              <a:t>, </a:t>
            </a:r>
            <a:r>
              <a:rPr lang="en-US">
                <a:latin typeface="Arial" charset="0"/>
              </a:rPr>
              <a:t>and must be selected</a:t>
            </a:r>
            <a:r>
              <a:rPr lang="el-GR">
                <a:latin typeface="Arial" charset="0"/>
              </a:rPr>
              <a:t>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E0E035-08F3-0D48-8C5A-2E40587B7B2A}" type="slidenum">
              <a:rPr lang="en-GB" sz="1000">
                <a:solidFill>
                  <a:srgbClr val="FFFFFF"/>
                </a:solidFill>
              </a:rPr>
              <a:pPr/>
              <a:t>56</a:t>
            </a:fld>
            <a:endParaRPr lang="en-GB" sz="1400">
              <a:solidFill>
                <a:srgbClr val="FFFFFF"/>
              </a:solidFill>
              <a:latin typeface="Times New Roman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3888" y="2392363"/>
          <a:ext cx="8085137" cy="1828800"/>
        </p:xfrm>
        <a:graphic>
          <a:graphicData uri="http://schemas.openxmlformats.org/drawingml/2006/table">
            <a:tbl>
              <a:tblPr/>
              <a:tblGrid>
                <a:gridCol w="428625"/>
                <a:gridCol w="1604962"/>
                <a:gridCol w="1698625"/>
                <a:gridCol w="1697038"/>
                <a:gridCol w="1941512"/>
                <a:gridCol w="714375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Quality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Service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Response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(0,457)(0,297)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(0,300)(0,303)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(0,138)(0,597)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(0,105)(0,151)      =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0,325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(0,457)(0,087)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(0,300)(0,573)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(0,138)(0,140)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(0,105)(0,060)      =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0,237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(0,457)(0,053)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(0,300)(0,076)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(0,138)(0,214)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(0,105)(0,638)      =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0,144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(0,457)(0,563)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(0,300)(0,046)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(0,138)(0,050) +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(0,105)(0,151)      =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0,294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1,000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2147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>
                <a:latin typeface="Tahoma" charset="0"/>
                <a:cs typeface="ＭＳ Ｐゴシック" charset="0"/>
              </a:rPr>
              <a:t>Case </a:t>
            </a:r>
            <a:r>
              <a:rPr lang="en-US" dirty="0" smtClean="0">
                <a:latin typeface="Tahoma" charset="0"/>
                <a:cs typeface="ＭＳ Ｐゴシック" charset="0"/>
              </a:rPr>
              <a:t>8: </a:t>
            </a:r>
            <a:r>
              <a:rPr lang="en-US" dirty="0">
                <a:latin typeface="Tahoma" charset="0"/>
                <a:cs typeface="ＭＳ Ｐゴシック" charset="0"/>
              </a:rPr>
              <a:t>Aggregate Planning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649288" y="1495425"/>
            <a:ext cx="8305800" cy="4637088"/>
          </a:xfrm>
        </p:spPr>
        <p:txBody>
          <a:bodyPr/>
          <a:lstStyle/>
          <a:p>
            <a:r>
              <a:rPr lang="en-US">
                <a:latin typeface="Tahoma" charset="0"/>
                <a:ea typeface="MS PGothic" charset="0"/>
                <a:cs typeface="MS PGothic" charset="0"/>
              </a:rPr>
              <a:t>Given a demand forecast for a planning horizon of 6 months, how to determine: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production and inventory levels, 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the capacity level of each resource, 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the prices and promotions, 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… and many other key decision variables for each period,</a:t>
            </a:r>
          </a:p>
          <a:p>
            <a:pPr lvl="1"/>
            <a:r>
              <a:rPr lang="en-US">
                <a:latin typeface="Tahoma" charset="0"/>
                <a:ea typeface="MS PGothic" charset="0"/>
                <a:cs typeface="MS PGothic" charset="0"/>
              </a:rPr>
              <a:t>such that the firm</a:t>
            </a:r>
            <a:r>
              <a:rPr lang="en-AU">
                <a:latin typeface="Tahoma" charset="0"/>
                <a:ea typeface="MS PGothic" charset="0"/>
                <a:cs typeface="MS PGothic" charset="0"/>
              </a:rPr>
              <a:t>’</a:t>
            </a:r>
            <a:r>
              <a:rPr lang="en-US" altLang="ja-JP">
                <a:latin typeface="Tahoma" charset="0"/>
                <a:ea typeface="MS PGothic" charset="0"/>
                <a:cs typeface="MS PGothic" charset="0"/>
              </a:rPr>
              <a:t>s (supply chain</a:t>
            </a:r>
            <a:r>
              <a:rPr lang="en-AU">
                <a:latin typeface="Tahoma" charset="0"/>
                <a:ea typeface="MS PGothic" charset="0"/>
                <a:cs typeface="MS PGothic" charset="0"/>
              </a:rPr>
              <a:t>’</a:t>
            </a:r>
            <a:r>
              <a:rPr lang="en-US" altLang="ja-JP">
                <a:latin typeface="Tahoma" charset="0"/>
                <a:ea typeface="MS PGothic" charset="0"/>
                <a:cs typeface="MS PGothic" charset="0"/>
              </a:rPr>
              <a:t>s) profit over the planning horizon is maximized?</a:t>
            </a:r>
            <a:endParaRPr lang="en-US">
              <a:latin typeface="Tahom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Aggregate Planning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574675" y="1495425"/>
            <a:ext cx="8380413" cy="4637088"/>
          </a:xfrm>
        </p:spPr>
        <p:txBody>
          <a:bodyPr/>
          <a:lstStyle/>
          <a:p>
            <a:r>
              <a:rPr lang="en-US">
                <a:latin typeface="Tahoma" charset="0"/>
                <a:ea typeface="MS PGothic" charset="0"/>
                <a:cs typeface="MS PGothic" charset="0"/>
              </a:rPr>
              <a:t>Given the aggregate forecast for all groups of products; the product specifications; the resource consumptions; and all relevant cost information…</a:t>
            </a:r>
          </a:p>
          <a:p>
            <a:endParaRPr lang="en-US">
              <a:latin typeface="Tahoma" charset="0"/>
              <a:ea typeface="MS PGothic" charset="0"/>
              <a:cs typeface="MS PGothic" charset="0"/>
            </a:endParaRPr>
          </a:p>
          <a:p>
            <a:r>
              <a:rPr lang="en-US">
                <a:latin typeface="Tahoma" charset="0"/>
                <a:ea typeface="MS PGothic" charset="0"/>
                <a:cs typeface="MS PGothic" charset="0"/>
              </a:rPr>
              <a:t>Using linear programing, we can determine the optimal aggregate plan in terms of profits, costs or revenues.</a:t>
            </a:r>
          </a:p>
        </p:txBody>
      </p:sp>
    </p:spTree>
    <p:extLst>
      <p:ext uri="{BB962C8B-B14F-4D97-AF65-F5344CB8AC3E}">
        <p14:creationId xmlns:p14="http://schemas.microsoft.com/office/powerpoint/2010/main" val="23091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ahoma" charset="0"/>
                <a:cs typeface="ＭＳ Ｐゴシック" charset="0"/>
              </a:rPr>
              <a:t>Aggregate Planning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27038" y="1406525"/>
            <a:ext cx="8277225" cy="4637088"/>
          </a:xfrm>
        </p:spPr>
        <p:txBody>
          <a:bodyPr/>
          <a:lstStyle/>
          <a:p>
            <a:pPr>
              <a:buFont typeface="Wingdings" charset="0"/>
              <a:buChar char="n"/>
            </a:pPr>
            <a:r>
              <a:rPr lang="en-US" dirty="0">
                <a:latin typeface="Tahoma" charset="0"/>
                <a:cs typeface="ＭＳ Ｐゴシック" charset="0"/>
              </a:rPr>
              <a:t>An example:</a:t>
            </a:r>
          </a:p>
          <a:p>
            <a:pPr>
              <a:buFont typeface="Wingdings" charset="0"/>
              <a:buChar char="n"/>
            </a:pPr>
            <a:endParaRPr lang="en-US" dirty="0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endParaRPr lang="en-US" dirty="0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endParaRPr lang="en-US" dirty="0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endParaRPr lang="en-US" dirty="0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endParaRPr lang="en-US" dirty="0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endParaRPr lang="en-US" sz="2400" dirty="0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endParaRPr lang="en-US" sz="2400" dirty="0" smtClean="0">
              <a:latin typeface="Tahoma" charset="0"/>
              <a:cs typeface="ＭＳ Ｐゴシック" charset="0"/>
            </a:endParaRPr>
          </a:p>
          <a:p>
            <a:pPr>
              <a:buFont typeface="Wingdings" charset="0"/>
              <a:buChar char="n"/>
            </a:pPr>
            <a:r>
              <a:rPr lang="en-US" sz="2400" dirty="0" smtClean="0">
                <a:latin typeface="Tahoma" charset="0"/>
                <a:cs typeface="ＭＳ Ｐゴシック" charset="0"/>
              </a:rPr>
              <a:t>For </a:t>
            </a:r>
            <a:r>
              <a:rPr lang="en-US" sz="2400" dirty="0">
                <a:latin typeface="Tahoma" charset="0"/>
                <a:cs typeface="ＭＳ Ｐゴシック" charset="0"/>
              </a:rPr>
              <a:t>different demand scenarios, we can also determine the optimal timing for promotions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288" y="2165350"/>
          <a:ext cx="8331200" cy="3017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871"/>
                <a:gridCol w="642579"/>
                <a:gridCol w="584200"/>
                <a:gridCol w="1132963"/>
                <a:gridCol w="1002890"/>
                <a:gridCol w="1032387"/>
                <a:gridCol w="929149"/>
                <a:gridCol w="1077861"/>
                <a:gridCol w="1130300"/>
              </a:tblGrid>
              <a:tr h="88401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Period, </a:t>
                      </a:r>
                      <a:r>
                        <a:rPr lang="en-US" sz="1300" b="1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No. Hired, </a:t>
                      </a:r>
                      <a:r>
                        <a:rPr lang="en-US" sz="1300" b="1" i="1" dirty="0" err="1" smtClean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sz="1300" b="1" i="1" baseline="-25000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No. Laid Off, </a:t>
                      </a:r>
                      <a:r>
                        <a:rPr lang="en-US" sz="1300" b="1" i="1" dirty="0" smtClean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en-US" sz="1300" b="1" i="1" baseline="-2500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Workforce Size, </a:t>
                      </a:r>
                      <a:r>
                        <a:rPr lang="en-US" sz="1300" b="1" i="1" dirty="0" err="1" smtClean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lang="en-US" sz="1300" b="1" i="1" baseline="-25000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Overtime, </a:t>
                      </a:r>
                      <a:r>
                        <a:rPr lang="en-US" sz="1300" b="1" i="1" dirty="0" err="1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1300" b="1" i="1" baseline="-25000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Inventory, </a:t>
                      </a:r>
                      <a:r>
                        <a:rPr lang="en-US" sz="1300" b="1" i="1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1300" b="1" i="1" baseline="-2500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/>
                        <a:t>Stockout</a:t>
                      </a:r>
                      <a:r>
                        <a:rPr lang="en-US" sz="1300" b="1" dirty="0" smtClean="0"/>
                        <a:t>, </a:t>
                      </a:r>
                      <a:r>
                        <a:rPr lang="en-US" sz="1300" b="1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300" b="1" i="1" baseline="-2500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Sub-contract, </a:t>
                      </a:r>
                      <a:r>
                        <a:rPr lang="en-US" sz="1300" b="1" i="1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300" b="1" i="1" baseline="-2500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Total Production, </a:t>
                      </a:r>
                      <a:r>
                        <a:rPr lang="en-US" sz="1300" b="1" i="1" dirty="0" err="1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1300" b="1" i="1" baseline="-25000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sz="1300" b="1" i="1" dirty="0">
                        <a:latin typeface="Times New Roman"/>
                        <a:cs typeface="Times New Roman"/>
                      </a:endParaRPr>
                    </a:p>
                  </a:txBody>
                  <a:tcPr marT="45725" marB="45725" anchor="b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1,000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45725" marB="4572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1,960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2,560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1,520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2,560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880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2,560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220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2,560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140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2,560</a:t>
                      </a:r>
                      <a:endParaRPr lang="en-US" sz="1400" dirty="0"/>
                    </a:p>
                  </a:txBody>
                  <a:tcPr marT="45725" marB="45725"/>
                </a:tc>
              </a:tr>
              <a:tr h="3048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500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533400" algn="r"/>
                        </a:tabLst>
                      </a:pPr>
                      <a:r>
                        <a:rPr lang="en-US" sz="1400" dirty="0" smtClean="0"/>
                        <a:t>	0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2,560</a:t>
                      </a:r>
                      <a:endParaRPr lang="en-US" sz="1400" dirty="0"/>
                    </a:p>
                  </a:txBody>
                  <a:tcPr marT="45725" marB="45725"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928" y="6566022"/>
            <a:ext cx="46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Source: Chopra &amp; </a:t>
            </a:r>
            <a:r>
              <a:rPr lang="en-US" dirty="0" err="1" smtClean="0"/>
              <a:t>Meindl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34963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Step 3: Close a 2</a:t>
            </a:r>
            <a:r>
              <a:rPr lang="en-US" sz="3600" baseline="30000" dirty="0" smtClean="0">
                <a:ea typeface="+mj-ea"/>
                <a:cs typeface="+mj-cs"/>
              </a:rPr>
              <a:t>nd</a:t>
            </a:r>
            <a:r>
              <a:rPr lang="en-US" sz="3600" dirty="0" smtClean="0">
                <a:ea typeface="+mj-ea"/>
                <a:cs typeface="+mj-cs"/>
              </a:rPr>
              <a:t> Warehouse</a:t>
            </a:r>
            <a:endParaRPr lang="en-GB" sz="3600" dirty="0" smtClean="0">
              <a:ea typeface="+mj-ea"/>
              <a:cs typeface="+mj-cs"/>
            </a:endParaRP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7713" y="1495425"/>
            <a:ext cx="8207375" cy="2808288"/>
          </a:xfrm>
        </p:spPr>
        <p:txBody>
          <a:bodyPr/>
          <a:lstStyle/>
          <a:p>
            <a:pPr algn="just"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Since we have to close one more W, proceed similarly:</a:t>
            </a:r>
          </a:p>
          <a:p>
            <a:pPr algn="just"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Among the remaining W</a:t>
            </a:r>
            <a:r>
              <a:rPr lang="ja-JP" altLang="en-US" sz="2400"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altLang="ja-JP" sz="2400">
                <a:latin typeface="Tahoma" charset="0"/>
                <a:ea typeface="MS PGothic" charset="0"/>
                <a:cs typeface="MS PGothic" charset="0"/>
              </a:rPr>
              <a:t>s (A, B, C) eliminate one:</a:t>
            </a:r>
          </a:p>
          <a:p>
            <a:pPr algn="just"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A </a:t>
            </a:r>
            <a:r>
              <a:rPr lang="en-US" sz="2400">
                <a:latin typeface="Tahoma" charset="0"/>
                <a:ea typeface="MS PGothic" charset="0"/>
                <a:cs typeface="MS PGothic" charset="0"/>
                <a:sym typeface="Wingdings" charset="0"/>
              </a:rPr>
              <a:t>  </a:t>
            </a: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 Cost Increase = [640 - 110] = 530</a:t>
            </a:r>
          </a:p>
          <a:p>
            <a:pPr algn="just"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B </a:t>
            </a:r>
            <a:r>
              <a:rPr lang="en-US" sz="2400">
                <a:latin typeface="Tahoma" charset="0"/>
                <a:ea typeface="MS PGothic" charset="0"/>
                <a:cs typeface="MS PGothic" charset="0"/>
                <a:sym typeface="Wingdings" charset="0"/>
              </a:rPr>
              <a:t></a:t>
            </a: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   Cost Increase = [585 - 65] = 520</a:t>
            </a:r>
          </a:p>
          <a:p>
            <a:pPr algn="just"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C </a:t>
            </a:r>
            <a:r>
              <a:rPr lang="en-US" sz="2400">
                <a:latin typeface="Tahoma" charset="0"/>
                <a:ea typeface="MS PGothic" charset="0"/>
                <a:cs typeface="MS PGothic" charset="0"/>
                <a:sym typeface="Wingdings" charset="0"/>
              </a:rPr>
              <a:t></a:t>
            </a: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   Cost Increase = [165 - 120] + [580 - 115] = 505 !</a:t>
            </a:r>
          </a:p>
          <a:p>
            <a:pPr algn="just"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MS PGothic" charset="0"/>
                <a:cs typeface="MS PGothic" charset="0"/>
                <a:sym typeface="Symbol" charset="0"/>
              </a:rPr>
              <a:t>    	                    </a:t>
            </a:r>
            <a:r>
              <a:rPr lang="en-US" sz="2400">
                <a:latin typeface="Tahoma" charset="0"/>
                <a:ea typeface="MS PGothic" charset="0"/>
                <a:cs typeface="MS PGothic" charset="0"/>
              </a:rPr>
              <a:t>close C !</a:t>
            </a:r>
            <a:endParaRPr lang="en-US">
              <a:latin typeface="Tahoma" charset="0"/>
              <a:ea typeface="MS PGothic" charset="0"/>
              <a:cs typeface="MS PGothic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MS PGothic" charset="0"/>
              <a:cs typeface="MS PGothic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779463" y="2500313"/>
            <a:ext cx="284162" cy="284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801688" y="2914650"/>
            <a:ext cx="284162" cy="284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808038" y="3343275"/>
            <a:ext cx="284162" cy="284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3558" name="Object 8"/>
          <p:cNvGraphicFramePr>
            <a:graphicFrameLocks noChangeAspect="1"/>
          </p:cNvGraphicFramePr>
          <p:nvPr/>
        </p:nvGraphicFramePr>
        <p:xfrm>
          <a:off x="2538413" y="4416425"/>
          <a:ext cx="34893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Worksheet" r:id="rId4" imgW="2451100" imgH="1638300" progId="Excel.Sheet.8">
                  <p:embed/>
                </p:oleObj>
              </mc:Choice>
              <mc:Fallback>
                <p:oleObj name="Worksheet" r:id="rId4" imgW="2451100" imgH="163830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4416425"/>
                        <a:ext cx="348932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94" y="914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 Aggregate Planning Questions (e.g. Toyota)</a:t>
            </a:r>
            <a:endParaRPr lang="en-US" sz="3600" dirty="0"/>
          </a:p>
        </p:txBody>
      </p:sp>
      <p:pic>
        <p:nvPicPr>
          <p:cNvPr id="4" name="Content Placeholder 3" descr="aggregate Pla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4" r="-34854"/>
          <a:stretch>
            <a:fillRect/>
          </a:stretch>
        </p:blipFill>
        <p:spPr>
          <a:xfrm>
            <a:off x="2228354" y="799295"/>
            <a:ext cx="4672463" cy="2569674"/>
          </a:xfrm>
        </p:spPr>
      </p:pic>
      <p:sp>
        <p:nvSpPr>
          <p:cNvPr id="5" name="TextBox 4"/>
          <p:cNvSpPr txBox="1"/>
          <p:nvPr/>
        </p:nvSpPr>
        <p:spPr>
          <a:xfrm>
            <a:off x="457200" y="332561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use the facilities of Toyota to maximize profit for whole operation process and optimize supply chain performance?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forecast customer demand for different automobile types, like body types, colors, packages needed?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What is the life cycle plan for each model?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decide the factory capacity to satisfy demands?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manage production rate, subcontracting, workforce, backlog, overtime, inventory and machine capacity level?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manage distribution network to achieve just in time supply?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set price and make promotions?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How to manage data flow among supplier, factory, dealer and customer?</a:t>
            </a:r>
          </a:p>
        </p:txBody>
      </p:sp>
    </p:spTree>
    <p:extLst>
      <p:ext uri="{BB962C8B-B14F-4D97-AF65-F5344CB8AC3E}">
        <p14:creationId xmlns:p14="http://schemas.microsoft.com/office/powerpoint/2010/main" val="6207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5121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"/>
              <a:defRPr/>
            </a:pPr>
            <a:r>
              <a:rPr lang="en-US" sz="2400" dirty="0" smtClean="0">
                <a:ea typeface="+mn-ea"/>
                <a:cs typeface="+mn-cs"/>
              </a:rPr>
              <a:t>This </a:t>
            </a:r>
            <a:r>
              <a:rPr lang="en-US" sz="2400" dirty="0">
                <a:ea typeface="+mn-ea"/>
                <a:cs typeface="+mn-cs"/>
              </a:rPr>
              <a:t>course studies key decision areas in supply chain design and </a:t>
            </a:r>
            <a:r>
              <a:rPr lang="en-US" sz="2400" dirty="0" smtClean="0">
                <a:ea typeface="+mn-ea"/>
                <a:cs typeface="+mn-cs"/>
              </a:rPr>
              <a:t>operation</a:t>
            </a:r>
            <a:endParaRPr lang="en-US" sz="24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"/>
              <a:defRPr/>
            </a:pPr>
            <a:r>
              <a:rPr lang="en-US" sz="2400" dirty="0" smtClean="0">
                <a:ea typeface="+mn-ea"/>
                <a:cs typeface="+mn-cs"/>
              </a:rPr>
              <a:t>How to optimize the total value of the supply chain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sz="2400" dirty="0" smtClean="0">
                <a:ea typeface="+mn-ea"/>
                <a:cs typeface="+mn-cs"/>
              </a:rPr>
              <a:t>How to measure the performance of the supply chain, and to identify the key drivers of performance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sz="2400" dirty="0" smtClean="0">
                <a:ea typeface="+mn-ea"/>
                <a:cs typeface="+mn-cs"/>
              </a:rPr>
              <a:t>How to design a supply chain network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sz="2400" dirty="0" smtClean="0">
                <a:ea typeface="+mn-ea"/>
                <a:cs typeface="+mn-cs"/>
              </a:rPr>
              <a:t>How to manage </a:t>
            </a:r>
            <a:r>
              <a:rPr lang="en-US" sz="2400" dirty="0" smtClean="0">
                <a:ea typeface="+mn-ea"/>
                <a:cs typeface="+mn-cs"/>
              </a:rPr>
              <a:t>inventory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sz="2400" dirty="0" smtClean="0">
                <a:ea typeface="+mn-ea"/>
                <a:cs typeface="+mn-cs"/>
              </a:rPr>
              <a:t>How </a:t>
            </a:r>
            <a:r>
              <a:rPr lang="en-US" sz="2400" dirty="0" smtClean="0">
                <a:ea typeface="+mn-ea"/>
                <a:cs typeface="+mn-cs"/>
              </a:rPr>
              <a:t>to use data and apply the appropriate methods and tools in order to analyze trends, forecast customer demand, extract knowledge and make decisions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sz="2400" dirty="0" smtClean="0">
                <a:ea typeface="+mn-ea"/>
                <a:cs typeface="+mn-cs"/>
              </a:rPr>
              <a:t>And more …</a:t>
            </a:r>
          </a:p>
        </p:txBody>
      </p:sp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 smtClean="0"/>
              <a:t>Objectives of the course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ontent Placeholder 1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Class Participation = 10%</a:t>
            </a:r>
          </a:p>
          <a:p>
            <a:r>
              <a:rPr lang="en-US" dirty="0">
                <a:latin typeface="Arial" charset="0"/>
                <a:cs typeface="Arial" charset="0"/>
              </a:rPr>
              <a:t>Homework / Assignments = </a:t>
            </a:r>
            <a:r>
              <a:rPr lang="en-US" dirty="0" smtClean="0">
                <a:latin typeface="Arial" charset="0"/>
                <a:cs typeface="Arial" charset="0"/>
              </a:rPr>
              <a:t>40</a:t>
            </a:r>
            <a:r>
              <a:rPr lang="en-US" dirty="0">
                <a:latin typeface="Arial" charset="0"/>
                <a:cs typeface="Arial" charset="0"/>
              </a:rPr>
              <a:t>%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Final </a:t>
            </a:r>
            <a:r>
              <a:rPr lang="en-US" dirty="0">
                <a:latin typeface="Arial" charset="0"/>
                <a:cs typeface="Arial" charset="0"/>
              </a:rPr>
              <a:t>Project = </a:t>
            </a:r>
            <a:r>
              <a:rPr lang="en-US" dirty="0" smtClean="0">
                <a:latin typeface="Arial" charset="0"/>
                <a:cs typeface="Arial" charset="0"/>
              </a:rPr>
              <a:t>50</a:t>
            </a:r>
            <a:r>
              <a:rPr lang="en-US" dirty="0">
                <a:latin typeface="Arial" charset="0"/>
                <a:cs typeface="Arial" charset="0"/>
              </a:rPr>
              <a:t>%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 smtClean="0"/>
              <a:t>Course grading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1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Cheating and plagiarism are forbidden</a:t>
            </a:r>
          </a:p>
          <a:p>
            <a:r>
              <a:rPr lang="en-US">
                <a:latin typeface="Arial" charset="0"/>
                <a:cs typeface="Arial" charset="0"/>
              </a:rPr>
              <a:t>“Turn-it-in” software is used to evaluate student submissions</a:t>
            </a:r>
          </a:p>
          <a:p>
            <a:r>
              <a:rPr lang="en-US">
                <a:latin typeface="Arial" charset="0"/>
                <a:cs typeface="Arial" charset="0"/>
              </a:rPr>
              <a:t>Learn how to properly cite others in your work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 smtClean="0"/>
              <a:t>Honor code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"/>
              <a:defRPr/>
            </a:pPr>
            <a:r>
              <a:rPr lang="en-US" altLang="en-US" dirty="0" smtClean="0">
                <a:latin typeface="Arial"/>
                <a:ea typeface="+mn-ea"/>
                <a:cs typeface="Arial"/>
              </a:rPr>
              <a:t>Required Textbook</a:t>
            </a:r>
          </a:p>
          <a:p>
            <a:pPr lvl="1">
              <a:buFont typeface="Wingdings 2" pitchFamily="18" charset="2"/>
              <a:buChar char=""/>
              <a:defRPr/>
            </a:pPr>
            <a:r>
              <a:rPr lang="en-US" altLang="en-US" sz="1800" dirty="0" smtClean="0">
                <a:latin typeface="Arial"/>
                <a:ea typeface="+mn-ea"/>
                <a:cs typeface="Arial"/>
              </a:rPr>
              <a:t>Chopra S. and </a:t>
            </a:r>
            <a:r>
              <a:rPr lang="en-US" altLang="en-US" sz="1800" dirty="0" err="1" smtClean="0">
                <a:latin typeface="Arial"/>
                <a:ea typeface="+mn-ea"/>
                <a:cs typeface="Arial"/>
              </a:rPr>
              <a:t>Meindl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 P.</a:t>
            </a:r>
            <a:r>
              <a:rPr lang="en-US" altLang="en-US" sz="1800" i="1" dirty="0" smtClean="0">
                <a:latin typeface="Arial"/>
                <a:ea typeface="+mn-ea"/>
                <a:cs typeface="Arial"/>
              </a:rPr>
              <a:t>, Supply Chain Management: Strategy, Planning and Operation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, 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6th 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Edition, Pearson, 2012 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altLang="en-US" sz="2900" dirty="0" smtClean="0">
                <a:latin typeface="Arial"/>
                <a:ea typeface="+mn-ea"/>
                <a:cs typeface="Arial"/>
              </a:rPr>
              <a:t>Additional Reading</a:t>
            </a:r>
            <a:endParaRPr lang="en-US" altLang="en-US" sz="2900" dirty="0">
              <a:latin typeface="Arial"/>
              <a:ea typeface="+mn-ea"/>
              <a:cs typeface="Arial"/>
            </a:endParaRPr>
          </a:p>
          <a:p>
            <a:pPr lvl="1">
              <a:spcBef>
                <a:spcPts val="600"/>
              </a:spcBef>
              <a:buFont typeface="Wingdings 2" pitchFamily="18" charset="2"/>
              <a:buChar char=""/>
              <a:defRPr/>
            </a:pPr>
            <a:r>
              <a:rPr lang="en-US" altLang="en-US" sz="1800" dirty="0">
                <a:latin typeface="Arial"/>
                <a:cs typeface="Arial"/>
              </a:rPr>
              <a:t>Fisher M. and Raman A</a:t>
            </a:r>
            <a:r>
              <a:rPr lang="en-US" altLang="en-US" sz="1800" dirty="0" smtClean="0">
                <a:latin typeface="Arial"/>
                <a:cs typeface="Arial"/>
              </a:rPr>
              <a:t>., </a:t>
            </a:r>
            <a:r>
              <a:rPr lang="en-US" altLang="en-US" sz="1800" i="1" dirty="0">
                <a:latin typeface="Arial"/>
                <a:cs typeface="Arial"/>
              </a:rPr>
              <a:t>The new Science of Retailing: How analytics are transforming the supply chain and improving performance</a:t>
            </a:r>
            <a:r>
              <a:rPr lang="en-US" altLang="en-US" sz="1800" dirty="0">
                <a:latin typeface="Arial"/>
                <a:cs typeface="Arial"/>
              </a:rPr>
              <a:t>, Harvard Business </a:t>
            </a:r>
            <a:r>
              <a:rPr lang="en-US" altLang="en-US" sz="1800" dirty="0" smtClean="0">
                <a:latin typeface="Arial"/>
                <a:cs typeface="Arial"/>
              </a:rPr>
              <a:t>Press, 2008</a:t>
            </a:r>
            <a:endParaRPr lang="en-US" altLang="en-US" sz="1800" dirty="0">
              <a:latin typeface="Arial"/>
              <a:cs typeface="Arial"/>
            </a:endParaRPr>
          </a:p>
          <a:p>
            <a:pPr lvl="1">
              <a:spcBef>
                <a:spcPts val="600"/>
              </a:spcBef>
              <a:buFont typeface="Wingdings 2" pitchFamily="18" charset="2"/>
              <a:buChar char=""/>
              <a:defRPr/>
            </a:pPr>
            <a:r>
              <a:rPr lang="en-US" altLang="en-US" sz="1800" dirty="0" err="1" smtClean="0">
                <a:latin typeface="Arial"/>
                <a:ea typeface="+mn-ea"/>
                <a:cs typeface="Arial"/>
              </a:rPr>
              <a:t>Feigin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 G., </a:t>
            </a:r>
            <a:r>
              <a:rPr lang="en-US" altLang="en-US" sz="1800" i="1" dirty="0" smtClean="0">
                <a:latin typeface="Arial"/>
                <a:ea typeface="+mn-ea"/>
                <a:cs typeface="Arial"/>
              </a:rPr>
              <a:t>Supply Chain Planning and Analytics: The right product to the right place at the right time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, Business Expert Press, 2011</a:t>
            </a:r>
          </a:p>
          <a:p>
            <a:pPr lvl="1">
              <a:spcBef>
                <a:spcPts val="600"/>
              </a:spcBef>
              <a:buFont typeface="Wingdings 2" pitchFamily="18" charset="2"/>
              <a:buChar char=""/>
              <a:defRPr/>
            </a:pPr>
            <a:r>
              <a:rPr lang="en-US" altLang="en-US" sz="1800" dirty="0" err="1" smtClean="0">
                <a:latin typeface="Arial"/>
                <a:ea typeface="+mn-ea"/>
                <a:cs typeface="Arial"/>
              </a:rPr>
              <a:t>Handfield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 R.,</a:t>
            </a:r>
            <a:r>
              <a:rPr lang="en-US" altLang="en-US" sz="1800" i="1" dirty="0" smtClean="0">
                <a:latin typeface="Arial"/>
                <a:ea typeface="+mn-ea"/>
                <a:cs typeface="Arial"/>
              </a:rPr>
              <a:t> Supply Market Intelligence: A managerial handbook for building sourcing strategies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, Taylor and Francis Group, </a:t>
            </a:r>
            <a:r>
              <a:rPr lang="en-US" altLang="en-US" sz="1800" dirty="0" err="1" smtClean="0">
                <a:latin typeface="Arial"/>
                <a:ea typeface="+mn-ea"/>
                <a:cs typeface="Arial"/>
              </a:rPr>
              <a:t>Auerbach</a:t>
            </a:r>
            <a:r>
              <a:rPr lang="en-US" altLang="en-US" sz="1800" dirty="0" smtClean="0">
                <a:latin typeface="Arial"/>
                <a:ea typeface="+mn-ea"/>
                <a:cs typeface="Arial"/>
              </a:rPr>
              <a:t>, 2006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altLang="en-US" dirty="0" smtClean="0">
                <a:latin typeface="Arial"/>
                <a:ea typeface="+mn-ea"/>
                <a:cs typeface="Arial"/>
              </a:rPr>
              <a:t>In class material</a:t>
            </a:r>
          </a:p>
          <a:p>
            <a:pPr>
              <a:buFont typeface="Wingdings" pitchFamily="2" charset="2"/>
              <a:buChar char=""/>
              <a:defRPr/>
            </a:pPr>
            <a:r>
              <a:rPr lang="en-US" altLang="en-US" dirty="0" smtClean="0">
                <a:latin typeface="Arial"/>
                <a:ea typeface="+mn-ea"/>
                <a:cs typeface="Arial"/>
              </a:rPr>
              <a:t>Web sources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 smtClean="0"/>
              <a:t>Materials for the course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3" y="3246122"/>
            <a:ext cx="1257300" cy="1822702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125562" y="3617079"/>
            <a:ext cx="6744071" cy="10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 2" pitchFamily="18" charset="2"/>
              <a:buChar char=""/>
              <a:defRPr/>
            </a:pPr>
            <a:r>
              <a:rPr lang="en-US" dirty="0" smtClean="0">
                <a:ea typeface="+mn-ea"/>
              </a:rPr>
              <a:t>Prof. </a:t>
            </a:r>
            <a:r>
              <a:rPr lang="en-US" dirty="0" err="1" smtClean="0">
                <a:ea typeface="+mn-ea"/>
              </a:rPr>
              <a:t>Panos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Repoussis</a:t>
            </a:r>
            <a:r>
              <a:rPr lang="en-US" dirty="0" smtClean="0">
                <a:ea typeface="+mn-ea"/>
              </a:rPr>
              <a:t>,</a:t>
            </a:r>
          </a:p>
          <a:p>
            <a:pPr marL="366713" lvl="1" indent="0" eaLnBrk="1" hangingPunct="1">
              <a:buNone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  <a:hlinkClick r:id="rId3"/>
              </a:rPr>
              <a:t>prepouss@stevens.edu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12775" y="335303"/>
            <a:ext cx="8153400" cy="990600"/>
          </a:xfrm>
        </p:spPr>
        <p:txBody>
          <a:bodyPr/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7694613" y="3051175"/>
          <a:ext cx="6572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Clip" r:id="rId4" imgW="2150955" imgH="3937452" progId="MS_ClipArt_Gallery.2">
                  <p:embed/>
                </p:oleObj>
              </mc:Choice>
              <mc:Fallback>
                <p:oleObj name="Clip" r:id="rId4" imgW="2150955" imgH="3937452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3" y="3051175"/>
                        <a:ext cx="657225" cy="12001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47638" y="1633538"/>
          <a:ext cx="4211637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Worksheet" r:id="rId6" imgW="2108200" imgH="1587500" progId="Excel.Sheet.8">
                  <p:embed/>
                </p:oleObj>
              </mc:Choice>
              <mc:Fallback>
                <p:oleObj name="Worksheet" r:id="rId6" imgW="2108200" imgH="15875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633538"/>
                        <a:ext cx="4211637" cy="275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612775" y="334963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Final Assignment</a:t>
            </a:r>
            <a:endParaRPr lang="en-GB" sz="3600" dirty="0" smtClean="0">
              <a:ea typeface="+mj-ea"/>
              <a:cs typeface="+mj-cs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297363" y="1619250"/>
            <a:ext cx="4572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Total Cost: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110 + 65 + 165 + 580 = </a:t>
            </a:r>
            <a:r>
              <a:rPr lang="en-US" sz="2800" b="1" u="sng" dirty="0">
                <a:solidFill>
                  <a:srgbClr val="000000"/>
                </a:solidFill>
                <a:cs typeface="+mn-cs"/>
              </a:rPr>
              <a:t>920</a:t>
            </a:r>
            <a:endParaRPr lang="en-GB" sz="2800" b="1" u="sng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65125" y="4506913"/>
            <a:ext cx="78327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>
              <a:defRPr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Is this the best?</a:t>
            </a:r>
            <a:endParaRPr lang="en-GB" sz="3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3859213" y="4640263"/>
            <a:ext cx="11842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cs typeface="+mn-cs"/>
              </a:rPr>
              <a:t>NO!        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endParaRPr lang="en-US" sz="3200" b="1" dirty="0">
              <a:solidFill>
                <a:srgbClr val="FF0000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300" b="1" dirty="0">
                <a:solidFill>
                  <a:srgbClr val="FF0000"/>
                </a:solidFill>
                <a:cs typeface="+mn-cs"/>
              </a:rPr>
              <a:t>	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300" b="1" dirty="0">
                <a:solidFill>
                  <a:srgbClr val="FF0000"/>
                </a:solidFill>
                <a:cs typeface="+mn-cs"/>
              </a:rPr>
              <a:t>		</a:t>
            </a:r>
            <a:endParaRPr lang="en-US" sz="28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90500" y="5294313"/>
            <a:ext cx="8788400" cy="1338262"/>
          </a:xfrm>
          <a:prstGeom prst="rect">
            <a:avLst/>
          </a:prstGeom>
          <a:ln>
            <a:solidFill>
              <a:schemeClr val="accent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The best would be to use A, for regions R1/R3,      and D for regions R2/R4</a:t>
            </a:r>
          </a:p>
          <a:p>
            <a:pPr eaLnBrk="0" hangingPunc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Total cost = </a:t>
            </a:r>
            <a:r>
              <a:rPr lang="en-US" sz="2800" b="1" u="sng" dirty="0">
                <a:solidFill>
                  <a:srgbClr val="000000"/>
                </a:solidFill>
                <a:latin typeface="Tahoma"/>
                <a:cs typeface="Tahoma"/>
              </a:rPr>
              <a:t>490</a:t>
            </a:r>
            <a:r>
              <a:rPr lang="en-US" sz="2800" dirty="0">
                <a:solidFill>
                  <a:srgbClr val="000000"/>
                </a:solidFill>
                <a:latin typeface="Tahoma"/>
                <a:cs typeface="Tahoma"/>
              </a:rPr>
              <a:t> (less than half!)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>
                <a:latin typeface="Tahoma" charset="0"/>
              </a:rPr>
              <a:t>Case 2: Supply Chain Optimization</a:t>
            </a:r>
          </a:p>
        </p:txBody>
      </p:sp>
      <p:sp>
        <p:nvSpPr>
          <p:cNvPr id="7" name="Oval 6"/>
          <p:cNvSpPr/>
          <p:nvPr/>
        </p:nvSpPr>
        <p:spPr>
          <a:xfrm>
            <a:off x="1279525" y="2424113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1279525" y="3611563"/>
            <a:ext cx="914400" cy="823912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P2</a:t>
            </a:r>
          </a:p>
        </p:txBody>
      </p:sp>
      <p:sp>
        <p:nvSpPr>
          <p:cNvPr id="9" name="Oval 8"/>
          <p:cNvSpPr/>
          <p:nvPr/>
        </p:nvSpPr>
        <p:spPr>
          <a:xfrm>
            <a:off x="4114800" y="3611563"/>
            <a:ext cx="914400" cy="823912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W2</a:t>
            </a:r>
          </a:p>
        </p:txBody>
      </p:sp>
      <p:sp>
        <p:nvSpPr>
          <p:cNvPr id="10" name="Oval 9"/>
          <p:cNvSpPr/>
          <p:nvPr/>
        </p:nvSpPr>
        <p:spPr>
          <a:xfrm>
            <a:off x="4114800" y="2424113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W1</a:t>
            </a:r>
          </a:p>
        </p:txBody>
      </p:sp>
      <p:sp>
        <p:nvSpPr>
          <p:cNvPr id="11" name="Oval 10"/>
          <p:cNvSpPr/>
          <p:nvPr/>
        </p:nvSpPr>
        <p:spPr>
          <a:xfrm>
            <a:off x="7223125" y="4070350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S3</a:t>
            </a:r>
          </a:p>
        </p:txBody>
      </p:sp>
      <p:sp>
        <p:nvSpPr>
          <p:cNvPr id="12" name="Oval 11"/>
          <p:cNvSpPr/>
          <p:nvPr/>
        </p:nvSpPr>
        <p:spPr>
          <a:xfrm>
            <a:off x="7223125" y="3062288"/>
            <a:ext cx="914400" cy="823912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S2</a:t>
            </a:r>
          </a:p>
        </p:txBody>
      </p:sp>
      <p:sp>
        <p:nvSpPr>
          <p:cNvPr id="13" name="Oval 12"/>
          <p:cNvSpPr/>
          <p:nvPr/>
        </p:nvSpPr>
        <p:spPr>
          <a:xfrm>
            <a:off x="7132638" y="2057400"/>
            <a:ext cx="914400" cy="822325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Tahoma"/>
                <a:cs typeface="Tahoma"/>
              </a:rPr>
              <a:t>S1</a:t>
            </a:r>
          </a:p>
        </p:txBody>
      </p:sp>
      <p:cxnSp>
        <p:nvCxnSpPr>
          <p:cNvPr id="15" name="Straight Arrow Connector 14"/>
          <p:cNvCxnSpPr>
            <a:stCxn id="7" idx="6"/>
            <a:endCxn id="10" idx="2"/>
          </p:cNvCxnSpPr>
          <p:nvPr/>
        </p:nvCxnSpPr>
        <p:spPr>
          <a:xfrm>
            <a:off x="2193925" y="2835275"/>
            <a:ext cx="1920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3" idx="2"/>
          </p:cNvCxnSpPr>
          <p:nvPr/>
        </p:nvCxnSpPr>
        <p:spPr>
          <a:xfrm flipV="1">
            <a:off x="5029200" y="2468563"/>
            <a:ext cx="2103438" cy="36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60" name="TextBox 28"/>
          <p:cNvSpPr txBox="1">
            <a:spLocks noChangeArrowheads="1"/>
          </p:cNvSpPr>
          <p:nvPr/>
        </p:nvSpPr>
        <p:spPr bwMode="auto">
          <a:xfrm>
            <a:off x="-1758950" y="2087563"/>
            <a:ext cx="185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1006475" y="1600200"/>
            <a:ext cx="1443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cs typeface="+mn-cs"/>
              </a:rPr>
              <a:t>PLANTS</a:t>
            </a:r>
            <a:endParaRPr lang="en-US" sz="2000" dirty="0">
              <a:cs typeface="+mn-cs"/>
            </a:endParaRPr>
          </a:p>
        </p:txBody>
      </p:sp>
      <p:cxnSp>
        <p:nvCxnSpPr>
          <p:cNvPr id="36" name="Straight Arrow Connector 35"/>
          <p:cNvCxnSpPr>
            <a:stCxn id="8" idx="6"/>
            <a:endCxn id="10" idx="2"/>
          </p:cNvCxnSpPr>
          <p:nvPr/>
        </p:nvCxnSpPr>
        <p:spPr>
          <a:xfrm flipV="1">
            <a:off x="2193925" y="2835275"/>
            <a:ext cx="1920875" cy="118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6"/>
            <a:endCxn id="13" idx="2"/>
          </p:cNvCxnSpPr>
          <p:nvPr/>
        </p:nvCxnSpPr>
        <p:spPr>
          <a:xfrm flipV="1">
            <a:off x="5029200" y="2468563"/>
            <a:ext cx="2103438" cy="1554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6"/>
            <a:endCxn id="9" idx="2"/>
          </p:cNvCxnSpPr>
          <p:nvPr/>
        </p:nvCxnSpPr>
        <p:spPr>
          <a:xfrm>
            <a:off x="2193925" y="2835275"/>
            <a:ext cx="1920875" cy="118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6"/>
            <a:endCxn id="9" idx="2"/>
          </p:cNvCxnSpPr>
          <p:nvPr/>
        </p:nvCxnSpPr>
        <p:spPr>
          <a:xfrm>
            <a:off x="2193925" y="4022725"/>
            <a:ext cx="1920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6"/>
            <a:endCxn id="12" idx="2"/>
          </p:cNvCxnSpPr>
          <p:nvPr/>
        </p:nvCxnSpPr>
        <p:spPr>
          <a:xfrm>
            <a:off x="5029200" y="2835275"/>
            <a:ext cx="2193925" cy="638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67" name="TextBox 52"/>
          <p:cNvSpPr txBox="1">
            <a:spLocks noChangeArrowheads="1"/>
          </p:cNvSpPr>
          <p:nvPr/>
        </p:nvSpPr>
        <p:spPr bwMode="auto">
          <a:xfrm>
            <a:off x="10636250" y="2967038"/>
            <a:ext cx="185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8" name="TextBox 55"/>
          <p:cNvSpPr txBox="1">
            <a:spLocks noChangeArrowheads="1"/>
          </p:cNvSpPr>
          <p:nvPr/>
        </p:nvSpPr>
        <p:spPr bwMode="auto">
          <a:xfrm>
            <a:off x="10788650" y="3119438"/>
            <a:ext cx="185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9" name="TextBox 56"/>
          <p:cNvSpPr txBox="1">
            <a:spLocks noChangeArrowheads="1"/>
          </p:cNvSpPr>
          <p:nvPr/>
        </p:nvSpPr>
        <p:spPr bwMode="auto">
          <a:xfrm>
            <a:off x="10941050" y="3271838"/>
            <a:ext cx="185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58" name="Straight Arrow Connector 57"/>
          <p:cNvCxnSpPr>
            <a:stCxn id="9" idx="6"/>
            <a:endCxn id="12" idx="2"/>
          </p:cNvCxnSpPr>
          <p:nvPr/>
        </p:nvCxnSpPr>
        <p:spPr>
          <a:xfrm flipV="1">
            <a:off x="5029200" y="3473450"/>
            <a:ext cx="2193925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6"/>
            <a:endCxn id="11" idx="2"/>
          </p:cNvCxnSpPr>
          <p:nvPr/>
        </p:nvCxnSpPr>
        <p:spPr>
          <a:xfrm>
            <a:off x="5029200" y="2835275"/>
            <a:ext cx="2193925" cy="1646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6"/>
            <a:endCxn id="11" idx="2"/>
          </p:cNvCxnSpPr>
          <p:nvPr/>
        </p:nvCxnSpPr>
        <p:spPr>
          <a:xfrm>
            <a:off x="5029200" y="4022725"/>
            <a:ext cx="2193925" cy="45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73" name="TextBox 66"/>
          <p:cNvSpPr txBox="1">
            <a:spLocks noChangeArrowheads="1"/>
          </p:cNvSpPr>
          <p:nvPr/>
        </p:nvSpPr>
        <p:spPr bwMode="auto">
          <a:xfrm>
            <a:off x="9740900" y="2584450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4" name="TextBox 67"/>
          <p:cNvSpPr txBox="1">
            <a:spLocks noChangeArrowheads="1"/>
          </p:cNvSpPr>
          <p:nvPr/>
        </p:nvSpPr>
        <p:spPr bwMode="auto">
          <a:xfrm>
            <a:off x="9972675" y="3103563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5" name="TextBox 68"/>
          <p:cNvSpPr txBox="1">
            <a:spLocks noChangeArrowheads="1"/>
          </p:cNvSpPr>
          <p:nvPr/>
        </p:nvSpPr>
        <p:spPr bwMode="auto">
          <a:xfrm>
            <a:off x="9893300" y="2736850"/>
            <a:ext cx="184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3475038" y="1565275"/>
            <a:ext cx="2193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cs typeface="+mn-cs"/>
              </a:rPr>
              <a:t>WAREHOUSES</a:t>
            </a:r>
            <a:endParaRPr lang="en-US" dirty="0">
              <a:cs typeface="+mn-cs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6765925" y="1565275"/>
            <a:ext cx="1443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cs typeface="+mn-cs"/>
              </a:rPr>
              <a:t>STORES</a:t>
            </a:r>
            <a:endParaRPr lang="en-US" sz="2000" dirty="0">
              <a:cs typeface="+mn-cs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69888" y="5057775"/>
            <a:ext cx="83962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sz="2400" smtClean="0">
                <a:ea typeface="+mn-ea"/>
                <a:cs typeface="+mn-cs"/>
              </a:rPr>
              <a:t>Unit transportation costs along each path</a:t>
            </a:r>
          </a:p>
          <a:p>
            <a:pPr algn="just" eaLnBrk="1" hangingPunct="1">
              <a:defRPr/>
            </a:pPr>
            <a:r>
              <a:rPr lang="en-US" sz="2400" smtClean="0">
                <a:ea typeface="+mn-ea"/>
                <a:cs typeface="+mn-cs"/>
              </a:rPr>
              <a:t>Given demands at each store, &amp; capacity constraint of P2</a:t>
            </a:r>
          </a:p>
          <a:p>
            <a:pPr algn="just" eaLnBrk="1" hangingPunct="1">
              <a:defRPr/>
            </a:pPr>
            <a:r>
              <a:rPr lang="en-US" sz="2400" smtClean="0">
                <a:ea typeface="+mn-ea"/>
                <a:cs typeface="+mn-cs"/>
              </a:rPr>
              <a:t>Could include unit production and storage costs, etc</a:t>
            </a:r>
            <a:endParaRPr lang="en-US" sz="280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37" name="Text Box 87"/>
          <p:cNvSpPr txBox="1">
            <a:spLocks noChangeArrowheads="1"/>
          </p:cNvSpPr>
          <p:nvPr/>
        </p:nvSpPr>
        <p:spPr bwMode="auto">
          <a:xfrm>
            <a:off x="274367" y="3886195"/>
            <a:ext cx="1012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60.000</a:t>
            </a:r>
          </a:p>
        </p:txBody>
      </p:sp>
      <p:sp>
        <p:nvSpPr>
          <p:cNvPr id="38" name="Text Box 77"/>
          <p:cNvSpPr txBox="1">
            <a:spLocks noChangeArrowheads="1"/>
          </p:cNvSpPr>
          <p:nvPr/>
        </p:nvSpPr>
        <p:spPr bwMode="auto">
          <a:xfrm>
            <a:off x="2338388" y="2452688"/>
            <a:ext cx="41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0</a:t>
            </a:r>
          </a:p>
        </p:txBody>
      </p:sp>
      <p:sp>
        <p:nvSpPr>
          <p:cNvPr id="40" name="Text Box 78"/>
          <p:cNvSpPr txBox="1">
            <a:spLocks noChangeArrowheads="1"/>
          </p:cNvSpPr>
          <p:nvPr/>
        </p:nvSpPr>
        <p:spPr bwMode="auto">
          <a:xfrm>
            <a:off x="2409825" y="3000375"/>
            <a:ext cx="303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cs typeface="+mn-cs"/>
              </a:rPr>
              <a:t>5</a:t>
            </a:r>
          </a:p>
        </p:txBody>
      </p:sp>
      <p:sp>
        <p:nvSpPr>
          <p:cNvPr id="41" name="Text Box 79"/>
          <p:cNvSpPr txBox="1">
            <a:spLocks noChangeArrowheads="1"/>
          </p:cNvSpPr>
          <p:nvPr/>
        </p:nvSpPr>
        <p:spPr bwMode="auto">
          <a:xfrm>
            <a:off x="2262188" y="3457575"/>
            <a:ext cx="388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4</a:t>
            </a:r>
          </a:p>
        </p:txBody>
      </p:sp>
      <p:sp>
        <p:nvSpPr>
          <p:cNvPr id="43" name="Text Box 80"/>
          <p:cNvSpPr txBox="1">
            <a:spLocks noChangeArrowheads="1"/>
          </p:cNvSpPr>
          <p:nvPr/>
        </p:nvSpPr>
        <p:spPr bwMode="auto">
          <a:xfrm>
            <a:off x="2279650" y="4006850"/>
            <a:ext cx="41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cs typeface="+mn-cs"/>
              </a:rPr>
              <a:t>2</a:t>
            </a:r>
          </a:p>
        </p:txBody>
      </p:sp>
      <p:sp>
        <p:nvSpPr>
          <p:cNvPr id="44" name="Text Box 81"/>
          <p:cNvSpPr txBox="1">
            <a:spLocks noChangeArrowheads="1"/>
          </p:cNvSpPr>
          <p:nvPr/>
        </p:nvSpPr>
        <p:spPr bwMode="auto">
          <a:xfrm>
            <a:off x="5222875" y="2360613"/>
            <a:ext cx="44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3</a:t>
            </a:r>
          </a:p>
        </p:txBody>
      </p:sp>
      <p:sp>
        <p:nvSpPr>
          <p:cNvPr id="46" name="Text Box 82"/>
          <p:cNvSpPr txBox="1">
            <a:spLocks noChangeArrowheads="1"/>
          </p:cNvSpPr>
          <p:nvPr/>
        </p:nvSpPr>
        <p:spPr bwMode="auto">
          <a:xfrm>
            <a:off x="5389563" y="2727325"/>
            <a:ext cx="461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cs typeface="+mn-cs"/>
              </a:rPr>
              <a:t>4</a:t>
            </a:r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auto">
          <a:xfrm>
            <a:off x="5030788" y="2909888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>
                <a:cs typeface="+mn-cs"/>
              </a:rPr>
              <a:t>5</a:t>
            </a:r>
          </a:p>
        </p:txBody>
      </p:sp>
      <p:sp>
        <p:nvSpPr>
          <p:cNvPr id="48" name="Text Box 84"/>
          <p:cNvSpPr txBox="1">
            <a:spLocks noChangeArrowheads="1"/>
          </p:cNvSpPr>
          <p:nvPr/>
        </p:nvSpPr>
        <p:spPr bwMode="auto">
          <a:xfrm>
            <a:off x="5046663" y="3457575"/>
            <a:ext cx="34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2</a:t>
            </a:r>
          </a:p>
        </p:txBody>
      </p:sp>
      <p:sp>
        <p:nvSpPr>
          <p:cNvPr id="50" name="Text Box 85"/>
          <p:cNvSpPr txBox="1">
            <a:spLocks noChangeArrowheads="1"/>
          </p:cNvSpPr>
          <p:nvPr/>
        </p:nvSpPr>
        <p:spPr bwMode="auto">
          <a:xfrm>
            <a:off x="5462588" y="3549650"/>
            <a:ext cx="388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5062538" y="4068763"/>
            <a:ext cx="331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2</a:t>
            </a:r>
          </a:p>
        </p:txBody>
      </p:sp>
      <p:sp>
        <p:nvSpPr>
          <p:cNvPr id="52" name="Text Box 88"/>
          <p:cNvSpPr txBox="1">
            <a:spLocks noChangeArrowheads="1"/>
          </p:cNvSpPr>
          <p:nvPr/>
        </p:nvSpPr>
        <p:spPr bwMode="auto">
          <a:xfrm>
            <a:off x="7883525" y="2270125"/>
            <a:ext cx="116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50,000</a:t>
            </a:r>
          </a:p>
        </p:txBody>
      </p:sp>
      <p:sp>
        <p:nvSpPr>
          <p:cNvPr id="53" name="Text Box 88"/>
          <p:cNvSpPr txBox="1">
            <a:spLocks noChangeArrowheads="1"/>
          </p:cNvSpPr>
          <p:nvPr/>
        </p:nvSpPr>
        <p:spPr bwMode="auto">
          <a:xfrm>
            <a:off x="7975600" y="3275013"/>
            <a:ext cx="116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100,000</a:t>
            </a:r>
          </a:p>
        </p:txBody>
      </p:sp>
      <p:sp>
        <p:nvSpPr>
          <p:cNvPr id="54" name="Text Box 88"/>
          <p:cNvSpPr txBox="1">
            <a:spLocks noChangeArrowheads="1"/>
          </p:cNvSpPr>
          <p:nvPr/>
        </p:nvSpPr>
        <p:spPr bwMode="auto">
          <a:xfrm>
            <a:off x="7975600" y="4281488"/>
            <a:ext cx="116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cs typeface="+mn-cs"/>
              </a:rPr>
              <a:t>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182563"/>
            <a:ext cx="65008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Question</a:t>
            </a:r>
            <a:endParaRPr lang="en-GB" sz="3600" dirty="0" smtClean="0">
              <a:ea typeface="+mj-ea"/>
              <a:cs typeface="+mj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3" y="3122613"/>
            <a:ext cx="7772400" cy="32527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Need to answer questions like: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Who produces what?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Where is it shipped?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What do the warehouses receive?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From which plant?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What do the stores / outlets receive?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From which warehouse?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  <a:cs typeface="+mn-cs"/>
              </a:rPr>
              <a:t>When?</a:t>
            </a:r>
            <a:endParaRPr lang="en-GB" sz="2400" dirty="0" smtClean="0">
              <a:ea typeface="+mn-ea"/>
              <a:cs typeface="+mn-cs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001713" y="1408113"/>
            <a:ext cx="779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58863" y="1655763"/>
            <a:ext cx="763428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cs typeface="+mn-cs"/>
              </a:rPr>
              <a:t>Design the optimal Supply Chain </a:t>
            </a:r>
          </a:p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cs typeface="+mn-cs"/>
              </a:rPr>
              <a:t>to </a:t>
            </a:r>
            <a:r>
              <a:rPr lang="en-US" sz="3200" u="sng" dirty="0">
                <a:solidFill>
                  <a:srgbClr val="800000"/>
                </a:solidFill>
                <a:cs typeface="+mn-cs"/>
              </a:rPr>
              <a:t>min</a:t>
            </a:r>
            <a:r>
              <a:rPr lang="en-US" sz="3200" dirty="0">
                <a:solidFill>
                  <a:srgbClr val="800000"/>
                </a:solidFill>
                <a:cs typeface="+mn-cs"/>
              </a:rPr>
              <a:t> total annual cost !</a:t>
            </a:r>
            <a:endParaRPr lang="en-GB" sz="3200" dirty="0">
              <a:solidFill>
                <a:srgbClr val="800000"/>
              </a:solidFill>
              <a:cs typeface="+mn-cs"/>
            </a:endParaRPr>
          </a:p>
        </p:txBody>
      </p:sp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974725" y="1670050"/>
          <a:ext cx="558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Clip" r:id="rId4" imgW="1854740" imgH="3988340" progId="MS_ClipArt_Gallery.2">
                  <p:embed/>
                </p:oleObj>
              </mc:Choice>
              <mc:Fallback>
                <p:oleObj name="Clip" r:id="rId4" imgW="1854740" imgH="398834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670050"/>
                        <a:ext cx="558800" cy="12017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ＭＳ Ｐゴシック"/>
      <a:cs typeface=""/>
    </a:majorFont>
    <a:minorFont>
      <a:latin typeface="Tahom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3747</Words>
  <Application>Microsoft Office PowerPoint</Application>
  <PresentationFormat>Letter Paper (8.5x11 in)</PresentationFormat>
  <Paragraphs>1396</Paragraphs>
  <Slides>65</Slides>
  <Notes>26</Notes>
  <HiddenSlides>4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84" baseType="lpstr">
      <vt:lpstr>MS PGothic</vt:lpstr>
      <vt:lpstr>MS PGothic</vt:lpstr>
      <vt:lpstr>Apple LiSung Light</vt:lpstr>
      <vt:lpstr>Arial</vt:lpstr>
      <vt:lpstr>Calibri</vt:lpstr>
      <vt:lpstr>HellasArial</vt:lpstr>
      <vt:lpstr>Symbol</vt:lpstr>
      <vt:lpstr>Tahoma</vt:lpstr>
      <vt:lpstr>Times New Roman</vt:lpstr>
      <vt:lpstr>Tw Cen MT</vt:lpstr>
      <vt:lpstr>Verdana</vt:lpstr>
      <vt:lpstr>Wingdings</vt:lpstr>
      <vt:lpstr>Wingdings 2</vt:lpstr>
      <vt:lpstr>Zapf Dingbats</vt:lpstr>
      <vt:lpstr>Median</vt:lpstr>
      <vt:lpstr>Chart</vt:lpstr>
      <vt:lpstr>Microsoft Excel Chart</vt:lpstr>
      <vt:lpstr>Clip</vt:lpstr>
      <vt:lpstr>Worksheet</vt:lpstr>
      <vt:lpstr>PowerPoint Presentation</vt:lpstr>
      <vt:lpstr>WHY do we need a course on  Supply Chain Analytics???</vt:lpstr>
      <vt:lpstr>PowerPoint Presentation</vt:lpstr>
      <vt:lpstr>A Common Sense Approach  Step 1: Assume all warehouses open</vt:lpstr>
      <vt:lpstr>PowerPoint Presentation</vt:lpstr>
      <vt:lpstr>Step 3: Close a 2nd Warehouse</vt:lpstr>
      <vt:lpstr>Final Assignment</vt:lpstr>
      <vt:lpstr>Case 2: Supply Chain Optimization</vt:lpstr>
      <vt:lpstr>Question</vt:lpstr>
      <vt:lpstr>Common Sense Method: Step 1</vt:lpstr>
      <vt:lpstr> </vt:lpstr>
      <vt:lpstr>PowerPoint Presentation</vt:lpstr>
      <vt:lpstr>Looks like a satisfactory solution</vt:lpstr>
      <vt:lpstr>What if we had a larger scale problem?</vt:lpstr>
      <vt:lpstr>A Supply Chain in China</vt:lpstr>
      <vt:lpstr>A Supply Chain in China</vt:lpstr>
      <vt:lpstr>A Supply Chain in China</vt:lpstr>
      <vt:lpstr>General Network Design Questions (e.g. Walmart)</vt:lpstr>
      <vt:lpstr>p-Median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Anticipated Annual Revenues (NPV)</vt:lpstr>
      <vt:lpstr>PowerPoint Presentation</vt:lpstr>
      <vt:lpstr>PowerPoint Presentation</vt:lpstr>
      <vt:lpstr>Can we predict customer reactions or the demand for a product (ice cream)?</vt:lpstr>
      <vt:lpstr>Demand Forecasting </vt:lpstr>
      <vt:lpstr>Time-Series Techniques</vt:lpstr>
      <vt:lpstr>Do you see any relationships in these data?</vt:lpstr>
      <vt:lpstr>Sales Forecast – Single Regression</vt:lpstr>
      <vt:lpstr>Sales Forecast - Multiple Regression</vt:lpstr>
      <vt:lpstr>Sales Forecast - Multiple Regression</vt:lpstr>
      <vt:lpstr>Sales Forecast - Multiple Regression</vt:lpstr>
      <vt:lpstr>Case 6: Assortment Planning</vt:lpstr>
      <vt:lpstr>Assortment Planning Example</vt:lpstr>
      <vt:lpstr>Assortment Planning Example</vt:lpstr>
      <vt:lpstr>Assortment Planning Example</vt:lpstr>
      <vt:lpstr>Assortment Planning Example</vt:lpstr>
      <vt:lpstr>PowerPoint Presentation</vt:lpstr>
      <vt:lpstr>Assortment Planning Example</vt:lpstr>
      <vt:lpstr>Assortment Planning Example</vt:lpstr>
      <vt:lpstr>Case 8: Distribution Planning</vt:lpstr>
      <vt:lpstr>Distribution Planning Example</vt:lpstr>
      <vt:lpstr>Distribution Planning – The Challenge</vt:lpstr>
      <vt:lpstr>Distribution Planning – The Challenge</vt:lpstr>
      <vt:lpstr>Distribution Planning – Solution Methods</vt:lpstr>
      <vt:lpstr>PowerPoint Presentation</vt:lpstr>
      <vt:lpstr>PowerPoint Presentation</vt:lpstr>
      <vt:lpstr>General Vehicle Routing Questions (e.g. FedEx)</vt:lpstr>
      <vt:lpstr>Case 7: Suppliers Selection – Multiple Criteria</vt:lpstr>
      <vt:lpstr>Analytical Hierarchy Process</vt:lpstr>
      <vt:lpstr>Analytical Hierarchy Process</vt:lpstr>
      <vt:lpstr>PowerPoint Presentation</vt:lpstr>
      <vt:lpstr>Analytical Hierarchy Process</vt:lpstr>
      <vt:lpstr>Case 8: Aggregate Planning</vt:lpstr>
      <vt:lpstr>Aggregate Planning</vt:lpstr>
      <vt:lpstr>Aggregate Planning</vt:lpstr>
      <vt:lpstr>General Aggregate Planning Questions (e.g. Toyota)</vt:lpstr>
      <vt:lpstr>Objectives of the course</vt:lpstr>
      <vt:lpstr>Course grading</vt:lpstr>
      <vt:lpstr>Honor code</vt:lpstr>
      <vt:lpstr>Materials for the course</vt:lpstr>
      <vt:lpstr>Contact information</vt:lpstr>
    </vt:vector>
  </TitlesOfParts>
  <Manager>Janice Hanson</Manager>
  <Company>The McGraw-Hill Companies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5e</dc:title>
  <dc:subject>Chapter 1</dc:subject>
  <dc:creator>Charlie Cook, The University of West Alabama</dc:creator>
  <cp:lastModifiedBy>Panagiotis Repoussis</cp:lastModifiedBy>
  <cp:revision>129</cp:revision>
  <cp:lastPrinted>2015-07-23T21:26:29Z</cp:lastPrinted>
  <dcterms:created xsi:type="dcterms:W3CDTF">1901-01-01T06:00:00Z</dcterms:created>
  <dcterms:modified xsi:type="dcterms:W3CDTF">2016-04-14T19:22:42Z</dcterms:modified>
</cp:coreProperties>
</file>