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82" r:id="rId3"/>
    <p:sldId id="383" r:id="rId4"/>
    <p:sldId id="384" r:id="rId5"/>
    <p:sldId id="386" r:id="rId6"/>
    <p:sldId id="387" r:id="rId7"/>
    <p:sldId id="388" r:id="rId8"/>
    <p:sldId id="389" r:id="rId9"/>
    <p:sldId id="393" r:id="rId10"/>
    <p:sldId id="394" r:id="rId11"/>
    <p:sldId id="390" r:id="rId12"/>
    <p:sldId id="408" r:id="rId13"/>
    <p:sldId id="396" r:id="rId14"/>
    <p:sldId id="397" r:id="rId15"/>
    <p:sldId id="398" r:id="rId16"/>
    <p:sldId id="399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26" autoAdjust="0"/>
  </p:normalViewPr>
  <p:slideViewPr>
    <p:cSldViewPr>
      <p:cViewPr varScale="1">
        <p:scale>
          <a:sx n="86" d="100"/>
          <a:sy n="86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1935-0A4D-457F-BDF0-994FA5FE208A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E58F-0BBC-46FC-A081-E30C01491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E58F-0BBC-46FC-A081-E30C014914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2377465" y="5989292"/>
            <a:ext cx="6766536" cy="7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Tahoma"/>
                <a:ea typeface="ＭＳ Ｐゴシック" charset="0"/>
                <a:cs typeface="Tahom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solidFill>
                  <a:schemeClr val="tx1"/>
                </a:solidFill>
                <a:ea typeface="+mj-ea"/>
                <a:cs typeface="+mj-cs"/>
              </a:rPr>
              <a:t>BIA </a:t>
            </a:r>
            <a:r>
              <a:rPr lang="en-US" cap="none" smtClean="0">
                <a:solidFill>
                  <a:schemeClr val="tx1"/>
                </a:solidFill>
                <a:ea typeface="+mj-ea"/>
                <a:cs typeface="+mj-cs"/>
              </a:rPr>
              <a:t>674 - Supply </a:t>
            </a:r>
            <a:r>
              <a:rPr lang="en-US" cap="none" dirty="0" smtClean="0">
                <a:solidFill>
                  <a:schemeClr val="tx1"/>
                </a:solidFill>
                <a:ea typeface="+mj-ea"/>
                <a:cs typeface="+mj-cs"/>
              </a:rPr>
              <a:t>Chain Analytics</a:t>
            </a:r>
            <a:endParaRPr lang="el-GR" cap="none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806" y="6080723"/>
            <a:ext cx="1717171" cy="73152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762000"/>
            <a:ext cx="8686800" cy="533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</a:t>
            </a:r>
            <a:r>
              <a:rPr lang="en-US" altLang="en-US" sz="1200">
                <a:latin typeface="Goudy" pitchFamily="2" charset="0"/>
              </a:rPr>
              <a:t>2002 Marshall L. Fisher – The Wharton School</a:t>
            </a:r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1622-B985-4CD9-AA0A-A7BEE650A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4541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8/28/14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179512" y="2366392"/>
            <a:ext cx="8812088" cy="99060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cap="none" smtClean="0"/>
              <a:t>11</a:t>
            </a:r>
            <a:r>
              <a:rPr lang="en-US" altLang="en-US" sz="3600" b="1" cap="none" smtClean="0"/>
              <a:t>c</a:t>
            </a:r>
            <a:r>
              <a:rPr lang="en-US" altLang="en-US" sz="3600" b="1" cap="none" dirty="0" smtClean="0"/>
              <a:t>. Sales and Operational Planning – </a:t>
            </a:r>
            <a:br>
              <a:rPr lang="en-US" altLang="en-US" sz="3600" b="1" cap="none" dirty="0" smtClean="0"/>
            </a:br>
            <a:r>
              <a:rPr lang="en-US" altLang="en-US" sz="3600" b="1" cap="none" dirty="0" smtClean="0"/>
              <a:t>Retail Analytics</a:t>
            </a:r>
          </a:p>
        </p:txBody>
      </p:sp>
    </p:spTree>
    <p:extLst>
      <p:ext uri="{BB962C8B-B14F-4D97-AF65-F5344CB8AC3E}">
        <p14:creationId xmlns:p14="http://schemas.microsoft.com/office/powerpoint/2010/main" val="238316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sales history to create a formula that best predicts chain sales from test scales</a:t>
            </a:r>
          </a:p>
          <a:p>
            <a:r>
              <a:rPr lang="en-US" dirty="0" smtClean="0"/>
              <a:t>Linear regression is a good approach.</a:t>
            </a:r>
          </a:p>
          <a:p>
            <a:pPr lvl="1"/>
            <a:r>
              <a:rPr lang="en-US" dirty="0" smtClean="0"/>
              <a:t>Multiply each test store’s sales by a factor (the coefficient in the linear regression)</a:t>
            </a:r>
          </a:p>
          <a:p>
            <a:pPr lvl="1"/>
            <a:r>
              <a:rPr lang="en-US" dirty="0" smtClean="0"/>
              <a:t>Factors are different for each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0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WINDOWS\DESKTOP\scanned images\scan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7500" b="8749"/>
          <a:stretch>
            <a:fillRect/>
          </a:stretch>
        </p:blipFill>
        <p:spPr bwMode="auto">
          <a:xfrm>
            <a:off x="2286000" y="2492896"/>
            <a:ext cx="4059993" cy="3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4"/>
          <p:cNvSpPr txBox="1">
            <a:spLocks noChangeArrowheads="1"/>
          </p:cNvSpPr>
          <p:nvPr/>
        </p:nvSpPr>
        <p:spPr bwMode="auto">
          <a:xfrm rot="16200000">
            <a:off x="188640" y="3769585"/>
            <a:ext cx="2808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latin typeface="Arial Unicode MS" pitchFamily="34" charset="-128"/>
              </a:rPr>
              <a:t>Actual Season Sales</a:t>
            </a:r>
            <a:endParaRPr lang="en-US" altLang="en-US" b="1" dirty="0">
              <a:latin typeface="Arial Unicode MS" pitchFamily="34" charset="-128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411760" y="6214866"/>
            <a:ext cx="4320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 Unicode MS" pitchFamily="34" charset="-128"/>
              </a:rPr>
              <a:t>Predicted Season Sales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720834"/>
            <a:ext cx="8153400" cy="4495800"/>
          </a:xfrm>
        </p:spPr>
        <p:txBody>
          <a:bodyPr/>
          <a:lstStyle/>
          <a:p>
            <a:r>
              <a:rPr lang="en-US" altLang="en-US" sz="2400" dirty="0">
                <a:latin typeface="Arial Unicode MS" pitchFamily="34" charset="-128"/>
              </a:rPr>
              <a:t>Predicted </a:t>
            </a:r>
            <a:r>
              <a:rPr lang="en-US" altLang="en-US" sz="2400" dirty="0" err="1">
                <a:latin typeface="Arial Unicode MS" pitchFamily="34" charset="-128"/>
              </a:rPr>
              <a:t>vs</a:t>
            </a:r>
            <a:r>
              <a:rPr lang="en-US" altLang="en-US" sz="2400" dirty="0">
                <a:latin typeface="Arial Unicode MS" pitchFamily="34" charset="-128"/>
              </a:rPr>
              <a:t> actual using new method with 10 test stores at same retailer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743200"/>
            <a:ext cx="7123113" cy="3566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Optimal In-Stock Rates</a:t>
            </a:r>
          </a:p>
        </p:txBody>
      </p:sp>
    </p:spTree>
    <p:extLst>
      <p:ext uri="{BB962C8B-B14F-4D97-AF65-F5344CB8AC3E}">
        <p14:creationId xmlns:p14="http://schemas.microsoft.com/office/powerpoint/2010/main" val="255578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In-Stock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in-stock rate of a product?</a:t>
            </a:r>
          </a:p>
          <a:p>
            <a:pPr lvl="1"/>
            <a:r>
              <a:rPr lang="en-US" dirty="0" smtClean="0"/>
              <a:t>Percentage of stores in a week that didn’t run out of that product before replenishment arrives</a:t>
            </a:r>
          </a:p>
          <a:p>
            <a:endParaRPr lang="en-US" dirty="0"/>
          </a:p>
          <a:p>
            <a:r>
              <a:rPr lang="en-US" dirty="0" smtClean="0"/>
              <a:t>Suppose that the in-stock rate of a product is 95% is this good or bad?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In-Stock rates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3054275"/>
              </p:ext>
            </p:extLst>
          </p:nvPr>
        </p:nvGraphicFramePr>
        <p:xfrm>
          <a:off x="395538" y="2673120"/>
          <a:ext cx="7992886" cy="400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58"/>
                <a:gridCol w="1525260"/>
                <a:gridCol w="1256867"/>
                <a:gridCol w="1256867"/>
                <a:gridCol w="1256867"/>
                <a:gridCol w="1256867"/>
              </a:tblGrid>
              <a:tr h="899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In-stock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Demand units per week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Price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Potential Revenue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Average lost revenue per week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250.27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Average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19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Sales capture rate / lost revenue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=1027/250.27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4853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is more accurate to use the sales-capture rate rather than the in-stock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In-Stock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much the sales capture rate will increase if the in-stock rate increase by 1%?</a:t>
            </a:r>
          </a:p>
          <a:p>
            <a:pPr lvl="1"/>
            <a:r>
              <a:rPr lang="en-US" dirty="0" smtClean="0"/>
              <a:t>Depends on the relative percentage of times that you lose none, one or more than one sale on that stock-out.</a:t>
            </a:r>
          </a:p>
          <a:p>
            <a:pPr lvl="1"/>
            <a:r>
              <a:rPr lang="en-US" dirty="0" smtClean="0"/>
              <a:t>Customers can respond to a variety of ways if they encounter a stock-out:</a:t>
            </a:r>
          </a:p>
          <a:p>
            <a:pPr lvl="2"/>
            <a:r>
              <a:rPr lang="en-US" dirty="0" smtClean="0"/>
              <a:t>No impact – they purchase a substitute</a:t>
            </a:r>
          </a:p>
          <a:p>
            <a:pPr lvl="2"/>
            <a:r>
              <a:rPr lang="en-US" dirty="0" smtClean="0"/>
              <a:t>Lost sale - Decide they can do without the item or hey buy it elsewhere</a:t>
            </a:r>
          </a:p>
          <a:p>
            <a:pPr lvl="2"/>
            <a:r>
              <a:rPr lang="en-US" dirty="0" smtClean="0"/>
              <a:t> Lost sales on an entire basket of items they planned to buy from your store</a:t>
            </a:r>
          </a:p>
          <a:p>
            <a:pPr lvl="2"/>
            <a:r>
              <a:rPr lang="en-US" dirty="0" smtClean="0"/>
              <a:t>They do not return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2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In-Stock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choose the optimal order point for a single item based on two costs?</a:t>
            </a:r>
          </a:p>
          <a:p>
            <a:pPr lvl="1"/>
            <a:r>
              <a:rPr lang="en-US" dirty="0" smtClean="0"/>
              <a:t>The cost of carrying the inventory</a:t>
            </a:r>
          </a:p>
          <a:p>
            <a:pPr lvl="1"/>
            <a:r>
              <a:rPr lang="en-US" dirty="0" smtClean="0"/>
              <a:t>The lost margin due to stock-outs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If the season has 52 weeks and you replenish the item every week, then the optimal in stock rate can be determined as follows:</a:t>
            </a:r>
          </a:p>
          <a:p>
            <a:pPr marL="365760" lvl="1" indent="0" algn="ctr">
              <a:buNone/>
            </a:pPr>
            <a:r>
              <a:rPr lang="en-US" dirty="0" smtClean="0"/>
              <a:t>Optimal in-stock rate = 1- (cost of carrying in inventory an item for one year/52*item gross margin) 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If replenishment deliveries are made at a frequency other than a week then 52 can be replaced with the number of delivery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1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743200"/>
            <a:ext cx="7123113" cy="3566120"/>
          </a:xfrm>
        </p:spPr>
        <p:txBody>
          <a:bodyPr>
            <a:normAutofit/>
          </a:bodyPr>
          <a:lstStyle/>
          <a:p>
            <a:pPr marL="937260" lvl="1" indent="-5715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Test Scales</a:t>
            </a:r>
            <a:endParaRPr lang="en-US" altLang="en-US" sz="3600" dirty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Merchandise Depth Test</a:t>
            </a:r>
          </a:p>
        </p:txBody>
      </p:sp>
    </p:spTree>
    <p:extLst>
      <p:ext uri="{BB962C8B-B14F-4D97-AF65-F5344CB8AC3E}">
        <p14:creationId xmlns:p14="http://schemas.microsoft.com/office/powerpoint/2010/main" val="309882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Merchandise Depth Test – Test Scales</a:t>
            </a:r>
          </a:p>
        </p:txBody>
      </p:sp>
      <p:sp>
        <p:nvSpPr>
          <p:cNvPr id="23556" name="Line 3"/>
          <p:cNvSpPr>
            <a:spLocks noChangeShapeType="1"/>
          </p:cNvSpPr>
          <p:nvPr/>
        </p:nvSpPr>
        <p:spPr bwMode="auto">
          <a:xfrm>
            <a:off x="533400" y="26670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May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2514600" y="2743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Sept</a:t>
            </a: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57912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Dec</a:t>
            </a: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781800" y="2743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Jan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7620000" y="2743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Feb</a:t>
            </a: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V="1">
            <a:off x="25908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 flipV="1">
            <a:off x="63246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 flipV="1">
            <a:off x="80772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</a:rPr>
              <a:t>Test</a:t>
            </a: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2971800" y="2209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</a:rPr>
              <a:t>Primary sales season</a:t>
            </a: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6477000" y="2209800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latin typeface="Arial Unicode MS" pitchFamily="34" charset="-128"/>
              </a:rPr>
              <a:t>Closeouts</a:t>
            </a:r>
          </a:p>
        </p:txBody>
      </p:sp>
      <p:sp>
        <p:nvSpPr>
          <p:cNvPr id="23568" name="Text Box 15"/>
          <p:cNvSpPr txBox="1">
            <a:spLocks noChangeArrowheads="1"/>
          </p:cNvSpPr>
          <p:nvPr/>
        </p:nvSpPr>
        <p:spPr bwMode="auto">
          <a:xfrm>
            <a:off x="381000" y="365760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itchFamily="34" charset="0"/>
              </a:rPr>
              <a:t>Goal is to predict total chain primary season sales from test </a:t>
            </a:r>
            <a:r>
              <a:rPr lang="en-US" altLang="en-US" b="1" dirty="0" smtClean="0">
                <a:latin typeface="Arial" pitchFamily="34" charset="0"/>
              </a:rPr>
              <a:t>sales (small batches of the new product in a few stores and measure how well they sell)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304800" y="1484784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EB0D0D"/>
                </a:solidFill>
                <a:latin typeface="Arial Unicode MS" pitchFamily="34" charset="-128"/>
              </a:rPr>
              <a:t>Typical calendar for Fall season</a:t>
            </a:r>
          </a:p>
        </p:txBody>
      </p:sp>
      <p:sp>
        <p:nvSpPr>
          <p:cNvPr id="23570" name="Text Box 17"/>
          <p:cNvSpPr txBox="1">
            <a:spLocks noChangeArrowheads="1"/>
          </p:cNvSpPr>
          <p:nvPr/>
        </p:nvSpPr>
        <p:spPr bwMode="auto">
          <a:xfrm>
            <a:off x="1828800" y="2743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EB0D0D"/>
                </a:solidFill>
                <a:latin typeface="Arial Unicode MS" pitchFamily="34" charset="-128"/>
              </a:rPr>
              <a:t>Aug</a:t>
            </a:r>
          </a:p>
        </p:txBody>
      </p:sp>
      <p:sp>
        <p:nvSpPr>
          <p:cNvPr id="23571" name="Text Box 18"/>
          <p:cNvSpPr txBox="1">
            <a:spLocks noChangeArrowheads="1"/>
          </p:cNvSpPr>
          <p:nvPr/>
        </p:nvSpPr>
        <p:spPr bwMode="auto">
          <a:xfrm>
            <a:off x="1676400" y="1920875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 Unicode MS" pitchFamily="34" charset="-128"/>
              </a:rPr>
              <a:t>Early Read</a:t>
            </a:r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 flipV="1">
            <a:off x="16764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 flipV="1">
            <a:off x="25908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2"/>
          <p:cNvSpPr txBox="1">
            <a:spLocks noChangeArrowheads="1"/>
          </p:cNvSpPr>
          <p:nvPr/>
        </p:nvSpPr>
        <p:spPr bwMode="auto">
          <a:xfrm>
            <a:off x="381000" y="5334000"/>
            <a:ext cx="822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"/>
                <a:cs typeface="Times New Roman" pitchFamily="18" charset="0"/>
              </a:rPr>
              <a:t>“</a:t>
            </a:r>
            <a:r>
              <a:rPr lang="en-US" altLang="en-US" sz="2000">
                <a:cs typeface="Times New Roman" pitchFamily="18" charset="0"/>
              </a:rPr>
              <a:t>Accurate Retail Testing of Fashion Merchandise: Methodology and Application”, Marshall  Fisher and Kumar Rajaram, </a:t>
            </a:r>
            <a:r>
              <a:rPr lang="en-US" altLang="en-US" sz="2000" i="1">
                <a:cs typeface="Times New Roman" pitchFamily="18" charset="0"/>
              </a:rPr>
              <a:t>Marketing Science, </a:t>
            </a:r>
            <a:r>
              <a:rPr lang="en-US" altLang="en-US" sz="2000">
                <a:cs typeface="Times New Roman" pitchFamily="18" charset="0"/>
              </a:rPr>
              <a:t>Summer, 2000</a:t>
            </a:r>
          </a:p>
        </p:txBody>
      </p:sp>
    </p:spTree>
    <p:extLst>
      <p:ext uri="{BB962C8B-B14F-4D97-AF65-F5344CB8AC3E}">
        <p14:creationId xmlns:p14="http://schemas.microsoft.com/office/powerpoint/2010/main" val="19711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I:\FISHDAV\pg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1" r="5652"/>
          <a:stretch>
            <a:fillRect/>
          </a:stretch>
        </p:blipFill>
        <p:spPr bwMode="auto">
          <a:xfrm>
            <a:off x="539552" y="1844824"/>
            <a:ext cx="591809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I:\FISHDAV\pg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47461" r="52826" b="47713"/>
          <a:stretch>
            <a:fillRect/>
          </a:stretch>
        </p:blipFill>
        <p:spPr bwMode="auto">
          <a:xfrm>
            <a:off x="7620000" y="3124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7239000" y="3429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EB0D0D"/>
                </a:solidFill>
                <a:latin typeface="Arial Unicode MS" pitchFamily="34" charset="-128"/>
              </a:rPr>
              <a:t>Test Stores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461967" y="1484784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313BB"/>
                </a:solidFill>
                <a:latin typeface="Arial Unicode MS" pitchFamily="34" charset="-128"/>
              </a:rPr>
              <a:t> </a:t>
            </a:r>
            <a:r>
              <a:rPr lang="en-US" altLang="en-US" sz="2000" b="1">
                <a:solidFill>
                  <a:srgbClr val="000099"/>
                </a:solidFill>
                <a:latin typeface="Arial Unicode MS" pitchFamily="34" charset="-128"/>
              </a:rPr>
              <a:t>Test design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alt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720" y="1551384"/>
            <a:ext cx="8110736" cy="4469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Typical Testing Process</a:t>
            </a:r>
          </a:p>
          <a:p>
            <a:r>
              <a:rPr lang="en-US" altLang="en-US" dirty="0" smtClean="0"/>
              <a:t>Step 1. Choose 25 </a:t>
            </a:r>
            <a:r>
              <a:rPr lang="en-US" altLang="en-US" b="1" dirty="0" smtClean="0">
                <a:solidFill>
                  <a:srgbClr val="FF0000"/>
                </a:solidFill>
              </a:rPr>
              <a:t>average stores</a:t>
            </a:r>
            <a:r>
              <a:rPr lang="en-US" altLang="en-US" dirty="0" smtClean="0"/>
              <a:t> e.g. average sales rate</a:t>
            </a:r>
          </a:p>
          <a:p>
            <a:r>
              <a:rPr lang="en-US" altLang="en-US" dirty="0" smtClean="0"/>
              <a:t>Step 2. Place product in those stores for 4 weeks</a:t>
            </a:r>
          </a:p>
          <a:p>
            <a:r>
              <a:rPr lang="en-US" altLang="en-US" dirty="0" smtClean="0"/>
              <a:t>Step 3. Forecast chain season sales as: </a:t>
            </a:r>
          </a:p>
          <a:p>
            <a:pPr>
              <a:buFontTx/>
              <a:buNone/>
            </a:pPr>
            <a:r>
              <a:rPr lang="en-US" altLang="en-US" dirty="0" smtClean="0"/>
              <a:t>  	(stores in chain/25) (weeks in season/4) * Total test sales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 smtClean="0"/>
              <a:t>Issue: This approach ignores seasonality factors, and demographics!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7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I:\FISHDAV\pg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t="17868" r="21199" b="19398"/>
          <a:stretch>
            <a:fillRect/>
          </a:stretch>
        </p:blipFill>
        <p:spPr bwMode="auto">
          <a:xfrm>
            <a:off x="1600200" y="1916831"/>
            <a:ext cx="4957733" cy="42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809520" y="6243082"/>
            <a:ext cx="3130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 Unicode MS" pitchFamily="34" charset="-128"/>
              </a:rPr>
              <a:t>Predicted Sales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 rot="16200000">
            <a:off x="59567" y="3684767"/>
            <a:ext cx="2557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latin typeface="Arial Unicode MS" pitchFamily="34" charset="-128"/>
              </a:rPr>
              <a:t>Actual Sales</a:t>
            </a:r>
            <a:endParaRPr lang="en-US" altLang="en-US" b="1" dirty="0">
              <a:latin typeface="Arial Unicode MS" pitchFamily="34" charset="-128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0" y="2127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9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372200" y="2852936"/>
            <a:ext cx="23762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99"/>
                </a:solidFill>
                <a:latin typeface="Arial Unicode MS" pitchFamily="34" charset="-128"/>
              </a:rPr>
              <a:t> Predicted </a:t>
            </a:r>
            <a:r>
              <a:rPr lang="en-US" altLang="en-US" sz="2000" b="1" dirty="0" err="1">
                <a:solidFill>
                  <a:srgbClr val="000099"/>
                </a:solidFill>
                <a:latin typeface="Arial Unicode MS" pitchFamily="34" charset="-128"/>
              </a:rPr>
              <a:t>vs</a:t>
            </a:r>
            <a:r>
              <a:rPr lang="en-US" altLang="en-US" sz="2000" b="1" dirty="0">
                <a:solidFill>
                  <a:srgbClr val="000099"/>
                </a:solidFill>
                <a:latin typeface="Arial Unicode MS" pitchFamily="34" charset="-128"/>
              </a:rPr>
              <a:t> actual using </a:t>
            </a:r>
            <a:r>
              <a:rPr lang="en-US" altLang="en-US" sz="2000" b="1" dirty="0" smtClean="0">
                <a:solidFill>
                  <a:srgbClr val="000099"/>
                </a:solidFill>
                <a:latin typeface="Arial Unicode MS" pitchFamily="34" charset="-128"/>
              </a:rPr>
              <a:t>current process </a:t>
            </a:r>
            <a:r>
              <a:rPr lang="en-US" altLang="en-US" sz="2000" b="1" dirty="0">
                <a:solidFill>
                  <a:srgbClr val="000099"/>
                </a:solidFill>
                <a:latin typeface="Arial Unicode MS" pitchFamily="34" charset="-128"/>
              </a:rPr>
              <a:t>with 25 test stores at apparel retailer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37728" y="1635968"/>
            <a:ext cx="8038728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Use </a:t>
            </a:r>
            <a:r>
              <a:rPr lang="en-US" altLang="en-US" b="1" dirty="0"/>
              <a:t>store clustering to find representative test stores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Cluster stores</a:t>
            </a:r>
            <a:r>
              <a:rPr lang="en-US" altLang="en-US" dirty="0" smtClean="0"/>
              <a:t> based on similarity of sales mix. Use K-median clustering for this.</a:t>
            </a:r>
          </a:p>
          <a:p>
            <a:r>
              <a:rPr lang="en-US" altLang="en-US" dirty="0" smtClean="0"/>
              <a:t>Choose most representative </a:t>
            </a:r>
            <a:r>
              <a:rPr lang="en-US" altLang="en-US" b="1" dirty="0" smtClean="0">
                <a:solidFill>
                  <a:srgbClr val="FF0000"/>
                </a:solidFill>
              </a:rPr>
              <a:t>store from each cluster</a:t>
            </a:r>
            <a:r>
              <a:rPr lang="en-US" altLang="en-US" dirty="0" smtClean="0"/>
              <a:t> to be a test store.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Fit formula</a:t>
            </a:r>
            <a:r>
              <a:rPr lang="en-US" altLang="en-US" dirty="0" smtClean="0"/>
              <a:t> that most accurately predicts chain season sales from test store sales. Test stores aren’t weighted equally.</a:t>
            </a:r>
          </a:p>
          <a:p>
            <a:r>
              <a:rPr lang="en-US" altLang="en-US" dirty="0" smtClean="0"/>
              <a:t>Can also </a:t>
            </a:r>
            <a:r>
              <a:rPr lang="en-US" altLang="en-US" b="1" dirty="0" smtClean="0">
                <a:solidFill>
                  <a:srgbClr val="FF0000"/>
                </a:solidFill>
              </a:rPr>
              <a:t>predict sales of each cluster</a:t>
            </a:r>
            <a:r>
              <a:rPr lang="en-US" altLang="en-US" dirty="0" smtClean="0"/>
              <a:t>, and hence store sales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68772"/>
              </p:ext>
            </p:extLst>
          </p:nvPr>
        </p:nvGraphicFramePr>
        <p:xfrm>
          <a:off x="2881313" y="1936750"/>
          <a:ext cx="389255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Document" r:id="rId3" imgW="3381756" imgH="4064508" progId="Word.Document.8">
                  <p:embed/>
                </p:oleObj>
              </mc:Choice>
              <mc:Fallback>
                <p:oleObj name="Document" r:id="rId3" imgW="3381756" imgH="4064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701" b="28125"/>
                      <a:stretch>
                        <a:fillRect/>
                      </a:stretch>
                    </p:blipFill>
                    <p:spPr bwMode="auto">
                      <a:xfrm>
                        <a:off x="2881313" y="1936750"/>
                        <a:ext cx="389255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92331" y="2358177"/>
            <a:ext cx="2133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</a:rPr>
              <a:t>Season sales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</a:rPr>
              <a:t>of store </a:t>
            </a:r>
            <a:r>
              <a:rPr lang="en-US" altLang="en-US" b="1" dirty="0" err="1">
                <a:solidFill>
                  <a:srgbClr val="FF0000"/>
                </a:solidFill>
                <a:latin typeface="Arial Unicode MS" pitchFamily="34" charset="-128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2150368" y="2852936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 flipV="1">
            <a:off x="4267200" y="2397072"/>
            <a:ext cx="0" cy="455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5848672" y="1693908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</a:rPr>
              <a:t>Difference in sales mix between store </a:t>
            </a:r>
            <a:r>
              <a:rPr lang="en-US" altLang="en-US" b="1" dirty="0" err="1">
                <a:solidFill>
                  <a:srgbClr val="FF0000"/>
                </a:solidFill>
                <a:latin typeface="Arial Unicode MS" pitchFamily="34" charset="-128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Arial Unicode MS" pitchFamily="34" charset="-128"/>
              </a:rPr>
              <a:t> &amp; store j</a:t>
            </a:r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553272" y="153823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553272" y="15382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6172200" y="3873500"/>
            <a:ext cx="243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 Unicode MS" pitchFamily="34" charset="-128"/>
              </a:rPr>
              <a:t>= 1 if store j chosen as a test store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H="1">
            <a:off x="4572000" y="43307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5029200" y="43307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381000" y="4178300"/>
            <a:ext cx="228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Arial Unicode MS" pitchFamily="34" charset="-128"/>
              </a:rPr>
              <a:t>=1 if store i assigned to cluster represented by test store j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3048000" y="49403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>
            <a:off x="2209800" y="49403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7230" y="1499428"/>
            <a:ext cx="372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Test store selection problem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896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Merchandise Depth Test – Test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sales percentages to calculate mix difference scores. For example, the mix difference between store 1 and 2 is |18-2|+|71-6|+|4-31|+|7-61|=162.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5105"/>
            <a:ext cx="4618438" cy="3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64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7596</TotalTime>
  <Words>789</Words>
  <Application>Microsoft Macintosh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Median</vt:lpstr>
      <vt:lpstr>Document</vt:lpstr>
      <vt:lpstr>PowerPoint Presentation</vt:lpstr>
      <vt:lpstr>Merchandise Depth Test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Merchandise Depth Test – Test Scales</vt:lpstr>
      <vt:lpstr>Optimal In-Stock Rates</vt:lpstr>
      <vt:lpstr>Optimal In-Stock rates</vt:lpstr>
      <vt:lpstr>Optimal In-Stock rates</vt:lpstr>
      <vt:lpstr>Optimal In-Stock rates</vt:lpstr>
      <vt:lpstr>Optimal In-Stock 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Assortment Planning</dc:title>
  <dc:creator>Panos</dc:creator>
  <cp:lastModifiedBy>Gregory Prastacos</cp:lastModifiedBy>
  <cp:revision>99</cp:revision>
  <dcterms:created xsi:type="dcterms:W3CDTF">2013-10-17T16:27:06Z</dcterms:created>
  <dcterms:modified xsi:type="dcterms:W3CDTF">2014-08-28T17:42:41Z</dcterms:modified>
</cp:coreProperties>
</file>