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37" d="100"/>
          <a:sy n="37" d="100"/>
        </p:scale>
        <p:origin x="43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9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9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1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1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0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3D0A-4056-495B-B461-EE39E126D61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2EA3-D73C-4CE3-AFCE-AE8B8F73E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8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+mn-lt"/>
              </a:rPr>
              <a:t>Excel</a:t>
            </a:r>
            <a:r>
              <a:rPr lang="en-US" altLang="zh-CN" b="1" dirty="0" smtClean="0">
                <a:latin typeface="+mn-lt"/>
              </a:rPr>
              <a:t> </a:t>
            </a:r>
            <a:r>
              <a:rPr lang="en-US" altLang="zh-CN" b="1" dirty="0" smtClean="0">
                <a:latin typeface="+mn-lt"/>
              </a:rPr>
              <a:t>Solver </a:t>
            </a:r>
            <a:r>
              <a:rPr lang="en-US" altLang="zh-CN" b="1" dirty="0" smtClean="0">
                <a:latin typeface="+mn-lt"/>
              </a:rPr>
              <a:t>Tutorial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BI&amp;A 674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78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Example Cont.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2306283"/>
            <a:ext cx="7750175" cy="40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Install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To use the Solver Add-in, you first need to load it in Excel.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Click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Microsoft Office Button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and then 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Excel Options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Add-Ins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and then in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Manage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box, select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Excel Add-ins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Add-Ins available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box, select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Solver Add-in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check box, and then 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Tip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   If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Solver Add-in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is not listed in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Add-Ins available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box, 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Browse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to locate the add-in.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If you get prompted that the Solver Add-in is not currently installed on your computer, click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to install it.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After you load the Solver Add-in,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Solver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command is available in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Analysis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group on the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tab.</a:t>
            </a:r>
            <a:endParaRPr lang="en-US" sz="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don’t have solver in add-in, you should download excel solver by searching google. And then install it by yourself.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Button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63" y="-23050500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8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6154"/>
            <a:ext cx="10515600" cy="1325563"/>
          </a:xfrm>
        </p:spPr>
        <p:txBody>
          <a:bodyPr/>
          <a:lstStyle/>
          <a:p>
            <a:r>
              <a:rPr lang="en-US" altLang="zh-CN" b="1" dirty="0" smtClean="0">
                <a:latin typeface="+mn-lt"/>
              </a:rPr>
              <a:t>How to Use </a:t>
            </a:r>
            <a:r>
              <a:rPr lang="en-US" b="1" dirty="0" smtClean="0">
                <a:latin typeface="+mn-lt"/>
              </a:rPr>
              <a:t>Solver</a:t>
            </a:r>
            <a:endParaRPr lang="en-US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114" y="2759545"/>
            <a:ext cx="10515600" cy="10632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80756" y="2789348"/>
            <a:ext cx="468086" cy="275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24457" y="2940016"/>
            <a:ext cx="642257" cy="35117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393371"/>
            <a:ext cx="1193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Step 1: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3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5526"/>
            <a:ext cx="10515600" cy="897618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How to Use Solver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965" y="971035"/>
            <a:ext cx="10515600" cy="4351338"/>
          </a:xfrm>
        </p:spPr>
        <p:txBody>
          <a:bodyPr/>
          <a:lstStyle/>
          <a:p>
            <a:r>
              <a:rPr lang="en-US" dirty="0" smtClean="0"/>
              <a:t>Step 2: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293033" y="1023144"/>
            <a:ext cx="9698087" cy="5517699"/>
            <a:chOff x="2499861" y="1240971"/>
            <a:chExt cx="9698087" cy="55176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99861" y="1240971"/>
              <a:ext cx="6148996" cy="5517699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7946571" y="1687286"/>
              <a:ext cx="478972" cy="3374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8425543" y="1856014"/>
              <a:ext cx="8817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296720" y="1478421"/>
              <a:ext cx="2536052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choose the cell of objective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946571" y="2583541"/>
              <a:ext cx="446315" cy="2612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8392886" y="2697840"/>
              <a:ext cx="8817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274629" y="2449285"/>
              <a:ext cx="292331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Choose cells of decision variables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9400" y="2960914"/>
              <a:ext cx="5497286" cy="183968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316686" y="4010707"/>
              <a:ext cx="9579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442956" y="3776858"/>
              <a:ext cx="191084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Define Constraints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5007429"/>
              <a:ext cx="2449286" cy="7075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021286" y="5388430"/>
              <a:ext cx="2286000" cy="23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400383" y="5219176"/>
              <a:ext cx="237795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Choose solving method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91200" y="6291943"/>
              <a:ext cx="1415143" cy="33745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7217229" y="6422571"/>
              <a:ext cx="2057400" cy="108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307286" y="6057221"/>
              <a:ext cx="273231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Finally click solve it will give you optimized result</a:t>
              </a:r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612572" y="1843087"/>
            <a:ext cx="5573486" cy="315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2199153" y="1992086"/>
            <a:ext cx="718218" cy="8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941" y="1672864"/>
            <a:ext cx="21991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Max: maximum objective</a:t>
            </a:r>
          </a:p>
          <a:p>
            <a:r>
              <a:rPr lang="en-US" sz="1400" dirty="0" smtClean="0"/>
              <a:t>Min: minimum objective</a:t>
            </a:r>
          </a:p>
          <a:p>
            <a:r>
              <a:rPr lang="en-US" sz="1400" dirty="0" smtClean="0"/>
              <a:t>Value of: define a value that you want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86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Furnco</a:t>
            </a:r>
            <a:r>
              <a:rPr lang="en-US" dirty="0" smtClean="0"/>
              <a:t> Manufactures desks and chairs. Each desk uses 4 units of wood and each chair uses 3 units of wood. A desk contributes $40 to profit and a chair contributes $25. Marketing restrictions require that the number of </a:t>
            </a:r>
            <a:r>
              <a:rPr lang="en-US" dirty="0" err="1" smtClean="0"/>
              <a:t>charis</a:t>
            </a:r>
            <a:r>
              <a:rPr lang="en-US" dirty="0" smtClean="0"/>
              <a:t> produced be at least twice the number of desk produced. There are 20 units of wood available.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Solver to maximize </a:t>
            </a:r>
            <a:r>
              <a:rPr lang="en-US" dirty="0" err="1" smtClean="0"/>
              <a:t>Furnco’s</a:t>
            </a:r>
            <a:r>
              <a:rPr lang="en-US" dirty="0" smtClean="0"/>
              <a:t>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Example Cont.</a:t>
            </a:r>
            <a:endParaRPr lang="en-US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43" y="1234950"/>
            <a:ext cx="8582025" cy="4905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5029" y="5181600"/>
            <a:ext cx="4212771" cy="5116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257800" y="5504765"/>
            <a:ext cx="506866" cy="15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64667" y="5323897"/>
            <a:ext cx="126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Constraints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5264" y="4262851"/>
            <a:ext cx="3358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Decision Variables: </a:t>
            </a:r>
            <a:r>
              <a:rPr lang="en-US" dirty="0" smtClean="0">
                <a:solidFill>
                  <a:srgbClr val="00B050"/>
                </a:solidFill>
              </a:rPr>
              <a:t>automatically </a:t>
            </a:r>
          </a:p>
          <a:p>
            <a:r>
              <a:rPr lang="en-US" dirty="0">
                <a:solidFill>
                  <a:srgbClr val="00B050"/>
                </a:solidFill>
              </a:rPr>
              <a:t>g</a:t>
            </a:r>
            <a:r>
              <a:rPr lang="en-US" dirty="0" smtClean="0">
                <a:solidFill>
                  <a:srgbClr val="00B050"/>
                </a:solidFill>
              </a:rPr>
              <a:t>et after running solver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5286" y="4416769"/>
            <a:ext cx="2830285" cy="3269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4486" y="5802086"/>
            <a:ext cx="1611085" cy="3265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  <a:endCxn id="9" idx="1"/>
          </p:cNvCxnSpPr>
          <p:nvPr/>
        </p:nvCxnSpPr>
        <p:spPr>
          <a:xfrm>
            <a:off x="3755571" y="4580251"/>
            <a:ext cx="329693" cy="5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55571" y="5965371"/>
            <a:ext cx="696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56000" y="5810657"/>
            <a:ext cx="485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 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automatically get after running solver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Example Cont.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From the sheet, blue parts give use the units that need by a desk and a chair. We also can know the total units of a wood available. Furthermore, the profit that contribute by a desk and a chair separately.</a:t>
            </a:r>
          </a:p>
          <a:p>
            <a:pPr marL="0" indent="0">
              <a:buNone/>
            </a:pPr>
            <a:r>
              <a:rPr lang="en-US" dirty="0" smtClean="0"/>
              <a:t> The Model Approach like: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x1 and x2 represent decision variables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 Maximize:  z=40x1+25x2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	</a:t>
            </a:r>
            <a:r>
              <a:rPr lang="en-US" dirty="0"/>
              <a:t> 4x1+3x2&lt;=20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x2</a:t>
            </a:r>
            <a:r>
              <a:rPr lang="en-US" dirty="0"/>
              <a:t>&gt;=</a:t>
            </a:r>
            <a:r>
              <a:rPr lang="en-US" dirty="0" smtClean="0"/>
              <a:t>2x1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x1&gt;=0; x2&gt;=0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0" name="Left Brace 9"/>
          <p:cNvSpPr/>
          <p:nvPr/>
        </p:nvSpPr>
        <p:spPr>
          <a:xfrm>
            <a:off x="1687286" y="4299858"/>
            <a:ext cx="457200" cy="16546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Example Cont.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Model Approach:</a:t>
            </a:r>
          </a:p>
          <a:p>
            <a:pPr marL="457200" lvl="1" indent="0">
              <a:buNone/>
            </a:pPr>
            <a:r>
              <a:rPr lang="en-US" dirty="0"/>
              <a:t>Define </a:t>
            </a:r>
            <a:r>
              <a:rPr lang="en-US" dirty="0" smtClean="0"/>
              <a:t>  B14 </a:t>
            </a:r>
            <a:r>
              <a:rPr lang="en-US" dirty="0"/>
              <a:t>= B17;</a:t>
            </a:r>
          </a:p>
          <a:p>
            <a:pPr marL="457200" lvl="1" indent="0">
              <a:buNone/>
            </a:pPr>
            <a:r>
              <a:rPr lang="en-US" dirty="0"/>
              <a:t>	        B18 =A5*A14+B5*B14</a:t>
            </a:r>
          </a:p>
          <a:p>
            <a:pPr marL="457200" lvl="1" indent="0">
              <a:buNone/>
            </a:pPr>
            <a:r>
              <a:rPr lang="en-US" dirty="0"/>
              <a:t>	        B20 =A10*A14+B10*B14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Then run Solver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3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Example Cont.</a:t>
            </a:r>
            <a:endParaRPr lang="en-US" b="1" dirty="0"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460" y="1690688"/>
            <a:ext cx="4814794" cy="43513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12974" y="2122715"/>
            <a:ext cx="250370" cy="16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8" idx="3"/>
          </p:cNvCxnSpPr>
          <p:nvPr/>
        </p:nvCxnSpPr>
        <p:spPr>
          <a:xfrm flipV="1">
            <a:off x="6063344" y="2202180"/>
            <a:ext cx="51271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83680" y="1996441"/>
            <a:ext cx="19411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Choose objective cell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133600" y="2334995"/>
            <a:ext cx="556260" cy="271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89860" y="2468880"/>
            <a:ext cx="4206240" cy="7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96100" y="2369820"/>
            <a:ext cx="2326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 want maximum profit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22620" y="2739152"/>
            <a:ext cx="340724" cy="293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>
          <a:xfrm>
            <a:off x="6063344" y="2885956"/>
            <a:ext cx="718456" cy="9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2809756"/>
            <a:ext cx="30554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Choose decision variables cells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60220" y="3179088"/>
            <a:ext cx="4373880" cy="13700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 flipV="1">
            <a:off x="6134100" y="3855720"/>
            <a:ext cx="899160" cy="83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18020" y="3680460"/>
            <a:ext cx="1883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Define constraints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69920" y="4686300"/>
            <a:ext cx="1798320" cy="198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3"/>
          </p:cNvCxnSpPr>
          <p:nvPr/>
        </p:nvCxnSpPr>
        <p:spPr>
          <a:xfrm>
            <a:off x="4968240" y="4785360"/>
            <a:ext cx="2164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47560" y="4594860"/>
            <a:ext cx="1962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 choose </a:t>
            </a:r>
            <a:r>
              <a:rPr lang="en-US" dirty="0" err="1" smtClean="0"/>
              <a:t>SimplexLP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013200" y="5486400"/>
            <a:ext cx="1181100" cy="4286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194300" y="5689600"/>
            <a:ext cx="1953260" cy="25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62800" y="5486400"/>
            <a:ext cx="1836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Finally, click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1596</TotalTime>
  <Words>264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Segoe UI</vt:lpstr>
      <vt:lpstr>Office Theme</vt:lpstr>
      <vt:lpstr>Excel Solver Tutorial</vt:lpstr>
      <vt:lpstr>Install</vt:lpstr>
      <vt:lpstr>How to Use Solver</vt:lpstr>
      <vt:lpstr>How to Use Solver</vt:lpstr>
      <vt:lpstr>Example:</vt:lpstr>
      <vt:lpstr>Example Cont.</vt:lpstr>
      <vt:lpstr>Example Cont. </vt:lpstr>
      <vt:lpstr>Example Cont.</vt:lpstr>
      <vt:lpstr>Example Cont.</vt:lpstr>
      <vt:lpstr>Example Cont.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Solver</dc:title>
  <dc:creator>helen liu</dc:creator>
  <cp:lastModifiedBy>helen liu</cp:lastModifiedBy>
  <cp:revision>19</cp:revision>
  <dcterms:created xsi:type="dcterms:W3CDTF">2014-09-03T23:44:09Z</dcterms:created>
  <dcterms:modified xsi:type="dcterms:W3CDTF">2014-09-12T02:52:24Z</dcterms:modified>
</cp:coreProperties>
</file>