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1" r:id="rId4"/>
    <p:sldId id="262" r:id="rId5"/>
    <p:sldId id="263" r:id="rId6"/>
    <p:sldId id="264" r:id="rId7"/>
    <p:sldId id="258" r:id="rId8"/>
    <p:sldId id="259" r:id="rId9"/>
    <p:sldId id="260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39" d="100"/>
          <a:sy n="39" d="100"/>
        </p:scale>
        <p:origin x="72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B0775-0526-4663-887E-0EEAF57B2862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A8D4E-5D11-4CE6-BF84-EFE0BA182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6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3A4F88-7928-3247-9C72-2D85380D8711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74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323809-9202-CA4B-A055-A9F69B76F00E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3335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752B5F-5768-614A-AAE9-0F9352655F58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4588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CDF433-ECB8-7846-9896-9885485C9B39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61258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1A3FB0-6625-E04F-A153-E37D3D9501EA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92677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1B932D-0D23-2E4A-8214-84D6CCB4D9A9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04555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990DBB-DED9-C94F-AE76-E90C7FDD1A44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1738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FAD5-22FE-4C25-A835-DD90A781715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92F1-EBB6-4855-AF13-D7F25C286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FAD5-22FE-4C25-A835-DD90A781715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92F1-EBB6-4855-AF13-D7F25C286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7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FAD5-22FE-4C25-A835-DD90A781715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92F1-EBB6-4855-AF13-D7F25C286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5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FAD5-22FE-4C25-A835-DD90A781715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92F1-EBB6-4855-AF13-D7F25C286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9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FAD5-22FE-4C25-A835-DD90A781715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92F1-EBB6-4855-AF13-D7F25C286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2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FAD5-22FE-4C25-A835-DD90A781715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92F1-EBB6-4855-AF13-D7F25C286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FAD5-22FE-4C25-A835-DD90A781715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92F1-EBB6-4855-AF13-D7F25C286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8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FAD5-22FE-4C25-A835-DD90A781715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92F1-EBB6-4855-AF13-D7F25C286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1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FAD5-22FE-4C25-A835-DD90A781715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92F1-EBB6-4855-AF13-D7F25C286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9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FAD5-22FE-4C25-A835-DD90A781715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92F1-EBB6-4855-AF13-D7F25C286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6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FAD5-22FE-4C25-A835-DD90A781715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92F1-EBB6-4855-AF13-D7F25C286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FAD5-22FE-4C25-A835-DD90A781715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C92F1-EBB6-4855-AF13-D7F25C286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4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ams.com/download/" TargetMode="External"/><Relationship Id="rId2" Type="http://schemas.openxmlformats.org/officeDocument/2006/relationships/hyperlink" Target="http://www.gams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ms.com/docs/document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+mn-lt"/>
              </a:rPr>
              <a:t>GAMS</a:t>
            </a:r>
            <a:r>
              <a:rPr lang="en-US" altLang="zh-CN" b="1" dirty="0" smtClean="0"/>
              <a:t> </a:t>
            </a:r>
            <a:r>
              <a:rPr lang="en-US" altLang="zh-CN" b="1" dirty="0">
                <a:latin typeface="+mn-lt"/>
              </a:rPr>
              <a:t>Tutorial</a:t>
            </a:r>
            <a:endParaRPr lang="en-US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/>
              <a:t>BI&amp;A 674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86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05" y="14594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Enter GAMS Code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05" y="1042002"/>
            <a:ext cx="10157052" cy="550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GAMS Code Explanation (define set)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2283999"/>
          </a:xfrm>
        </p:spPr>
        <p:txBody>
          <a:bodyPr/>
          <a:lstStyle/>
          <a:p>
            <a:pPr lvl="1"/>
            <a:r>
              <a:rPr lang="en-US" dirty="0" smtClean="0"/>
              <a:t>Sets are the basic building blocks of a GAMS model, corresponding exactly to the indices in the algebraic representation of models.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 this code, it means we give one set and named it as </a:t>
            </a:r>
            <a:r>
              <a:rPr lang="en-US" dirty="0" err="1" smtClean="0"/>
              <a:t>i</a:t>
            </a:r>
            <a:r>
              <a:rPr lang="en-US" dirty="0" smtClean="0"/>
              <a:t>. I also assigned member to set as {i1, i2, i3, i4, i5, i6}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9"/>
            <a:ext cx="7808843" cy="80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716" y="365125"/>
            <a:ext cx="10746084" cy="1325563"/>
          </a:xfrm>
        </p:spPr>
        <p:txBody>
          <a:bodyPr/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GAMS Code Explanation (Define Parameters)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518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7716" y="2584174"/>
            <a:ext cx="10746084" cy="3243399"/>
          </a:xfrm>
        </p:spPr>
        <p:txBody>
          <a:bodyPr/>
          <a:lstStyle/>
          <a:p>
            <a:r>
              <a:rPr lang="en-US" dirty="0" smtClean="0"/>
              <a:t>This statement declares the existence of two parameters, give them name k and NPV, and declares their domains to be </a:t>
            </a:r>
            <a:r>
              <a:rPr lang="en-US" dirty="0" err="1" smtClean="0"/>
              <a:t>i</a:t>
            </a:r>
            <a:r>
              <a:rPr lang="en-US" dirty="0" smtClean="0"/>
              <a:t>. (domains is the set) </a:t>
            </a:r>
          </a:p>
          <a:p>
            <a:r>
              <a:rPr lang="en-US" dirty="0" smtClean="0"/>
              <a:t>The statement also gives documentary text for each parameters and assigns values of K(</a:t>
            </a:r>
            <a:r>
              <a:rPr lang="en-US" dirty="0" err="1" smtClean="0"/>
              <a:t>i</a:t>
            </a:r>
            <a:r>
              <a:rPr lang="en-US" dirty="0" smtClean="0"/>
              <a:t>) and NPV(</a:t>
            </a:r>
            <a:r>
              <a:rPr lang="en-US" dirty="0" err="1" smtClean="0"/>
              <a:t>i</a:t>
            </a:r>
            <a:r>
              <a:rPr lang="en-US" dirty="0" smtClean="0"/>
              <a:t>) for each element of </a:t>
            </a:r>
            <a:r>
              <a:rPr lang="en-US" dirty="0" err="1" smtClean="0"/>
              <a:t>i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A Scalar is regarded as a parameter that has no domain.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16" y="1608000"/>
            <a:ext cx="11293618" cy="976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16" y="4781270"/>
            <a:ext cx="4421484" cy="39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052" y="0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GAMS Code Explanation (define variables)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2" y="2882349"/>
            <a:ext cx="10515600" cy="3882864"/>
          </a:xfrm>
        </p:spPr>
        <p:txBody>
          <a:bodyPr>
            <a:normAutofit/>
          </a:bodyPr>
          <a:lstStyle/>
          <a:p>
            <a:r>
              <a:rPr lang="en-US" dirty="0" smtClean="0"/>
              <a:t>This statement results in the declaration of a project variable for </a:t>
            </a:r>
            <a:r>
              <a:rPr lang="en-US" dirty="0" err="1" smtClean="0"/>
              <a:t>i</a:t>
            </a:r>
            <a:r>
              <a:rPr lang="en-US" dirty="0" smtClean="0"/>
              <a:t>.</a:t>
            </a:r>
          </a:p>
          <a:p>
            <a:r>
              <a:rPr lang="en-US" dirty="0" smtClean="0"/>
              <a:t>Z variable is declared without a domain because it is a scalar quantity. </a:t>
            </a:r>
          </a:p>
          <a:p>
            <a:r>
              <a:rPr lang="en-US" dirty="0" smtClean="0"/>
              <a:t>Once declared, every variable must assign a type. For here we define x as binary variables.  (Tables shows permissible variable types)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89" y="1196682"/>
            <a:ext cx="7391400" cy="1502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175" y="4770783"/>
            <a:ext cx="6907976" cy="199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052" y="0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GAMS Code Explanation (Define Equation)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02" y="1325563"/>
            <a:ext cx="11568455" cy="328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052" y="0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GAMS Code Explanation (Define Equation)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2" y="1590261"/>
            <a:ext cx="10790582" cy="4909930"/>
          </a:xfrm>
        </p:spPr>
        <p:txBody>
          <a:bodyPr>
            <a:normAutofit/>
          </a:bodyPr>
          <a:lstStyle/>
          <a:p>
            <a:r>
              <a:rPr lang="en-US" dirty="0" smtClean="0"/>
              <a:t>Equation must be declared and defined in separate statements. </a:t>
            </a:r>
            <a:endParaRPr lang="en-US" dirty="0"/>
          </a:p>
          <a:p>
            <a:r>
              <a:rPr lang="en-US" dirty="0" smtClean="0"/>
              <a:t>Equation Definition</a:t>
            </a:r>
          </a:p>
          <a:p>
            <a:pPr lvl="1"/>
            <a:r>
              <a:rPr lang="en-US" dirty="0" smtClean="0"/>
              <a:t> The name of the equation being defined</a:t>
            </a:r>
          </a:p>
          <a:p>
            <a:pPr lvl="1"/>
            <a:r>
              <a:rPr lang="en-US" dirty="0" smtClean="0"/>
              <a:t>The domain</a:t>
            </a:r>
          </a:p>
          <a:p>
            <a:pPr lvl="1"/>
            <a:r>
              <a:rPr lang="en-US" dirty="0" smtClean="0"/>
              <a:t>Domain restriction condition</a:t>
            </a:r>
          </a:p>
          <a:p>
            <a:pPr lvl="1"/>
            <a:r>
              <a:rPr lang="en-US" dirty="0" smtClean="0"/>
              <a:t>The symbol ‘..’</a:t>
            </a:r>
          </a:p>
          <a:p>
            <a:pPr lvl="1"/>
            <a:r>
              <a:rPr lang="en-US" dirty="0" smtClean="0"/>
              <a:t>Left-hand-side expression</a:t>
            </a:r>
          </a:p>
          <a:p>
            <a:pPr lvl="1"/>
            <a:r>
              <a:rPr lang="en-US" dirty="0" smtClean="0"/>
              <a:t>Relational operator: =l=, =e=, or =g= (means less than, equal to, greater than)</a:t>
            </a:r>
          </a:p>
          <a:p>
            <a:pPr lvl="1"/>
            <a:r>
              <a:rPr lang="en-US" dirty="0" err="1" smtClean="0"/>
              <a:t>Rgith</a:t>
            </a:r>
            <a:r>
              <a:rPr lang="en-US" dirty="0" smtClean="0"/>
              <a:t> – hand expression</a:t>
            </a:r>
          </a:p>
        </p:txBody>
      </p:sp>
    </p:spTree>
    <p:extLst>
      <p:ext uri="{BB962C8B-B14F-4D97-AF65-F5344CB8AC3E}">
        <p14:creationId xmlns:p14="http://schemas.microsoft.com/office/powerpoint/2010/main" val="5105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GAMS Code Explanation (State Model)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9226"/>
            <a:ext cx="10515600" cy="2030826"/>
          </a:xfrm>
        </p:spPr>
        <p:txBody>
          <a:bodyPr/>
          <a:lstStyle/>
          <a:p>
            <a:r>
              <a:rPr lang="en-US" dirty="0" smtClean="0"/>
              <a:t>This statement may seem superfluous, but it is useful to advanced users who may create several models in one GAMS run</a:t>
            </a:r>
          </a:p>
          <a:p>
            <a:r>
              <a:rPr lang="en-US" b="1" dirty="0" smtClean="0"/>
              <a:t>All </a:t>
            </a:r>
            <a:r>
              <a:rPr lang="en-US" dirty="0" smtClean="0"/>
              <a:t>means it include all previously defined equations.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32057"/>
            <a:ext cx="4497661" cy="41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GAMS Code Explanation (State Solve)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9225"/>
            <a:ext cx="10515600" cy="3680723"/>
          </a:xfrm>
        </p:spPr>
        <p:txBody>
          <a:bodyPr>
            <a:normAutofit/>
          </a:bodyPr>
          <a:lstStyle/>
          <a:p>
            <a:r>
              <a:rPr lang="en-US" dirty="0" smtClean="0"/>
              <a:t>The format of the solve statement is as follow:</a:t>
            </a:r>
          </a:p>
          <a:p>
            <a:pPr lvl="1"/>
            <a:r>
              <a:rPr lang="en-US" dirty="0" smtClean="0"/>
              <a:t>The key word solve</a:t>
            </a:r>
          </a:p>
          <a:p>
            <a:pPr lvl="1"/>
            <a:r>
              <a:rPr lang="en-US" dirty="0" smtClean="0"/>
              <a:t>The name of the model to be solved</a:t>
            </a:r>
          </a:p>
          <a:p>
            <a:pPr lvl="1"/>
            <a:r>
              <a:rPr lang="en-US" dirty="0" smtClean="0"/>
              <a:t>The key word using</a:t>
            </a:r>
          </a:p>
          <a:p>
            <a:pPr lvl="1"/>
            <a:r>
              <a:rPr lang="en-US" dirty="0" smtClean="0"/>
              <a:t>The available solution procedure. Three common used list</a:t>
            </a:r>
          </a:p>
          <a:p>
            <a:pPr lvl="2"/>
            <a:r>
              <a:rPr lang="en-US" dirty="0" smtClean="0"/>
              <a:t>LP	for linear programming</a:t>
            </a:r>
          </a:p>
          <a:p>
            <a:pPr lvl="2"/>
            <a:r>
              <a:rPr lang="en-US" dirty="0" err="1" smtClean="0"/>
              <a:t>Mip</a:t>
            </a:r>
            <a:r>
              <a:rPr lang="en-US" dirty="0" smtClean="0"/>
              <a:t> 	for mixed integer programming</a:t>
            </a:r>
          </a:p>
          <a:p>
            <a:pPr lvl="2"/>
            <a:r>
              <a:rPr lang="en-US" dirty="0" err="1" smtClean="0"/>
              <a:t>Nlp</a:t>
            </a:r>
            <a:r>
              <a:rPr lang="en-US" dirty="0" smtClean="0"/>
              <a:t> 	 for non linear programming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7"/>
            <a:ext cx="7304686" cy="53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GAMS Code Explanation (State display)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357" y="1760605"/>
            <a:ext cx="3877503" cy="123167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3390793"/>
            <a:ext cx="10515600" cy="2030826"/>
          </a:xfrm>
        </p:spPr>
        <p:txBody>
          <a:bodyPr>
            <a:normAutofit/>
          </a:bodyPr>
          <a:lstStyle/>
          <a:p>
            <a:r>
              <a:rPr lang="en-US" dirty="0" smtClean="0"/>
              <a:t>This statement will call for a printout of the final levels </a:t>
            </a:r>
            <a:r>
              <a:rPr lang="en-US" dirty="0" err="1" smtClean="0"/>
              <a:t>x.l</a:t>
            </a:r>
            <a:r>
              <a:rPr lang="en-US" dirty="0" smtClean="0"/>
              <a:t> and </a:t>
            </a:r>
            <a:r>
              <a:rPr lang="en-US" dirty="0" err="1" smtClean="0"/>
              <a:t>z.l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.l means level or primal value.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19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853887" y="1481139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Select:  </a:t>
            </a:r>
            <a:r>
              <a:rPr lang="en-US" sz="2000" b="1" i="1" dirty="0">
                <a:latin typeface="Calibri" charset="0"/>
                <a:ea typeface="ＭＳ Ｐゴシック" charset="0"/>
                <a:cs typeface="ＭＳ Ｐゴシック" charset="0"/>
              </a:rPr>
              <a:t>File </a:t>
            </a:r>
            <a:r>
              <a:rPr lang="en-US" sz="2000" b="1" i="1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 Run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, or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Press the </a:t>
            </a:r>
            <a:r>
              <a:rPr lang="en-US" sz="2000" b="1" i="1" dirty="0">
                <a:latin typeface="Calibri" charset="0"/>
                <a:ea typeface="ＭＳ Ｐゴシック" charset="0"/>
                <a:cs typeface="ＭＳ Ｐゴシック" charset="0"/>
              </a:rPr>
              <a:t>red arrow	 button</a:t>
            </a:r>
          </a:p>
        </p:txBody>
      </p:sp>
      <p:sp>
        <p:nvSpPr>
          <p:cNvPr id="450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Run the Model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7" t="10568" r="34341" b="81029"/>
          <a:stretch>
            <a:fillRect/>
          </a:stretch>
        </p:blipFill>
        <p:spPr bwMode="auto">
          <a:xfrm>
            <a:off x="5794074" y="1476377"/>
            <a:ext cx="4032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661" y="2773364"/>
            <a:ext cx="6578826" cy="3847078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45061" idx="2"/>
          </p:cNvCxnSpPr>
          <p:nvPr/>
        </p:nvCxnSpPr>
        <p:spPr>
          <a:xfrm flipH="1">
            <a:off x="4651514" y="1949452"/>
            <a:ext cx="1344173" cy="11303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7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Introduction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GAMS Website</a:t>
            </a:r>
            <a:endParaRPr lang="en-US" sz="3200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sz="3200" u="sng" dirty="0" smtClean="0">
                <a:latin typeface="Calibri" charset="0"/>
                <a:ea typeface="ＭＳ Ｐゴシック" charset="0"/>
                <a:hlinkClick r:id="rId2"/>
              </a:rPr>
              <a:t>www.gams.com</a:t>
            </a:r>
            <a:endParaRPr lang="en-US" sz="3200" u="sng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sz="3200" u="sng" dirty="0" smtClean="0">
                <a:latin typeface="Calibri" charset="0"/>
                <a:ea typeface="ＭＳ Ｐゴシック" charset="0"/>
                <a:hlinkClick r:id="rId3"/>
              </a:rPr>
              <a:t>http://gams.com/download/</a:t>
            </a:r>
            <a:r>
              <a:rPr lang="en-US" sz="3200" u="sng" dirty="0" smtClean="0">
                <a:latin typeface="Calibri" charset="0"/>
                <a:ea typeface="ＭＳ Ｐゴシック" charset="0"/>
              </a:rPr>
              <a:t>   </a:t>
            </a:r>
            <a:r>
              <a:rPr lang="en-US" sz="3200" u="sng" dirty="0" smtClean="0">
                <a:latin typeface="Calibri" charset="0"/>
                <a:ea typeface="ＭＳ Ｐゴシック" charset="0"/>
                <a:sym typeface="Wingdings"/>
              </a:rPr>
              <a:t>  </a:t>
            </a:r>
            <a:r>
              <a:rPr lang="en-US" sz="3200" u="sng" dirty="0" smtClean="0">
                <a:latin typeface="Calibri" charset="0"/>
                <a:ea typeface="ＭＳ Ｐゴシック" charset="0"/>
              </a:rPr>
              <a:t>Download here</a:t>
            </a:r>
            <a:endParaRPr lang="en-US" sz="3200" dirty="0" smtClean="0"/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Run setup.exe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Use the Windows Explorer to browse the CD and double click </a:t>
            </a:r>
            <a:r>
              <a:rPr lang="en-US" b="1" i="1" dirty="0">
                <a:latin typeface="Calibri" charset="0"/>
                <a:ea typeface="ＭＳ Ｐゴシック" charset="0"/>
              </a:rPr>
              <a:t>setup.exe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After installing GAMS there is             on you desktop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499" y="4313169"/>
            <a:ext cx="7429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8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GAMS Model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8146774" cy="458828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339548" y="3200400"/>
            <a:ext cx="1749287" cy="6559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088835" y="2445026"/>
            <a:ext cx="4432852" cy="9342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605629" y="2260360"/>
            <a:ext cx="174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Optimal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9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itle 1"/>
          <p:cNvSpPr>
            <a:spLocks noGrp="1"/>
          </p:cNvSpPr>
          <p:nvPr>
            <p:ph type="title"/>
          </p:nvPr>
        </p:nvSpPr>
        <p:spPr>
          <a:xfrm>
            <a:off x="108585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Viewing Results File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715000" y="2133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100" y="989867"/>
            <a:ext cx="10058400" cy="1334233"/>
          </a:xfrm>
        </p:spPr>
        <p:txBody>
          <a:bodyPr/>
          <a:lstStyle/>
          <a:p>
            <a:r>
              <a:rPr lang="en-US" dirty="0" smtClean="0"/>
              <a:t>After running </a:t>
            </a:r>
            <a:r>
              <a:rPr lang="en-US" b="1" i="1" dirty="0" smtClean="0"/>
              <a:t>.gms file</a:t>
            </a:r>
            <a:r>
              <a:rPr lang="en-US" dirty="0" smtClean="0"/>
              <a:t>, it will automatically build a </a:t>
            </a:r>
            <a:r>
              <a:rPr lang="en-US" b="1" i="1" dirty="0" smtClean="0"/>
              <a:t>.</a:t>
            </a:r>
            <a:r>
              <a:rPr lang="en-US" b="1" i="1" dirty="0" err="1" smtClean="0"/>
              <a:t>lst</a:t>
            </a:r>
            <a:r>
              <a:rPr lang="en-US" b="1" i="1" dirty="0" smtClean="0"/>
              <a:t> file</a:t>
            </a:r>
            <a:r>
              <a:rPr lang="en-US" dirty="0" smtClean="0"/>
              <a:t>. You can find result from .</a:t>
            </a:r>
            <a:r>
              <a:rPr lang="en-US" dirty="0" err="1" smtClean="0"/>
              <a:t>lst</a:t>
            </a:r>
            <a:r>
              <a:rPr lang="en-US" dirty="0" smtClean="0"/>
              <a:t> file. If there are some mistakes, .</a:t>
            </a:r>
            <a:r>
              <a:rPr lang="en-US" dirty="0" err="1" smtClean="0"/>
              <a:t>lst</a:t>
            </a:r>
            <a:r>
              <a:rPr lang="en-US" dirty="0" smtClean="0"/>
              <a:t> file will also tell you what kind of mistake that you make.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437" y="2778126"/>
            <a:ext cx="6448425" cy="360045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800100" y="3165536"/>
            <a:ext cx="1847850" cy="5548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" y="2765426"/>
            <a:ext cx="6594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.</a:t>
            </a:r>
            <a:r>
              <a:rPr lang="en-US" sz="2000" b="1" i="1" dirty="0" smtClean="0"/>
              <a:t>gms file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419475" y="2778126"/>
            <a:ext cx="5895975" cy="10747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578124" y="2580760"/>
            <a:ext cx="8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.</a:t>
            </a:r>
            <a:r>
              <a:rPr lang="en-US" b="1" i="1" dirty="0" err="1" smtClean="0"/>
              <a:t>lst</a:t>
            </a:r>
            <a:r>
              <a:rPr lang="en-US" b="1" i="1" dirty="0" smtClean="0"/>
              <a:t>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Example 2 (linear programming)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supply plants, 3 markets and 1 commodity (book). </a:t>
            </a:r>
          </a:p>
          <a:p>
            <a:r>
              <a:rPr lang="en-US" dirty="0" smtClean="0"/>
              <a:t>Given: unit costs of shipping (c = $90 per case per thousand miles)</a:t>
            </a:r>
          </a:p>
          <a:p>
            <a:r>
              <a:rPr lang="en-US" dirty="0" smtClean="0"/>
              <a:t>How much to ship to minimize total transportation cost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469384"/>
              </p:ext>
            </p:extLst>
          </p:nvPr>
        </p:nvGraphicFramePr>
        <p:xfrm>
          <a:off x="1256748" y="3745630"/>
          <a:ext cx="8128000" cy="2283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Distances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94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Markets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York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Chicago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Topeka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Supply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94">
                <a:tc>
                  <a:txBody>
                    <a:bodyPr/>
                    <a:lstStyle/>
                    <a:p>
                      <a:r>
                        <a:rPr lang="en-US" dirty="0" smtClean="0"/>
                        <a:t>Seattle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San</a:t>
                      </a:r>
                      <a:r>
                        <a:rPr lang="en-US" baseline="0" dirty="0" smtClean="0"/>
                        <a:t> Diego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Demand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3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7001" y="168965"/>
            <a:ext cx="8153400" cy="990600"/>
          </a:xfrm>
        </p:spPr>
        <p:txBody>
          <a:bodyPr/>
          <a:lstStyle/>
          <a:p>
            <a:r>
              <a:rPr lang="en-US" altLang="en-US" b="1" dirty="0" smtClean="0">
                <a:latin typeface="+mn-lt"/>
              </a:rPr>
              <a:t>Project Portfolio Example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25418" y="1401418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 smtClean="0"/>
              <a:t>Solution</a:t>
            </a:r>
          </a:p>
          <a:p>
            <a:pPr>
              <a:defRPr/>
            </a:pPr>
            <a:r>
              <a:rPr lang="en-US" dirty="0" smtClean="0"/>
              <a:t>Binary Decision Variables: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i,j</a:t>
            </a:r>
            <a:r>
              <a:rPr lang="en-US" dirty="0" smtClean="0"/>
              <a:t> (amount to ship from plant I to </a:t>
            </a:r>
            <a:r>
              <a:rPr lang="en-US" dirty="0" err="1" smtClean="0"/>
              <a:t>maket</a:t>
            </a:r>
            <a:r>
              <a:rPr lang="en-US" dirty="0" smtClean="0"/>
              <a:t> j)</a:t>
            </a:r>
          </a:p>
          <a:p>
            <a:pPr>
              <a:defRPr/>
            </a:pPr>
            <a:r>
              <a:rPr lang="en-US" b="1" dirty="0" smtClean="0"/>
              <a:t>Model</a:t>
            </a:r>
          </a:p>
          <a:p>
            <a:pPr lvl="1">
              <a:defRPr/>
            </a:pPr>
            <a:r>
              <a:rPr lang="en-US" dirty="0" smtClean="0"/>
              <a:t>Observe supply limit at plat i:</a:t>
            </a:r>
          </a:p>
          <a:p>
            <a:pPr lvl="2">
              <a:defRPr/>
            </a:pPr>
            <a:r>
              <a:rPr lang="en-US" dirty="0" smtClean="0">
                <a:latin typeface="Times New Roman" panose="02020603050405020304" pitchFamily="18" charset="0"/>
              </a:rPr>
              <a:t>∑</a:t>
            </a:r>
            <a:r>
              <a:rPr lang="en-US" i="1" baseline="-25000" dirty="0" smtClean="0">
                <a:latin typeface="Times New Roman" panose="02020603050405020304" pitchFamily="18" charset="0"/>
              </a:rPr>
              <a:t>j</a:t>
            </a:r>
            <a:r>
              <a:rPr lang="en-US" baseline="-25000" dirty="0" smtClean="0">
                <a:latin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</a:rPr>
              <a:t>x</a:t>
            </a:r>
            <a:r>
              <a:rPr lang="en-US" i="1" baseline="-25000" dirty="0" err="1" smtClean="0">
                <a:latin typeface="Times New Roman" panose="02020603050405020304" pitchFamily="18" charset="0"/>
              </a:rPr>
              <a:t>ij</a:t>
            </a:r>
            <a:r>
              <a:rPr lang="en-US" i="1" baseline="-25000" dirty="0" smtClean="0">
                <a:latin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≤  supply of commodity of plant I</a:t>
            </a:r>
          </a:p>
          <a:p>
            <a:pPr lvl="1">
              <a:defRPr/>
            </a:pPr>
            <a:r>
              <a:rPr lang="en-US" dirty="0" smtClean="0"/>
              <a:t>Satisfy demand at market j:</a:t>
            </a:r>
          </a:p>
          <a:p>
            <a:pPr lvl="2">
              <a:defRPr/>
            </a:pPr>
            <a:r>
              <a:rPr lang="en-US" dirty="0" smtClean="0">
                <a:latin typeface="Times New Roman" panose="02020603050405020304" pitchFamily="18" charset="0"/>
              </a:rPr>
              <a:t>∑</a:t>
            </a:r>
            <a:r>
              <a:rPr lang="en-US" i="1" baseline="-25000" dirty="0" err="1" smtClean="0">
                <a:latin typeface="Times New Roman" panose="02020603050405020304" pitchFamily="18" charset="0"/>
              </a:rPr>
              <a:t>i</a:t>
            </a:r>
            <a:r>
              <a:rPr lang="en-US" baseline="-25000" dirty="0" smtClean="0">
                <a:latin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</a:rPr>
              <a:t>x</a:t>
            </a:r>
            <a:r>
              <a:rPr lang="en-US" i="1" baseline="-25000" dirty="0" err="1" smtClean="0">
                <a:latin typeface="Times New Roman" panose="02020603050405020304" pitchFamily="18" charset="0"/>
              </a:rPr>
              <a:t>ij</a:t>
            </a:r>
            <a:r>
              <a:rPr lang="en-US" i="1" dirty="0" smtClean="0">
                <a:latin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≥ demand for commodity at market j</a:t>
            </a:r>
            <a:endParaRPr lang="en-US" dirty="0" smtClean="0"/>
          </a:p>
          <a:p>
            <a:pPr marL="228600" lvl="2">
              <a:spcBef>
                <a:spcPts val="1000"/>
              </a:spcBef>
              <a:defRPr/>
            </a:pPr>
            <a:r>
              <a:rPr lang="en-US" sz="2800" b="1" dirty="0"/>
              <a:t>Objective Function</a:t>
            </a:r>
            <a:r>
              <a:rPr lang="en-US" sz="2800" b="1" dirty="0" smtClean="0"/>
              <a:t>:</a:t>
            </a:r>
          </a:p>
          <a:p>
            <a:pPr lvl="1">
              <a:defRPr/>
            </a:pPr>
            <a:r>
              <a:rPr lang="en-US" dirty="0" smtClean="0"/>
              <a:t>Minimize </a:t>
            </a:r>
            <a:r>
              <a:rPr lang="en-US" dirty="0">
                <a:latin typeface="Times New Roman" panose="02020603050405020304" pitchFamily="18" charset="0"/>
              </a:rPr>
              <a:t>∑</a:t>
            </a:r>
            <a:r>
              <a:rPr lang="en-US" i="1" baseline="-25000" dirty="0" err="1">
                <a:latin typeface="Times New Roman" panose="02020603050405020304" pitchFamily="18" charset="0"/>
              </a:rPr>
              <a:t>i</a:t>
            </a:r>
            <a:r>
              <a:rPr lang="en-US" baseline="-25000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∑</a:t>
            </a:r>
            <a:r>
              <a:rPr lang="en-US" i="1" baseline="-25000" dirty="0">
                <a:latin typeface="Times New Roman" panose="02020603050405020304" pitchFamily="18" charset="0"/>
              </a:rPr>
              <a:t>j</a:t>
            </a:r>
            <a:r>
              <a:rPr lang="en-US" baseline="-25000" dirty="0">
                <a:latin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</a:rPr>
              <a:t>c </a:t>
            </a:r>
            <a:r>
              <a:rPr lang="en-US" i="1" dirty="0" err="1">
                <a:latin typeface="Times New Roman" panose="02020603050405020304" pitchFamily="18" charset="0"/>
              </a:rPr>
              <a:t>x</a:t>
            </a:r>
            <a:r>
              <a:rPr lang="en-US" i="1" baseline="-25000" dirty="0" err="1">
                <a:latin typeface="Times New Roman" panose="02020603050405020304" pitchFamily="18" charset="0"/>
              </a:rPr>
              <a:t>ij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+mn-lt"/>
              </a:rPr>
              <a:t>GAMS Code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527251"/>
            <a:ext cx="7769087" cy="53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+mn-lt"/>
              </a:rPr>
              <a:t>GAMS Code (cont.)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051" y="2022785"/>
            <a:ext cx="7068792" cy="42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Example 3 (nonlinear programming)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Model:</a:t>
                </a:r>
              </a:p>
              <a:p>
                <a:pPr marL="0" indent="0" algn="ctr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1−1)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dirty="0" smtClean="0"/>
                  <a:t>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+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Subject to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x1 + x2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+ x3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 = 3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+ 2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x2 – x3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+ x4 = 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- 2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x1x5 = 2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x1&gt;=-1, x2 &gt;=2, x3 &gt;=1, x4&gt;=-2, x5&gt;=-2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5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+mn-lt"/>
              </a:rPr>
              <a:t>GAMS Code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290" y="1925050"/>
            <a:ext cx="10930370" cy="417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Additional Resource: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http://www.gams.com/docs/document.htm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Start GAMS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Start GAMS by selecting: </a:t>
            </a:r>
          </a:p>
          <a:p>
            <a:pPr lvl="2" eaLnBrk="1" hangingPunct="1">
              <a:buFont typeface="Arial" charset="0"/>
              <a:buNone/>
            </a:pPr>
            <a:r>
              <a:rPr lang="en-US" b="1" i="1">
                <a:latin typeface="Calibri" charset="0"/>
                <a:ea typeface="ＭＳ Ｐゴシック" charset="0"/>
              </a:rPr>
              <a:t>Start </a:t>
            </a:r>
            <a:r>
              <a:rPr lang="en-US" b="1" i="1">
                <a:latin typeface="Calibri" charset="0"/>
                <a:ea typeface="ＭＳ Ｐゴシック" charset="0"/>
                <a:sym typeface="Wingdings" charset="0"/>
              </a:rPr>
              <a:t></a:t>
            </a:r>
            <a:r>
              <a:rPr lang="en-US" b="1" i="1">
                <a:latin typeface="Calibri" charset="0"/>
                <a:ea typeface="ＭＳ Ｐゴシック" charset="0"/>
              </a:rPr>
              <a:t> All Programs </a:t>
            </a:r>
            <a:r>
              <a:rPr lang="en-US" b="1" i="1">
                <a:latin typeface="Calibri" charset="0"/>
                <a:ea typeface="ＭＳ Ｐゴシック" charset="0"/>
                <a:sym typeface="Wingdings" charset="0"/>
              </a:rPr>
              <a:t></a:t>
            </a:r>
            <a:r>
              <a:rPr lang="en-US" b="1" i="1">
                <a:latin typeface="Calibri" charset="0"/>
                <a:ea typeface="ＭＳ Ｐゴシック" charset="0"/>
              </a:rPr>
              <a:t> GAMS </a:t>
            </a:r>
            <a:r>
              <a:rPr lang="en-US" b="1" i="1">
                <a:latin typeface="Calibri" charset="0"/>
                <a:ea typeface="ＭＳ Ｐゴシック" charset="0"/>
                <a:sym typeface="Wingdings" charset="0"/>
              </a:rPr>
              <a:t></a:t>
            </a:r>
            <a:r>
              <a:rPr lang="en-US" b="1" i="1">
                <a:latin typeface="Calibri" charset="0"/>
                <a:ea typeface="ＭＳ Ｐゴシック" charset="0"/>
              </a:rPr>
              <a:t> GAMSIDE</a:t>
            </a:r>
          </a:p>
          <a:p>
            <a:pPr eaLnBrk="1" hangingPunct="1"/>
            <a:endParaRPr lang="en-US" sz="2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429000"/>
            <a:ext cx="46323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2438400" y="2362200"/>
            <a:ext cx="5861050" cy="1417638"/>
            <a:chOff x="914400" y="2590800"/>
            <a:chExt cx="5861304" cy="1417320"/>
          </a:xfrm>
        </p:grpSpPr>
        <p:pic>
          <p:nvPicPr>
            <p:cNvPr id="2048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39600" r="17250" b="45599"/>
            <a:stretch>
              <a:fillRect/>
            </a:stretch>
          </p:blipFill>
          <p:spPr bwMode="auto">
            <a:xfrm>
              <a:off x="2362200" y="2590800"/>
              <a:ext cx="4413504" cy="902208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000" r="84750"/>
            <a:stretch>
              <a:fillRect/>
            </a:stretch>
          </p:blipFill>
          <p:spPr bwMode="auto">
            <a:xfrm>
              <a:off x="914400" y="2667000"/>
              <a:ext cx="1487424" cy="134112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65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Create New GAMS Project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Choose from the GAMSIDE:</a:t>
            </a:r>
          </a:p>
          <a:p>
            <a:pPr lvl="2" eaLnBrk="1" hangingPunct="1">
              <a:buFont typeface="Arial" charset="0"/>
              <a:buNone/>
            </a:pPr>
            <a:r>
              <a:rPr lang="en-US" b="1" i="1">
                <a:latin typeface="Calibri" charset="0"/>
                <a:ea typeface="ＭＳ Ｐゴシック" charset="0"/>
              </a:rPr>
              <a:t>File </a:t>
            </a:r>
            <a:r>
              <a:rPr lang="en-US" b="1" i="1">
                <a:latin typeface="Calibri" charset="0"/>
                <a:ea typeface="ＭＳ Ｐゴシック" charset="0"/>
                <a:sym typeface="Wingdings" charset="0"/>
              </a:rPr>
              <a:t></a:t>
            </a:r>
            <a:r>
              <a:rPr lang="en-US" b="1" i="1">
                <a:latin typeface="Calibri" charset="0"/>
                <a:ea typeface="ＭＳ Ｐゴシック" charset="0"/>
              </a:rPr>
              <a:t> Project </a:t>
            </a:r>
            <a:r>
              <a:rPr lang="en-US" b="1" i="1">
                <a:latin typeface="Calibri" charset="0"/>
                <a:ea typeface="ＭＳ Ｐゴシック" charset="0"/>
                <a:sym typeface="Wingdings" charset="0"/>
              </a:rPr>
              <a:t></a:t>
            </a:r>
            <a:r>
              <a:rPr lang="en-US" b="1" i="1">
                <a:latin typeface="Calibri" charset="0"/>
                <a:ea typeface="ＭＳ Ｐゴシック" charset="0"/>
              </a:rPr>
              <a:t> New project</a:t>
            </a:r>
            <a:endParaRPr lang="en-US">
              <a:latin typeface="Calibri" charset="0"/>
              <a:ea typeface="ＭＳ Ｐゴシック" charset="0"/>
            </a:endParaRPr>
          </a:p>
          <a:p>
            <a:pPr eaLnBrk="1" hangingPunct="1"/>
            <a:endParaRPr lang="en-US" sz="2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1199" r="53999" b="26401"/>
          <a:stretch>
            <a:fillRect/>
          </a:stretch>
        </p:blipFill>
        <p:spPr bwMode="auto">
          <a:xfrm>
            <a:off x="3733800" y="2209800"/>
            <a:ext cx="4160838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6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Name New GAMS Project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>
          <a:xfrm>
            <a:off x="1981200" y="1341438"/>
            <a:ext cx="7859486" cy="8763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You can save any folder that you want</a:t>
            </a: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Create a new directory by pressing the </a:t>
            </a:r>
            <a:r>
              <a:rPr lang="ja-JP" altLang="en-US" sz="2000" b="1" i="1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 b="1" i="1" dirty="0">
                <a:latin typeface="Calibri" charset="0"/>
                <a:ea typeface="ＭＳ Ｐゴシック" charset="0"/>
                <a:cs typeface="ＭＳ Ｐゴシック" charset="0"/>
              </a:rPr>
              <a:t>folder</a:t>
            </a:r>
            <a:r>
              <a:rPr lang="ja-JP" altLang="en-US" sz="2000" b="1" i="1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000" b="1" i="1" dirty="0">
                <a:latin typeface="Calibri" charset="0"/>
                <a:ea typeface="ＭＳ Ｐゴシック" charset="0"/>
                <a:cs typeface="ＭＳ Ｐゴシック" charset="0"/>
              </a:rPr>
              <a:t> icon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4" t="11241" r="20535" b="83185"/>
          <a:stretch>
            <a:fillRect/>
          </a:stretch>
        </p:blipFill>
        <p:spPr bwMode="auto">
          <a:xfrm>
            <a:off x="8001000" y="1752600"/>
            <a:ext cx="4572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Content Placeholder 2"/>
          <p:cNvSpPr txBox="1">
            <a:spLocks/>
          </p:cNvSpPr>
          <p:nvPr/>
        </p:nvSpPr>
        <p:spPr bwMode="auto">
          <a:xfrm>
            <a:off x="1974850" y="2103438"/>
            <a:ext cx="3276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Name the new folder </a:t>
            </a:r>
            <a:r>
              <a:rPr lang="ja-JP" altLang="en-US" sz="2000" dirty="0" smtClean="0">
                <a:latin typeface="Calibri" charset="0"/>
              </a:rPr>
              <a:t>“</a:t>
            </a:r>
            <a:r>
              <a:rPr lang="en-US" altLang="ja-JP" sz="2000" b="1" i="1" dirty="0">
                <a:latin typeface="Calibri" charset="0"/>
              </a:rPr>
              <a:t>GAMS</a:t>
            </a:r>
            <a:r>
              <a:rPr lang="en-US" altLang="ja-JP" sz="2000" dirty="0" smtClean="0">
                <a:latin typeface="Calibri" charset="0"/>
              </a:rPr>
              <a:t> </a:t>
            </a:r>
            <a:r>
              <a:rPr lang="en-US" sz="2000" b="1" i="1" dirty="0" smtClean="0">
                <a:latin typeface="Calibri" charset="0"/>
              </a:rPr>
              <a:t>Example</a:t>
            </a:r>
            <a:r>
              <a:rPr lang="ja-JP" altLang="en-US" sz="2000" dirty="0">
                <a:latin typeface="Calibri" charset="0"/>
              </a:rPr>
              <a:t>”</a:t>
            </a:r>
            <a:endParaRPr lang="en-US" sz="2000" dirty="0"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Double click on </a:t>
            </a:r>
            <a:r>
              <a:rPr lang="ja-JP" altLang="en-US" sz="2000" dirty="0" smtClean="0">
                <a:latin typeface="Calibri" charset="0"/>
              </a:rPr>
              <a:t>“</a:t>
            </a:r>
            <a:r>
              <a:rPr lang="en-US" altLang="ja-JP" sz="2000" b="1" i="1" dirty="0">
                <a:latin typeface="Calibri" charset="0"/>
              </a:rPr>
              <a:t>GAMS</a:t>
            </a:r>
            <a:r>
              <a:rPr lang="en-US" altLang="ja-JP" sz="2000" dirty="0">
                <a:latin typeface="Calibri" charset="0"/>
              </a:rPr>
              <a:t> </a:t>
            </a:r>
            <a:r>
              <a:rPr lang="en-US" sz="2000" b="1" i="1" dirty="0">
                <a:latin typeface="Calibri" charset="0"/>
              </a:rPr>
              <a:t>Example</a:t>
            </a:r>
            <a:r>
              <a:rPr lang="ja-JP" altLang="en-US" sz="2000" dirty="0" smtClean="0">
                <a:latin typeface="Calibri" charset="0"/>
              </a:rPr>
              <a:t>”</a:t>
            </a:r>
            <a:r>
              <a:rPr lang="en-US" sz="2000" dirty="0" smtClean="0">
                <a:latin typeface="Calibri" charset="0"/>
              </a:rPr>
              <a:t> </a:t>
            </a:r>
            <a:r>
              <a:rPr lang="en-US" sz="2000" dirty="0">
                <a:latin typeface="Calibri" charset="0"/>
              </a:rPr>
              <a:t>folder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000" dirty="0"/>
              <a:t>Type </a:t>
            </a:r>
            <a:r>
              <a:rPr lang="ja-JP" altLang="en-US" sz="2000" dirty="0" smtClean="0"/>
              <a:t>“</a:t>
            </a:r>
            <a:r>
              <a:rPr lang="en-US" altLang="ja-JP" sz="2000" b="1" i="1" dirty="0" err="1" smtClean="0">
                <a:latin typeface="Calibri" charset="0"/>
              </a:rPr>
              <a:t>ProjectSelectionProble</a:t>
            </a:r>
            <a:r>
              <a:rPr lang="ja-JP" altLang="en-US" sz="2000" dirty="0" smtClean="0"/>
              <a:t>”</a:t>
            </a:r>
            <a:r>
              <a:rPr lang="en-US" sz="2000" dirty="0" smtClean="0"/>
              <a:t> </a:t>
            </a:r>
            <a:r>
              <a:rPr lang="en-US" sz="2000" dirty="0">
                <a:latin typeface="Calibri" charset="0"/>
              </a:rPr>
              <a:t>in the </a:t>
            </a:r>
            <a:r>
              <a:rPr lang="ja-JP" altLang="en-US" sz="2000" dirty="0">
                <a:latin typeface="Calibri" charset="0"/>
              </a:rPr>
              <a:t>“</a:t>
            </a:r>
            <a:r>
              <a:rPr lang="en-US" sz="2000" b="1" i="1" dirty="0">
                <a:latin typeface="Calibri" charset="0"/>
              </a:rPr>
              <a:t>File Name</a:t>
            </a:r>
            <a:r>
              <a:rPr lang="ja-JP" altLang="en-US" sz="2000" dirty="0">
                <a:latin typeface="Calibri" charset="0"/>
              </a:rPr>
              <a:t>”</a:t>
            </a:r>
            <a:r>
              <a:rPr lang="en-US" sz="2000" dirty="0">
                <a:latin typeface="Calibri" charset="0"/>
              </a:rPr>
              <a:t> box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Press Open</a:t>
            </a:r>
          </a:p>
        </p:txBody>
      </p:sp>
      <p:pic>
        <p:nvPicPr>
          <p:cNvPr id="2458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786" y="4800600"/>
            <a:ext cx="26670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779" y="2895600"/>
            <a:ext cx="4732564" cy="323016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4912179" y="4268788"/>
            <a:ext cx="2743200" cy="13716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229600" y="2217738"/>
            <a:ext cx="1491343" cy="9525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5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2286000"/>
            <a:ext cx="40481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Create New GAMS Code File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2057400" y="1295401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>
                <a:latin typeface="Calibri" charset="0"/>
                <a:ea typeface="ＭＳ Ｐゴシック" charset="0"/>
                <a:cs typeface="ＭＳ Ｐゴシック" charset="0"/>
              </a:rPr>
              <a:t>Select:  </a:t>
            </a:r>
            <a:r>
              <a:rPr lang="en-US" sz="2000" b="1" i="1">
                <a:latin typeface="Calibri" charset="0"/>
                <a:ea typeface="ＭＳ Ｐゴシック" charset="0"/>
                <a:cs typeface="ＭＳ Ｐゴシック" charset="0"/>
              </a:rPr>
              <a:t>File </a:t>
            </a:r>
            <a:r>
              <a:rPr lang="en-US" sz="2000" b="1" i="1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</a:t>
            </a:r>
            <a:r>
              <a:rPr lang="en-US" sz="2000" b="1" i="1">
                <a:latin typeface="Calibri" charset="0"/>
                <a:ea typeface="ＭＳ Ｐゴシック" charset="0"/>
                <a:cs typeface="ＭＳ Ｐゴシック" charset="0"/>
              </a:rPr>
              <a:t> New</a:t>
            </a:r>
          </a:p>
          <a:p>
            <a:pPr eaLnBrk="1" hangingPunct="1"/>
            <a:r>
              <a:rPr lang="en-US" sz="2000">
                <a:latin typeface="Calibri" charset="0"/>
                <a:ea typeface="ＭＳ Ｐゴシック" charset="0"/>
                <a:cs typeface="ＭＳ Ｐゴシック" charset="0"/>
              </a:rPr>
              <a:t>You should see the new file </a:t>
            </a:r>
            <a:r>
              <a:rPr lang="ja-JP" altLang="en-US" sz="2000" b="1" i="1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 b="1" i="1">
                <a:latin typeface="Calibri" charset="0"/>
                <a:ea typeface="ＭＳ Ｐゴシック" charset="0"/>
                <a:cs typeface="ＭＳ Ｐゴシック" charset="0"/>
              </a:rPr>
              <a:t>Untitled_1.gms</a:t>
            </a:r>
            <a:r>
              <a:rPr lang="ja-JP" altLang="en-US" sz="2000" b="1" i="1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sz="2000" b="1" i="1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1199" r="54750" b="27600"/>
          <a:stretch>
            <a:fillRect/>
          </a:stretch>
        </p:blipFill>
        <p:spPr bwMode="auto">
          <a:xfrm>
            <a:off x="2057401" y="2357438"/>
            <a:ext cx="4124325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6705600" y="2057400"/>
            <a:ext cx="1066800" cy="10668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2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Example 1</a:t>
            </a:r>
            <a:endParaRPr lang="en-US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Project Portfolio Example</a:t>
            </a:r>
          </a:p>
          <a:p>
            <a:pPr lvl="1"/>
            <a:r>
              <a:rPr lang="en-US" altLang="en-US" dirty="0" smtClean="0"/>
              <a:t>Available Budget 100000$</a:t>
            </a:r>
          </a:p>
          <a:p>
            <a:pPr lvl="1"/>
            <a:r>
              <a:rPr lang="en-US" altLang="en-US" dirty="0" smtClean="0"/>
              <a:t>Project Specifications:</a:t>
            </a:r>
          </a:p>
          <a:p>
            <a:pPr lvl="1"/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107" y="3096660"/>
            <a:ext cx="5566130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76470" y="228600"/>
            <a:ext cx="9713705" cy="990600"/>
          </a:xfrm>
        </p:spPr>
        <p:txBody>
          <a:bodyPr/>
          <a:lstStyle/>
          <a:p>
            <a:r>
              <a:rPr lang="en-US" altLang="en-US" b="1" dirty="0" smtClean="0">
                <a:latin typeface="+mn-lt"/>
              </a:rPr>
              <a:t>Project Portfolio Example (Cont.)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944079" y="1381540"/>
            <a:ext cx="8153400" cy="4713514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Constraints and Limitations</a:t>
            </a:r>
          </a:p>
          <a:p>
            <a:pPr lvl="1"/>
            <a:r>
              <a:rPr lang="en-US" altLang="en-US" dirty="0" smtClean="0"/>
              <a:t>We cannot exceed total budget</a:t>
            </a:r>
          </a:p>
          <a:p>
            <a:pPr lvl="1"/>
            <a:r>
              <a:rPr lang="en-US" altLang="en-US" dirty="0" smtClean="0"/>
              <a:t>Projects 1 and 5 can only be selected as a pair, we cannot select separately project 1 or project 5.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We can select either project 3 or project 4, but we cannot select both of them</a:t>
            </a:r>
          </a:p>
          <a:p>
            <a:pPr lvl="1"/>
            <a:r>
              <a:rPr lang="en-US" altLang="en-US" dirty="0" smtClean="0"/>
              <a:t>We cannot select more than 3 projects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We can select project 6, only if we have also selected project 3</a:t>
            </a:r>
          </a:p>
          <a:p>
            <a:r>
              <a:rPr lang="en-US" altLang="en-US" dirty="0" smtClean="0"/>
              <a:t>Objective</a:t>
            </a:r>
          </a:p>
          <a:p>
            <a:pPr lvl="1"/>
            <a:r>
              <a:rPr lang="en-US" altLang="en-US" dirty="0" smtClean="0"/>
              <a:t>Select the projects that maximize the total NPV according to the constraints and limitations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3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7001" y="168965"/>
            <a:ext cx="8153400" cy="990600"/>
          </a:xfrm>
        </p:spPr>
        <p:txBody>
          <a:bodyPr/>
          <a:lstStyle/>
          <a:p>
            <a:r>
              <a:rPr lang="en-US" altLang="en-US" b="1" dirty="0" smtClean="0">
                <a:latin typeface="+mn-lt"/>
              </a:rPr>
              <a:t>Project Portfolio Example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25418" y="1401418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 smtClean="0"/>
              <a:t>Solution</a:t>
            </a:r>
          </a:p>
          <a:p>
            <a:pPr>
              <a:defRPr/>
            </a:pPr>
            <a:r>
              <a:rPr lang="en-US" dirty="0" smtClean="0"/>
              <a:t>Binary Decision Variables: X</a:t>
            </a:r>
            <a:r>
              <a:rPr lang="en-US" sz="2200" dirty="0"/>
              <a:t>1</a:t>
            </a:r>
            <a:r>
              <a:rPr lang="en-US" dirty="0" smtClean="0"/>
              <a:t>, X</a:t>
            </a:r>
            <a:r>
              <a:rPr lang="en-US" sz="2200" dirty="0"/>
              <a:t>2</a:t>
            </a:r>
            <a:r>
              <a:rPr lang="en-US" dirty="0" smtClean="0"/>
              <a:t>, </a:t>
            </a:r>
            <a:r>
              <a:rPr lang="en-US" sz="2200" dirty="0"/>
              <a:t>X3</a:t>
            </a:r>
            <a:r>
              <a:rPr lang="en-US" dirty="0" smtClean="0"/>
              <a:t>, X</a:t>
            </a:r>
            <a:r>
              <a:rPr lang="en-US" sz="2200" dirty="0"/>
              <a:t>4</a:t>
            </a:r>
            <a:r>
              <a:rPr lang="en-US" dirty="0" smtClean="0"/>
              <a:t>, X</a:t>
            </a:r>
            <a:r>
              <a:rPr lang="en-US" sz="2200" dirty="0"/>
              <a:t>5</a:t>
            </a:r>
            <a:r>
              <a:rPr lang="en-US" dirty="0" smtClean="0"/>
              <a:t> and X</a:t>
            </a:r>
            <a:r>
              <a:rPr lang="en-US" sz="2200" dirty="0"/>
              <a:t>6</a:t>
            </a:r>
          </a:p>
          <a:p>
            <a:pPr lvl="1">
              <a:defRPr/>
            </a:pPr>
            <a:r>
              <a:rPr lang="en-US" sz="2000" dirty="0"/>
              <a:t>These are variable can only take values 0 or 1. For example, if project 1 is selected then X</a:t>
            </a:r>
            <a:r>
              <a:rPr lang="en-US" sz="1500" dirty="0"/>
              <a:t>1</a:t>
            </a:r>
            <a:r>
              <a:rPr lang="en-US" sz="2000" dirty="0"/>
              <a:t>=1; otherwise X</a:t>
            </a:r>
            <a:r>
              <a:rPr lang="en-US" sz="1500" dirty="0"/>
              <a:t>1</a:t>
            </a:r>
            <a:r>
              <a:rPr lang="en-US" sz="2000" dirty="0"/>
              <a:t>=0.</a:t>
            </a:r>
          </a:p>
          <a:p>
            <a:pPr>
              <a:defRPr/>
            </a:pPr>
            <a:r>
              <a:rPr lang="en-US" dirty="0" smtClean="0"/>
              <a:t>Model</a:t>
            </a:r>
          </a:p>
          <a:p>
            <a:pPr lvl="1">
              <a:defRPr/>
            </a:pPr>
            <a:r>
              <a:rPr lang="en-US" dirty="0"/>
              <a:t>max(X</a:t>
            </a:r>
            <a:r>
              <a:rPr lang="en-US" sz="1700" dirty="0"/>
              <a:t>1</a:t>
            </a:r>
            <a:r>
              <a:rPr lang="en-US" dirty="0"/>
              <a:t>A</a:t>
            </a:r>
            <a:r>
              <a:rPr lang="en-US" sz="1700" dirty="0"/>
              <a:t>1</a:t>
            </a:r>
            <a:r>
              <a:rPr lang="en-US" dirty="0"/>
              <a:t>+X</a:t>
            </a:r>
            <a:r>
              <a:rPr lang="en-US" sz="1700" dirty="0"/>
              <a:t>2</a:t>
            </a:r>
            <a:r>
              <a:rPr lang="en-US" dirty="0"/>
              <a:t>A</a:t>
            </a:r>
            <a:r>
              <a:rPr lang="en-US" sz="1700" dirty="0"/>
              <a:t>2</a:t>
            </a:r>
            <a:r>
              <a:rPr lang="en-US" dirty="0"/>
              <a:t>+X</a:t>
            </a:r>
            <a:r>
              <a:rPr lang="en-US" sz="1700" dirty="0"/>
              <a:t>3</a:t>
            </a:r>
            <a:r>
              <a:rPr lang="en-US" dirty="0"/>
              <a:t>A</a:t>
            </a:r>
            <a:r>
              <a:rPr lang="en-US" sz="1700" dirty="0"/>
              <a:t>3</a:t>
            </a:r>
            <a:r>
              <a:rPr lang="en-US" dirty="0"/>
              <a:t>+X</a:t>
            </a:r>
            <a:r>
              <a:rPr lang="en-US" sz="1700" dirty="0"/>
              <a:t>4</a:t>
            </a:r>
            <a:r>
              <a:rPr lang="en-US" dirty="0"/>
              <a:t>A</a:t>
            </a:r>
            <a:r>
              <a:rPr lang="en-US" sz="1700" dirty="0"/>
              <a:t>4</a:t>
            </a:r>
            <a:r>
              <a:rPr lang="en-US" dirty="0"/>
              <a:t>+X</a:t>
            </a:r>
            <a:r>
              <a:rPr lang="en-US" sz="1700" dirty="0"/>
              <a:t>5</a:t>
            </a:r>
            <a:r>
              <a:rPr lang="en-US" dirty="0"/>
              <a:t>A</a:t>
            </a:r>
            <a:r>
              <a:rPr lang="en-US" sz="1700" dirty="0"/>
              <a:t>5</a:t>
            </a:r>
            <a:r>
              <a:rPr lang="en-US" dirty="0"/>
              <a:t>+X</a:t>
            </a:r>
            <a:r>
              <a:rPr lang="en-US" sz="1700" dirty="0"/>
              <a:t>6</a:t>
            </a:r>
            <a:r>
              <a:rPr lang="en-US" dirty="0"/>
              <a:t>A</a:t>
            </a:r>
            <a:r>
              <a:rPr lang="en-US" sz="1700" dirty="0"/>
              <a:t>6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nn-NO" dirty="0"/>
              <a:t>X</a:t>
            </a:r>
            <a:r>
              <a:rPr lang="nn-NO" sz="1700" dirty="0"/>
              <a:t>1</a:t>
            </a:r>
            <a:r>
              <a:rPr lang="nn-NO" dirty="0"/>
              <a:t>K</a:t>
            </a:r>
            <a:r>
              <a:rPr lang="nn-NO" sz="1700" dirty="0"/>
              <a:t>1</a:t>
            </a:r>
            <a:r>
              <a:rPr lang="nn-NO" dirty="0"/>
              <a:t>+X</a:t>
            </a:r>
            <a:r>
              <a:rPr lang="nn-NO" sz="1700" dirty="0"/>
              <a:t>2</a:t>
            </a:r>
            <a:r>
              <a:rPr lang="nn-NO" dirty="0"/>
              <a:t>K</a:t>
            </a:r>
            <a:r>
              <a:rPr lang="nn-NO" sz="1700" dirty="0"/>
              <a:t>2</a:t>
            </a:r>
            <a:r>
              <a:rPr lang="nn-NO" dirty="0"/>
              <a:t>+X</a:t>
            </a:r>
            <a:r>
              <a:rPr lang="nn-NO" sz="1700" dirty="0"/>
              <a:t>3</a:t>
            </a:r>
            <a:r>
              <a:rPr lang="nn-NO" dirty="0"/>
              <a:t>K</a:t>
            </a:r>
            <a:r>
              <a:rPr lang="nn-NO" sz="1700" dirty="0"/>
              <a:t>3</a:t>
            </a:r>
            <a:r>
              <a:rPr lang="nn-NO" dirty="0"/>
              <a:t>+X</a:t>
            </a:r>
            <a:r>
              <a:rPr lang="nn-NO" sz="1700" dirty="0"/>
              <a:t>4</a:t>
            </a:r>
            <a:r>
              <a:rPr lang="nn-NO" dirty="0"/>
              <a:t>K</a:t>
            </a:r>
            <a:r>
              <a:rPr lang="nn-NO" sz="1700" dirty="0"/>
              <a:t>4</a:t>
            </a:r>
            <a:r>
              <a:rPr lang="nn-NO" dirty="0"/>
              <a:t>+X</a:t>
            </a:r>
            <a:r>
              <a:rPr lang="nn-NO" sz="1700" dirty="0"/>
              <a:t>5</a:t>
            </a:r>
            <a:r>
              <a:rPr lang="nn-NO" dirty="0"/>
              <a:t>K</a:t>
            </a:r>
            <a:r>
              <a:rPr lang="nn-NO" sz="1700" dirty="0"/>
              <a:t>5</a:t>
            </a:r>
            <a:r>
              <a:rPr lang="nn-NO" dirty="0"/>
              <a:t>+X</a:t>
            </a:r>
            <a:r>
              <a:rPr lang="nn-NO" sz="1700" dirty="0"/>
              <a:t>6</a:t>
            </a:r>
            <a:r>
              <a:rPr lang="nn-NO" dirty="0"/>
              <a:t>K</a:t>
            </a:r>
            <a:r>
              <a:rPr lang="nn-NO" sz="1700" dirty="0"/>
              <a:t>6</a:t>
            </a:r>
            <a:r>
              <a:rPr lang="nn-NO" dirty="0"/>
              <a:t> &lt;= 100</a:t>
            </a:r>
          </a:p>
          <a:p>
            <a:pPr lvl="1">
              <a:defRPr/>
            </a:pPr>
            <a:r>
              <a:rPr lang="nn-NO" dirty="0"/>
              <a:t>X</a:t>
            </a:r>
            <a:r>
              <a:rPr lang="nn-NO" sz="1700" dirty="0"/>
              <a:t>1</a:t>
            </a:r>
            <a:r>
              <a:rPr lang="nn-NO" dirty="0"/>
              <a:t> = X</a:t>
            </a:r>
            <a:r>
              <a:rPr lang="nn-NO" sz="1700" dirty="0"/>
              <a:t>5</a:t>
            </a:r>
          </a:p>
          <a:p>
            <a:pPr lvl="1">
              <a:defRPr/>
            </a:pPr>
            <a:r>
              <a:rPr lang="nn-NO" dirty="0">
                <a:solidFill>
                  <a:srgbClr val="FF0000"/>
                </a:solidFill>
              </a:rPr>
              <a:t>X</a:t>
            </a:r>
            <a:r>
              <a:rPr lang="nn-NO" sz="1700" dirty="0">
                <a:solidFill>
                  <a:srgbClr val="FF0000"/>
                </a:solidFill>
              </a:rPr>
              <a:t>3</a:t>
            </a:r>
            <a:r>
              <a:rPr lang="nn-NO" dirty="0">
                <a:solidFill>
                  <a:srgbClr val="FF0000"/>
                </a:solidFill>
              </a:rPr>
              <a:t>+X</a:t>
            </a:r>
            <a:r>
              <a:rPr lang="nn-NO" sz="1700" dirty="0">
                <a:solidFill>
                  <a:srgbClr val="FF0000"/>
                </a:solidFill>
              </a:rPr>
              <a:t>4</a:t>
            </a:r>
            <a:r>
              <a:rPr lang="nn-NO" dirty="0">
                <a:solidFill>
                  <a:srgbClr val="FF0000"/>
                </a:solidFill>
              </a:rPr>
              <a:t> &lt;= 1</a:t>
            </a:r>
          </a:p>
          <a:p>
            <a:pPr lvl="1">
              <a:defRPr/>
            </a:pPr>
            <a:r>
              <a:rPr lang="nn-NO" dirty="0"/>
              <a:t>X</a:t>
            </a:r>
            <a:r>
              <a:rPr lang="nn-NO" sz="1700" dirty="0"/>
              <a:t>1</a:t>
            </a:r>
            <a:r>
              <a:rPr lang="nn-NO" dirty="0"/>
              <a:t>+X</a:t>
            </a:r>
            <a:r>
              <a:rPr lang="nn-NO" sz="1700" dirty="0"/>
              <a:t>2</a:t>
            </a:r>
            <a:r>
              <a:rPr lang="nn-NO" dirty="0"/>
              <a:t>+X</a:t>
            </a:r>
            <a:r>
              <a:rPr lang="nn-NO" sz="1700" dirty="0"/>
              <a:t>3</a:t>
            </a:r>
            <a:r>
              <a:rPr lang="nn-NO" dirty="0"/>
              <a:t>+X</a:t>
            </a:r>
            <a:r>
              <a:rPr lang="nn-NO" sz="1700" dirty="0"/>
              <a:t>4</a:t>
            </a:r>
            <a:r>
              <a:rPr lang="nn-NO" dirty="0"/>
              <a:t>+X</a:t>
            </a:r>
            <a:r>
              <a:rPr lang="nn-NO" sz="1700" dirty="0"/>
              <a:t>5</a:t>
            </a:r>
            <a:r>
              <a:rPr lang="nn-NO" dirty="0"/>
              <a:t>+X</a:t>
            </a:r>
            <a:r>
              <a:rPr lang="nn-NO" sz="1700" dirty="0"/>
              <a:t>6</a:t>
            </a:r>
            <a:r>
              <a:rPr lang="nn-NO" dirty="0"/>
              <a:t> &lt;= 3</a:t>
            </a:r>
          </a:p>
          <a:p>
            <a:pPr lvl="1">
              <a:defRPr/>
            </a:pPr>
            <a:r>
              <a:rPr lang="nn-NO" dirty="0">
                <a:solidFill>
                  <a:srgbClr val="FF0000"/>
                </a:solidFill>
              </a:rPr>
              <a:t>X</a:t>
            </a:r>
            <a:r>
              <a:rPr lang="nn-NO" sz="1700" dirty="0">
                <a:solidFill>
                  <a:srgbClr val="FF0000"/>
                </a:solidFill>
              </a:rPr>
              <a:t>6</a:t>
            </a:r>
            <a:r>
              <a:rPr lang="nn-NO" dirty="0">
                <a:solidFill>
                  <a:srgbClr val="FF0000"/>
                </a:solidFill>
              </a:rPr>
              <a:t> &lt;= X</a:t>
            </a:r>
            <a:r>
              <a:rPr lang="nn-NO" sz="17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659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929</Words>
  <Application>Microsoft Office PowerPoint</Application>
  <PresentationFormat>Widescreen</PresentationFormat>
  <Paragraphs>155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ＭＳ Ｐゴシック</vt:lpstr>
      <vt:lpstr>SimSun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GAMS Tutorial</vt:lpstr>
      <vt:lpstr>Introduction</vt:lpstr>
      <vt:lpstr>Start GAMS</vt:lpstr>
      <vt:lpstr>Create New GAMS Project</vt:lpstr>
      <vt:lpstr>Name New GAMS Project</vt:lpstr>
      <vt:lpstr>Create New GAMS Code File</vt:lpstr>
      <vt:lpstr>Example 1</vt:lpstr>
      <vt:lpstr>Project Portfolio Example (Cont.)</vt:lpstr>
      <vt:lpstr>Project Portfolio Example (cont.)</vt:lpstr>
      <vt:lpstr>Enter GAMS Code</vt:lpstr>
      <vt:lpstr>GAMS Code Explanation (define set)</vt:lpstr>
      <vt:lpstr>GAMS Code Explanation (Define Parameters)</vt:lpstr>
      <vt:lpstr>GAMS Code Explanation (define variables)</vt:lpstr>
      <vt:lpstr>GAMS Code Explanation (Define Equation)</vt:lpstr>
      <vt:lpstr>GAMS Code Explanation (Define Equation) Cont.</vt:lpstr>
      <vt:lpstr>GAMS Code Explanation (State Model)</vt:lpstr>
      <vt:lpstr>GAMS Code Explanation (State Solve)</vt:lpstr>
      <vt:lpstr>GAMS Code Explanation (State display)</vt:lpstr>
      <vt:lpstr>Run the Model</vt:lpstr>
      <vt:lpstr>GAMS Model Results</vt:lpstr>
      <vt:lpstr>Viewing Results File</vt:lpstr>
      <vt:lpstr>Example 2 (linear programming)</vt:lpstr>
      <vt:lpstr>Project Portfolio Example (cont.)</vt:lpstr>
      <vt:lpstr>GAMS Code</vt:lpstr>
      <vt:lpstr>GAMS Code (cont.)</vt:lpstr>
      <vt:lpstr>Example 3 (nonlinear programming)</vt:lpstr>
      <vt:lpstr>GAMS Code</vt:lpstr>
      <vt:lpstr>Additional Resource: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GAMS Tutorial</dc:title>
  <dc:creator>helen liu</dc:creator>
  <cp:lastModifiedBy>helen liu</cp:lastModifiedBy>
  <cp:revision>26</cp:revision>
  <dcterms:created xsi:type="dcterms:W3CDTF">2014-09-11T01:15:41Z</dcterms:created>
  <dcterms:modified xsi:type="dcterms:W3CDTF">2014-09-12T02:48:39Z</dcterms:modified>
</cp:coreProperties>
</file>